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9A07-443F-4A1A-8327-6BEA93122499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04CD-C61A-4A13-82F4-2488CD73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0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AF89-3607-40C0-AAEE-BE170C49DFD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413F-BB8E-4713-8605-65BF3EB683B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A83F-2F9A-4E3C-AC95-8A96C981902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8AB9-EB2F-48E9-9599-B2AE28149EE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0B55-0C0D-46C5-946D-A499DDF0477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504-1B32-4ED2-BA11-2C2E2F4C104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1ECD-0CF8-4F26-BFA5-7CA441A6DB0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37B-E62D-4B49-91BC-3E301991CA8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BF8C-919A-4C1D-922A-6670748E6BB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0A95-F502-4148-BD1C-259653B85BD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2923-7942-4F5B-A93E-8546551C0E4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2480-3035-4ADC-9C94-36E322982C0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5122-E6AA-429B-99DE-BE536A1D754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2C6-94C0-460D-9AD1-7A420289ED7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D4B9-6227-45CF-BDB1-0EAA0FAF928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3449-D8D1-4C9D-8FF6-B2AFD9504F13}" type="datetime1">
              <a:rPr lang="en-US" smtClean="0"/>
              <a:t>11/30/2022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5AA1-09F4-4DB3-8387-9441104DE96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Normalisation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Réalisé par </a:t>
            </a:r>
            <a:r>
              <a:rPr lang="fr-FR" dirty="0" err="1" smtClean="0"/>
              <a:t>Mahassen</a:t>
            </a:r>
            <a:r>
              <a:rPr lang="fr-FR" dirty="0" smtClean="0"/>
              <a:t> KHEMIRI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0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Première forme normale (1NF)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</a:t>
            </a:r>
            <a:r>
              <a:rPr lang="fr-FR" b="1" dirty="0" smtClean="0">
                <a:solidFill>
                  <a:srgbClr val="C00000"/>
                </a:solidFill>
              </a:rPr>
              <a:t>2 : </a:t>
            </a:r>
            <a:r>
              <a:rPr lang="fr-FR" b="1" dirty="0" smtClean="0">
                <a:solidFill>
                  <a:srgbClr val="FF0000"/>
                </a:solidFill>
              </a:rPr>
              <a:t>faux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220054"/>
              </p:ext>
            </p:extLst>
          </p:nvPr>
        </p:nvGraphicFramePr>
        <p:xfrm>
          <a:off x="770708" y="2978331"/>
          <a:ext cx="8647611" cy="25527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61903">
                  <a:extLst>
                    <a:ext uri="{9D8B030D-6E8A-4147-A177-3AD203B41FA5}">
                      <a16:colId xmlns:a16="http://schemas.microsoft.com/office/drawing/2014/main" val="2238476111"/>
                    </a:ext>
                  </a:extLst>
                </a:gridCol>
                <a:gridCol w="2864961">
                  <a:extLst>
                    <a:ext uri="{9D8B030D-6E8A-4147-A177-3AD203B41FA5}">
                      <a16:colId xmlns:a16="http://schemas.microsoft.com/office/drawing/2014/main" val="1229198303"/>
                    </a:ext>
                  </a:extLst>
                </a:gridCol>
                <a:gridCol w="1458844">
                  <a:extLst>
                    <a:ext uri="{9D8B030D-6E8A-4147-A177-3AD203B41FA5}">
                      <a16:colId xmlns:a16="http://schemas.microsoft.com/office/drawing/2014/main" val="1620967877"/>
                    </a:ext>
                  </a:extLst>
                </a:gridCol>
                <a:gridCol w="2161903">
                  <a:extLst>
                    <a:ext uri="{9D8B030D-6E8A-4147-A177-3AD203B41FA5}">
                      <a16:colId xmlns:a16="http://schemas.microsoft.com/office/drawing/2014/main" val="3806620254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FF0000"/>
                          </a:solidFill>
                          <a:effectLst/>
                        </a:rPr>
                        <a:t>Numéro Emprunteur</a:t>
                      </a:r>
                      <a:endParaRPr lang="fr-FR" sz="1200" u="sng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Livre1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Livre2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Livre3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329848"/>
                  </a:ext>
                </a:extLst>
              </a:tr>
              <a:tr h="633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00014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Informatique pour tous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91639"/>
                  </a:ext>
                </a:extLst>
              </a:tr>
              <a:tr h="633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09871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Larousse 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17540"/>
                  </a:ext>
                </a:extLst>
              </a:tr>
              <a:tr h="633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00356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Histoire de la tunisie</a:t>
                      </a:r>
                      <a:endParaRPr lang="fr-FR" sz="1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Larousse 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Kalila</a:t>
                      </a:r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et </a:t>
                      </a:r>
                      <a:r>
                        <a:rPr lang="fr-FR" sz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Demna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74688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6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Première forme normale (1NF)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</a:t>
            </a:r>
            <a:r>
              <a:rPr lang="fr-FR" b="1" dirty="0" smtClean="0">
                <a:solidFill>
                  <a:srgbClr val="C00000"/>
                </a:solidFill>
              </a:rPr>
              <a:t>2 : </a:t>
            </a:r>
            <a:r>
              <a:rPr lang="fr-FR" b="1" dirty="0">
                <a:solidFill>
                  <a:srgbClr val="C00000"/>
                </a:solidFill>
              </a:rPr>
              <a:t>Anomalies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1ère forme normale </a:t>
            </a:r>
            <a:r>
              <a:rPr lang="fr-FR" dirty="0" smtClean="0"/>
              <a:t>suppose que </a:t>
            </a:r>
            <a:r>
              <a:rPr lang="fr-FR" dirty="0"/>
              <a:t>les champs ne peuvent pas être répétitifs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De fait, on comprend que chercher qui a emprunté «</a:t>
            </a:r>
            <a:r>
              <a:rPr lang="fr-FR" i="1" dirty="0" err="1"/>
              <a:t>Kalila</a:t>
            </a:r>
            <a:r>
              <a:rPr lang="fr-FR" i="1" dirty="0"/>
              <a:t> et </a:t>
            </a:r>
            <a:r>
              <a:rPr lang="fr-FR" i="1" dirty="0" err="1"/>
              <a:t>Demna</a:t>
            </a:r>
            <a:r>
              <a:rPr lang="fr-FR" dirty="0"/>
              <a:t>» obligera à balayer chaque enregistrement puis à rechercher la présence de ce titre dans chacune des trois colonnes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Plus loin, si demain il faut gérer 4 livres au lieu de trois cela impliquera à la fois une modification de la table </a:t>
            </a:r>
            <a:endParaRPr lang="fr-FR" dirty="0" smtClean="0"/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Afin de rendre la table conforme à la 1ère forme normale il nous faudra la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diviser 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au minimum en deux autres tables.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6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Première forme normale (1NF)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1: Solution 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788289"/>
              </p:ext>
            </p:extLst>
          </p:nvPr>
        </p:nvGraphicFramePr>
        <p:xfrm>
          <a:off x="1001641" y="2121920"/>
          <a:ext cx="4118998" cy="15095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59499">
                  <a:extLst>
                    <a:ext uri="{9D8B030D-6E8A-4147-A177-3AD203B41FA5}">
                      <a16:colId xmlns:a16="http://schemas.microsoft.com/office/drawing/2014/main" val="2629044764"/>
                    </a:ext>
                  </a:extLst>
                </a:gridCol>
                <a:gridCol w="2059499">
                  <a:extLst>
                    <a:ext uri="{9D8B030D-6E8A-4147-A177-3AD203B41FA5}">
                      <a16:colId xmlns:a16="http://schemas.microsoft.com/office/drawing/2014/main" val="1951752746"/>
                    </a:ext>
                  </a:extLst>
                </a:gridCol>
              </a:tblGrid>
              <a:tr h="377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 err="1">
                          <a:effectLst/>
                        </a:rPr>
                        <a:t>Numéro_Emprunteur</a:t>
                      </a:r>
                      <a:endParaRPr lang="fr-FR" sz="1200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903068"/>
                  </a:ext>
                </a:extLst>
              </a:tr>
              <a:tr h="377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00014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596160"/>
                  </a:ext>
                </a:extLst>
              </a:tr>
              <a:tr h="377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09871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0641578"/>
                  </a:ext>
                </a:extLst>
              </a:tr>
              <a:tr h="377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00356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619190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26604"/>
              </p:ext>
            </p:extLst>
          </p:nvPr>
        </p:nvGraphicFramePr>
        <p:xfrm>
          <a:off x="1001643" y="3837577"/>
          <a:ext cx="5882482" cy="17925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241">
                  <a:extLst>
                    <a:ext uri="{9D8B030D-6E8A-4147-A177-3AD203B41FA5}">
                      <a16:colId xmlns:a16="http://schemas.microsoft.com/office/drawing/2014/main" val="1313617119"/>
                    </a:ext>
                  </a:extLst>
                </a:gridCol>
                <a:gridCol w="2941241">
                  <a:extLst>
                    <a:ext uri="{9D8B030D-6E8A-4147-A177-3AD203B41FA5}">
                      <a16:colId xmlns:a16="http://schemas.microsoft.com/office/drawing/2014/main" val="3073692184"/>
                    </a:ext>
                  </a:extLst>
                </a:gridCol>
              </a:tblGrid>
              <a:tr h="3585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>
                          <a:effectLst/>
                        </a:rPr>
                        <a:t>Livre</a:t>
                      </a:r>
                      <a:endParaRPr lang="fr-FR" sz="1200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 err="1">
                          <a:effectLst/>
                        </a:rPr>
                        <a:t>Emprunté_Par</a:t>
                      </a:r>
                      <a:endParaRPr lang="fr-FR" sz="1200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204472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Informatique pour tous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00014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419671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Larousse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09871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891005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Histoire de la tunisie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00356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211886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Kalila et Demna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00356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36294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Seconde forme normale (2NF)</a:t>
            </a:r>
            <a:br>
              <a:rPr lang="fr-FR" b="1" dirty="0"/>
            </a:br>
            <a:r>
              <a:rPr lang="fr-FR" b="1" dirty="0" smtClean="0">
                <a:solidFill>
                  <a:srgbClr val="FF0000"/>
                </a:solidFill>
              </a:rPr>
              <a:t>Définition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relation respecte la seconde forme normale </a:t>
            </a:r>
            <a:r>
              <a:rPr lang="fr-FR" dirty="0">
                <a:solidFill>
                  <a:srgbClr val="FF0000"/>
                </a:solidFill>
              </a:rPr>
              <a:t>si elle en première forme normale 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et </a:t>
            </a:r>
            <a:r>
              <a:rPr lang="fr-FR" dirty="0"/>
              <a:t>tout </a:t>
            </a:r>
            <a:r>
              <a:rPr lang="fr-FR" dirty="0">
                <a:solidFill>
                  <a:srgbClr val="FF0000"/>
                </a:solidFill>
              </a:rPr>
              <a:t>attribut non clé  primaire </a:t>
            </a:r>
            <a:r>
              <a:rPr lang="fr-FR" dirty="0"/>
              <a:t>est dépendant  </a:t>
            </a:r>
            <a:r>
              <a:rPr lang="fr-FR" dirty="0">
                <a:solidFill>
                  <a:srgbClr val="FF0000"/>
                </a:solidFill>
              </a:rPr>
              <a:t>de la clé primaire entière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Seconde forme normale (2NF)</a:t>
            </a:r>
            <a:br>
              <a:rPr lang="fr-FR" b="1" dirty="0"/>
            </a:br>
            <a:r>
              <a:rPr lang="fr-FR" b="1" dirty="0" smtClean="0">
                <a:solidFill>
                  <a:srgbClr val="FF0000"/>
                </a:solidFill>
              </a:rPr>
              <a:t>Exemple faux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65567"/>
              </p:ext>
            </p:extLst>
          </p:nvPr>
        </p:nvGraphicFramePr>
        <p:xfrm>
          <a:off x="1227909" y="2116183"/>
          <a:ext cx="8046095" cy="30815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52014">
                  <a:extLst>
                    <a:ext uri="{9D8B030D-6E8A-4147-A177-3AD203B41FA5}">
                      <a16:colId xmlns:a16="http://schemas.microsoft.com/office/drawing/2014/main" val="836806872"/>
                    </a:ext>
                  </a:extLst>
                </a:gridCol>
                <a:gridCol w="1720225">
                  <a:extLst>
                    <a:ext uri="{9D8B030D-6E8A-4147-A177-3AD203B41FA5}">
                      <a16:colId xmlns:a16="http://schemas.microsoft.com/office/drawing/2014/main" val="1508090883"/>
                    </a:ext>
                  </a:extLst>
                </a:gridCol>
                <a:gridCol w="2504985">
                  <a:extLst>
                    <a:ext uri="{9D8B030D-6E8A-4147-A177-3AD203B41FA5}">
                      <a16:colId xmlns:a16="http://schemas.microsoft.com/office/drawing/2014/main" val="2310865496"/>
                    </a:ext>
                  </a:extLst>
                </a:gridCol>
                <a:gridCol w="1168871">
                  <a:extLst>
                    <a:ext uri="{9D8B030D-6E8A-4147-A177-3AD203B41FA5}">
                      <a16:colId xmlns:a16="http://schemas.microsoft.com/office/drawing/2014/main" val="2059537815"/>
                    </a:ext>
                  </a:extLst>
                </a:gridCol>
              </a:tblGrid>
              <a:tr h="613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none" dirty="0">
                          <a:solidFill>
                            <a:srgbClr val="FF0000"/>
                          </a:solidFill>
                          <a:effectLst/>
                        </a:rPr>
                        <a:t>NumSalarié</a:t>
                      </a:r>
                      <a:endParaRPr lang="fr-FR" sz="1200" u="non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Nom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NumProjet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Heures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54674"/>
                  </a:ext>
                </a:extLst>
              </a:tr>
              <a:tr h="683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20036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18,5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58604"/>
                  </a:ext>
                </a:extLst>
              </a:tr>
              <a:tr h="367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20036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6,7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93899"/>
                  </a:ext>
                </a:extLst>
              </a:tr>
              <a:tr h="367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36900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Hmissi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8,5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01942"/>
                  </a:ext>
                </a:extLst>
              </a:tr>
              <a:tr h="683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Rzigui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23,5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78333"/>
                  </a:ext>
                </a:extLst>
              </a:tr>
              <a:tr h="367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Rzigui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4,8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1730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2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2FN « 1fn +  </a:t>
            </a:r>
            <a:r>
              <a:rPr lang="fr-FR" dirty="0"/>
              <a:t>tout </a:t>
            </a:r>
            <a:r>
              <a:rPr lang="fr-FR" dirty="0">
                <a:solidFill>
                  <a:srgbClr val="FF0000"/>
                </a:solidFill>
              </a:rPr>
              <a:t>attribut non clé  primaire </a:t>
            </a:r>
            <a:r>
              <a:rPr lang="fr-FR" dirty="0"/>
              <a:t>est dépendant  </a:t>
            </a:r>
            <a:r>
              <a:rPr lang="fr-FR" dirty="0">
                <a:solidFill>
                  <a:srgbClr val="FF0000"/>
                </a:solidFill>
              </a:rPr>
              <a:t>de la clé primaire </a:t>
            </a:r>
            <a:r>
              <a:rPr lang="fr-FR" dirty="0" smtClean="0">
                <a:solidFill>
                  <a:srgbClr val="FF0000"/>
                </a:solidFill>
              </a:rPr>
              <a:t>entière »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7359"/>
            <a:ext cx="5373842" cy="436760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Dans </a:t>
            </a:r>
            <a:r>
              <a:rPr lang="fr-FR" dirty="0">
                <a:solidFill>
                  <a:srgbClr val="FF0000"/>
                </a:solidFill>
              </a:rPr>
              <a:t>un premier temps nous devons déterminer où se trouve la clé primaire</a:t>
            </a:r>
            <a:r>
              <a:rPr lang="fr-FR" dirty="0"/>
              <a:t>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Selon </a:t>
            </a:r>
            <a:r>
              <a:rPr lang="fr-FR" dirty="0"/>
              <a:t>les critères même d’une clé primaire, </a:t>
            </a:r>
            <a:r>
              <a:rPr lang="fr-FR" dirty="0" smtClean="0"/>
              <a:t>repérer </a:t>
            </a:r>
            <a:r>
              <a:rPr lang="fr-FR" dirty="0"/>
              <a:t>de façon unique chaque ligne tout en ayant une signification : </a:t>
            </a:r>
          </a:p>
          <a:p>
            <a:pPr marL="914400" lvl="2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Numéro du salarié + Numéro de projet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</a:t>
            </a:r>
            <a:r>
              <a:rPr lang="fr-FR" dirty="0"/>
              <a:t>R</a:t>
            </a:r>
            <a:r>
              <a:rPr lang="fr-FR" dirty="0" smtClean="0"/>
              <a:t>egardons </a:t>
            </a:r>
            <a:r>
              <a:rPr lang="fr-FR" dirty="0"/>
              <a:t>les champs non-clé : Nom et Heures.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heures sont en totale dépendance fonctionnelle avec la totalité de la clé puisque cette propriété concerne à la fois un individu et un projet et que seule cette combinaison permet d’isoler un compte d’heures unique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Le nom du </a:t>
            </a:r>
            <a:r>
              <a:rPr lang="fr-FR" dirty="0" smtClean="0"/>
              <a:t>salarié</a:t>
            </a:r>
            <a:r>
              <a:rPr lang="fr-FR" dirty="0"/>
              <a:t>, d’un autre côté, ne dépend pas de la totalité de la clé primaire. 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/>
              <a:t>fait il ne dépend que d’un morceau de celle-ci, le numéro de salarié.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899168"/>
              </p:ext>
            </p:extLst>
          </p:nvPr>
        </p:nvGraphicFramePr>
        <p:xfrm>
          <a:off x="6479176" y="1904411"/>
          <a:ext cx="4402184" cy="33991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50971">
                  <a:extLst>
                    <a:ext uri="{9D8B030D-6E8A-4147-A177-3AD203B41FA5}">
                      <a16:colId xmlns:a16="http://schemas.microsoft.com/office/drawing/2014/main" val="836806872"/>
                    </a:ext>
                  </a:extLst>
                </a:gridCol>
                <a:gridCol w="941171">
                  <a:extLst>
                    <a:ext uri="{9D8B030D-6E8A-4147-A177-3AD203B41FA5}">
                      <a16:colId xmlns:a16="http://schemas.microsoft.com/office/drawing/2014/main" val="1508090883"/>
                    </a:ext>
                  </a:extLst>
                </a:gridCol>
                <a:gridCol w="1370528">
                  <a:extLst>
                    <a:ext uri="{9D8B030D-6E8A-4147-A177-3AD203B41FA5}">
                      <a16:colId xmlns:a16="http://schemas.microsoft.com/office/drawing/2014/main" val="2310865496"/>
                    </a:ext>
                  </a:extLst>
                </a:gridCol>
                <a:gridCol w="639514">
                  <a:extLst>
                    <a:ext uri="{9D8B030D-6E8A-4147-A177-3AD203B41FA5}">
                      <a16:colId xmlns:a16="http://schemas.microsoft.com/office/drawing/2014/main" val="2059537815"/>
                    </a:ext>
                  </a:extLst>
                </a:gridCol>
              </a:tblGrid>
              <a:tr h="665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none" dirty="0">
                          <a:solidFill>
                            <a:srgbClr val="FF0000"/>
                          </a:solidFill>
                          <a:effectLst/>
                        </a:rPr>
                        <a:t>NumSalarié</a:t>
                      </a:r>
                      <a:endParaRPr lang="fr-FR" sz="1200" u="non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Nom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NumProjet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Heures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54674"/>
                  </a:ext>
                </a:extLst>
              </a:tr>
              <a:tr h="7402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20036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18,5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58604"/>
                  </a:ext>
                </a:extLst>
              </a:tr>
              <a:tr h="417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20036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6,7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93899"/>
                  </a:ext>
                </a:extLst>
              </a:tr>
              <a:tr h="417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36900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Hmissi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8,5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01942"/>
                  </a:ext>
                </a:extLst>
              </a:tr>
              <a:tr h="7402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Rzigui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23,5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78333"/>
                  </a:ext>
                </a:extLst>
              </a:tr>
              <a:tr h="417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Rzigui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4,8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17301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3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Seconde forme normale (2NF)</a:t>
            </a:r>
            <a:br>
              <a:rPr lang="fr-FR" b="1" dirty="0"/>
            </a:br>
            <a:r>
              <a:rPr lang="fr-FR" b="1" dirty="0" smtClean="0">
                <a:solidFill>
                  <a:srgbClr val="FF0000"/>
                </a:solidFill>
              </a:rPr>
              <a:t>Solution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393949"/>
              </p:ext>
            </p:extLst>
          </p:nvPr>
        </p:nvGraphicFramePr>
        <p:xfrm>
          <a:off x="6627844" y="4911478"/>
          <a:ext cx="2646158" cy="17116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23079">
                  <a:extLst>
                    <a:ext uri="{9D8B030D-6E8A-4147-A177-3AD203B41FA5}">
                      <a16:colId xmlns:a16="http://schemas.microsoft.com/office/drawing/2014/main" val="4253285490"/>
                    </a:ext>
                  </a:extLst>
                </a:gridCol>
                <a:gridCol w="1323079">
                  <a:extLst>
                    <a:ext uri="{9D8B030D-6E8A-4147-A177-3AD203B41FA5}">
                      <a16:colId xmlns:a16="http://schemas.microsoft.com/office/drawing/2014/main" val="1574202320"/>
                    </a:ext>
                  </a:extLst>
                </a:gridCol>
              </a:tblGrid>
              <a:tr h="433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C00000"/>
                          </a:solidFill>
                          <a:effectLst/>
                        </a:rPr>
                        <a:t>NumSalarié</a:t>
                      </a:r>
                      <a:endParaRPr lang="fr-FR" sz="1200" u="sng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C00000"/>
                          </a:solidFill>
                          <a:effectLst/>
                        </a:rPr>
                        <a:t>Nom</a:t>
                      </a:r>
                      <a:endParaRPr lang="fr-FR" sz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365719"/>
                  </a:ext>
                </a:extLst>
              </a:tr>
              <a:tr h="4225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20036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493583"/>
                  </a:ext>
                </a:extLst>
              </a:tr>
              <a:tr h="4225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36900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Hmissi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350179"/>
                  </a:ext>
                </a:extLst>
              </a:tr>
              <a:tr h="4332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Rzigui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463978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32534"/>
              </p:ext>
            </p:extLst>
          </p:nvPr>
        </p:nvGraphicFramePr>
        <p:xfrm>
          <a:off x="6253920" y="2230687"/>
          <a:ext cx="3020082" cy="23805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06694">
                  <a:extLst>
                    <a:ext uri="{9D8B030D-6E8A-4147-A177-3AD203B41FA5}">
                      <a16:colId xmlns:a16="http://schemas.microsoft.com/office/drawing/2014/main" val="3015758916"/>
                    </a:ext>
                  </a:extLst>
                </a:gridCol>
                <a:gridCol w="1006694">
                  <a:extLst>
                    <a:ext uri="{9D8B030D-6E8A-4147-A177-3AD203B41FA5}">
                      <a16:colId xmlns:a16="http://schemas.microsoft.com/office/drawing/2014/main" val="993740549"/>
                    </a:ext>
                  </a:extLst>
                </a:gridCol>
                <a:gridCol w="1006694">
                  <a:extLst>
                    <a:ext uri="{9D8B030D-6E8A-4147-A177-3AD203B41FA5}">
                      <a16:colId xmlns:a16="http://schemas.microsoft.com/office/drawing/2014/main" val="1215862824"/>
                    </a:ext>
                  </a:extLst>
                </a:gridCol>
              </a:tblGrid>
              <a:tr h="6742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C00000"/>
                          </a:solidFill>
                          <a:effectLst/>
                        </a:rPr>
                        <a:t>NumSalarié</a:t>
                      </a:r>
                      <a:endParaRPr lang="fr-FR" sz="1200" u="sng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 err="1">
                          <a:solidFill>
                            <a:srgbClr val="C00000"/>
                          </a:solidFill>
                          <a:effectLst/>
                        </a:rPr>
                        <a:t>NumProjet</a:t>
                      </a:r>
                      <a:endParaRPr lang="fr-FR" sz="1200" u="sng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C00000"/>
                          </a:solidFill>
                          <a:effectLst/>
                        </a:rPr>
                        <a:t>Heures</a:t>
                      </a:r>
                      <a:endParaRPr lang="fr-FR" sz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59199"/>
                  </a:ext>
                </a:extLst>
              </a:tr>
              <a:tr h="346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20036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18,5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92435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20036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6,7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09390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36900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8,5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63029"/>
                  </a:ext>
                </a:extLst>
              </a:tr>
              <a:tr h="346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23,5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45504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4,8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2749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7334" y="2230687"/>
            <a:ext cx="5090160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Chacune de ces tables répond maintenant aux exigences de la première et de la seconde forme normale. </a:t>
            </a: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réel gain a été ici d’éviter la répétition d’une information qui peut n’être stockée qu’une seule fois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Eviter les répétitions homogénéise la base et simplifie les recherches faites sur celle-ci.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Troisième forme normale (3NF)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/>
              <a:t>relation est dite dans la troisième forme normale </a:t>
            </a:r>
            <a:r>
              <a:rPr lang="fr-FR" dirty="0" smtClean="0"/>
              <a:t>si :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elle en </a:t>
            </a:r>
            <a:r>
              <a:rPr lang="fr-FR" dirty="0">
                <a:solidFill>
                  <a:srgbClr val="C00000"/>
                </a:solidFill>
              </a:rPr>
              <a:t>deuxième forme normale </a:t>
            </a:r>
            <a:endParaRPr lang="fr-FR" dirty="0" smtClean="0">
              <a:solidFill>
                <a:srgbClr val="C00000"/>
              </a:solidFill>
            </a:endParaRPr>
          </a:p>
          <a:p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et </a:t>
            </a:r>
            <a:r>
              <a:rPr lang="fr-FR" dirty="0"/>
              <a:t>qu’il n’existe </a:t>
            </a:r>
            <a:r>
              <a:rPr lang="fr-FR" dirty="0">
                <a:solidFill>
                  <a:srgbClr val="C00000"/>
                </a:solidFill>
              </a:rPr>
              <a:t>aucune dépendance fonctionnelle</a:t>
            </a:r>
            <a:r>
              <a:rPr lang="fr-FR" dirty="0"/>
              <a:t> entre deux attributs </a:t>
            </a:r>
            <a:r>
              <a:rPr lang="fr-FR" dirty="0">
                <a:solidFill>
                  <a:srgbClr val="C00000"/>
                </a:solidFill>
              </a:rPr>
              <a:t>non clé primaire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Troisième forme normale (3NF</a:t>
            </a:r>
            <a:r>
              <a:rPr lang="fr-FR" b="1" dirty="0" smtClean="0"/>
              <a:t>)</a:t>
            </a:r>
            <a:br>
              <a:rPr lang="fr-FR" b="1" dirty="0" smtClean="0"/>
            </a:br>
            <a:r>
              <a:rPr lang="fr-FR" b="1" dirty="0">
                <a:solidFill>
                  <a:srgbClr val="C00000"/>
                </a:solidFill>
              </a:rPr>
              <a:t>Exemple 1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>
                <a:solidFill>
                  <a:srgbClr val="C00000"/>
                </a:solidFill>
              </a:rPr>
              <a:t>: </a:t>
            </a:r>
            <a:r>
              <a:rPr lang="fr-FR" b="1" dirty="0">
                <a:solidFill>
                  <a:srgbClr val="FF0000"/>
                </a:solidFill>
              </a:rPr>
              <a:t>faux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227256"/>
              </p:ext>
            </p:extLst>
          </p:nvPr>
        </p:nvGraphicFramePr>
        <p:xfrm>
          <a:off x="1476103" y="2468880"/>
          <a:ext cx="7797899" cy="27280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26156">
                  <a:extLst>
                    <a:ext uri="{9D8B030D-6E8A-4147-A177-3AD203B41FA5}">
                      <a16:colId xmlns:a16="http://schemas.microsoft.com/office/drawing/2014/main" val="3921591057"/>
                    </a:ext>
                  </a:extLst>
                </a:gridCol>
                <a:gridCol w="1033789">
                  <a:extLst>
                    <a:ext uri="{9D8B030D-6E8A-4147-A177-3AD203B41FA5}">
                      <a16:colId xmlns:a16="http://schemas.microsoft.com/office/drawing/2014/main" val="1976525024"/>
                    </a:ext>
                  </a:extLst>
                </a:gridCol>
                <a:gridCol w="1466677">
                  <a:extLst>
                    <a:ext uri="{9D8B030D-6E8A-4147-A177-3AD203B41FA5}">
                      <a16:colId xmlns:a16="http://schemas.microsoft.com/office/drawing/2014/main" val="230236702"/>
                    </a:ext>
                  </a:extLst>
                </a:gridCol>
                <a:gridCol w="1195876">
                  <a:extLst>
                    <a:ext uri="{9D8B030D-6E8A-4147-A177-3AD203B41FA5}">
                      <a16:colId xmlns:a16="http://schemas.microsoft.com/office/drawing/2014/main" val="577639380"/>
                    </a:ext>
                  </a:extLst>
                </a:gridCol>
                <a:gridCol w="1451853">
                  <a:extLst>
                    <a:ext uri="{9D8B030D-6E8A-4147-A177-3AD203B41FA5}">
                      <a16:colId xmlns:a16="http://schemas.microsoft.com/office/drawing/2014/main" val="3566849425"/>
                    </a:ext>
                  </a:extLst>
                </a:gridCol>
                <a:gridCol w="1223548">
                  <a:extLst>
                    <a:ext uri="{9D8B030D-6E8A-4147-A177-3AD203B41FA5}">
                      <a16:colId xmlns:a16="http://schemas.microsoft.com/office/drawing/2014/main" val="4103752058"/>
                    </a:ext>
                  </a:extLst>
                </a:gridCol>
              </a:tblGrid>
              <a:tr h="710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FF0000"/>
                          </a:solidFill>
                          <a:effectLst/>
                        </a:rPr>
                        <a:t>NumSalarié</a:t>
                      </a:r>
                      <a:endParaRPr lang="fr-FR" sz="1200" u="sng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Nom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FF0000"/>
                          </a:solidFill>
                          <a:effectLst/>
                        </a:rPr>
                        <a:t>Date </a:t>
                      </a:r>
                      <a:r>
                        <a:rPr lang="fr-FR" sz="1200" dirty="0" err="1" smtClean="0">
                          <a:solidFill>
                            <a:srgbClr val="FF0000"/>
                          </a:solidFill>
                          <a:effectLst/>
                        </a:rPr>
                        <a:t>Naiss</a:t>
                      </a:r>
                      <a:r>
                        <a:rPr lang="fr-FR" sz="1200" dirty="0" smtClean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Service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NomService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rgbClr val="FF0000"/>
                          </a:solidFill>
                          <a:effectLst/>
                        </a:rPr>
                        <a:t>NumChef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738628"/>
                  </a:ext>
                </a:extLst>
              </a:tr>
              <a:tr h="643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</a:rPr>
                        <a:t>15/01/1970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Vente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4580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7796"/>
                  </a:ext>
                </a:extLst>
              </a:tr>
              <a:tr h="13741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Amri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</a:rPr>
                        <a:t>12/04/1980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Informatique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4120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33515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Troisième forme normale (3NF)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</a:t>
            </a:r>
            <a:r>
              <a:rPr lang="fr-FR" b="1" dirty="0" smtClean="0">
                <a:solidFill>
                  <a:srgbClr val="C00000"/>
                </a:solidFill>
              </a:rPr>
              <a:t>1 : Anomalies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table est dans la </a:t>
            </a:r>
            <a:r>
              <a:rPr lang="fr-FR" dirty="0" smtClean="0">
                <a:solidFill>
                  <a:srgbClr val="C00000"/>
                </a:solidFill>
              </a:rPr>
              <a:t>première forme normale </a:t>
            </a:r>
            <a:r>
              <a:rPr lang="fr-FR" dirty="0" smtClean="0"/>
              <a:t>(champs atomiques, non répétitifs, ayant une signification unique constante dans le temps, présence d’une clé primaire).</a:t>
            </a:r>
          </a:p>
          <a:p>
            <a:r>
              <a:rPr lang="fr-FR" dirty="0" smtClean="0"/>
              <a:t>Elle </a:t>
            </a:r>
            <a:r>
              <a:rPr lang="fr-FR" dirty="0"/>
              <a:t>répond aussi aux exigences de la </a:t>
            </a:r>
            <a:r>
              <a:rPr lang="fr-FR" dirty="0">
                <a:solidFill>
                  <a:srgbClr val="C00000"/>
                </a:solidFill>
              </a:rPr>
              <a:t>seconde forme normale </a:t>
            </a:r>
            <a:r>
              <a:rPr lang="fr-FR" dirty="0"/>
              <a:t>(tous les champs non-clé sont en dépendance fonctionnelle avec la totalité de la clé primaire). </a:t>
            </a:r>
            <a:endParaRPr lang="fr-FR" dirty="0" smtClean="0"/>
          </a:p>
          <a:p>
            <a:r>
              <a:rPr lang="fr-FR" dirty="0" smtClean="0"/>
              <a:t>Toutefois</a:t>
            </a:r>
            <a:r>
              <a:rPr lang="fr-FR" dirty="0"/>
              <a:t>, elle n’est pas dans la </a:t>
            </a:r>
            <a:r>
              <a:rPr lang="fr-FR" u="sng" dirty="0">
                <a:solidFill>
                  <a:srgbClr val="FF0000"/>
                </a:solidFill>
              </a:rPr>
              <a:t>troisième forme normale</a:t>
            </a:r>
            <a:r>
              <a:rPr lang="fr-FR" dirty="0" smtClean="0"/>
              <a:t>.( </a:t>
            </a:r>
            <a:r>
              <a:rPr lang="fr-FR" dirty="0" smtClean="0">
                <a:solidFill>
                  <a:schemeClr val="accent5"/>
                </a:solidFill>
              </a:rPr>
              <a:t>2fn +  </a:t>
            </a:r>
            <a:r>
              <a:rPr lang="fr-FR" dirty="0">
                <a:solidFill>
                  <a:schemeClr val="accent5"/>
                </a:solidFill>
              </a:rPr>
              <a:t>qu’il n’existe aucune dépendance fonctionnelle entre deux attributs non clé </a:t>
            </a:r>
            <a:r>
              <a:rPr lang="fr-FR" dirty="0" smtClean="0">
                <a:solidFill>
                  <a:schemeClr val="accent5"/>
                </a:solidFill>
              </a:rPr>
              <a:t>primaire )</a:t>
            </a:r>
          </a:p>
          <a:p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84914"/>
              </p:ext>
            </p:extLst>
          </p:nvPr>
        </p:nvGraphicFramePr>
        <p:xfrm>
          <a:off x="2470593" y="4768822"/>
          <a:ext cx="6516652" cy="11839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91829">
                  <a:extLst>
                    <a:ext uri="{9D8B030D-6E8A-4147-A177-3AD203B41FA5}">
                      <a16:colId xmlns:a16="http://schemas.microsoft.com/office/drawing/2014/main" val="1464044013"/>
                    </a:ext>
                  </a:extLst>
                </a:gridCol>
                <a:gridCol w="863931">
                  <a:extLst>
                    <a:ext uri="{9D8B030D-6E8A-4147-A177-3AD203B41FA5}">
                      <a16:colId xmlns:a16="http://schemas.microsoft.com/office/drawing/2014/main" val="2813587533"/>
                    </a:ext>
                  </a:extLst>
                </a:gridCol>
                <a:gridCol w="1225692">
                  <a:extLst>
                    <a:ext uri="{9D8B030D-6E8A-4147-A177-3AD203B41FA5}">
                      <a16:colId xmlns:a16="http://schemas.microsoft.com/office/drawing/2014/main" val="3179244061"/>
                    </a:ext>
                  </a:extLst>
                </a:gridCol>
                <a:gridCol w="999385">
                  <a:extLst>
                    <a:ext uri="{9D8B030D-6E8A-4147-A177-3AD203B41FA5}">
                      <a16:colId xmlns:a16="http://schemas.microsoft.com/office/drawing/2014/main" val="3277441417"/>
                    </a:ext>
                  </a:extLst>
                </a:gridCol>
                <a:gridCol w="1213303">
                  <a:extLst>
                    <a:ext uri="{9D8B030D-6E8A-4147-A177-3AD203B41FA5}">
                      <a16:colId xmlns:a16="http://schemas.microsoft.com/office/drawing/2014/main" val="3431261"/>
                    </a:ext>
                  </a:extLst>
                </a:gridCol>
                <a:gridCol w="1022512">
                  <a:extLst>
                    <a:ext uri="{9D8B030D-6E8A-4147-A177-3AD203B41FA5}">
                      <a16:colId xmlns:a16="http://schemas.microsoft.com/office/drawing/2014/main" val="923607912"/>
                    </a:ext>
                  </a:extLst>
                </a:gridCol>
              </a:tblGrid>
              <a:tr h="454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chemeClr val="tx1"/>
                          </a:solidFill>
                          <a:effectLst/>
                        </a:rPr>
                        <a:t>NumSalarié</a:t>
                      </a:r>
                      <a:endParaRPr lang="fr-FR" sz="12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Date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Naiss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NomService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NumChef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65975"/>
                  </a:ext>
                </a:extLst>
              </a:tr>
              <a:tr h="2128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15/01/1970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Vente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4580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7064"/>
                  </a:ext>
                </a:extLst>
              </a:tr>
              <a:tr h="454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Amri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12/04/1980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Informatique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4120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19762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0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But et Principe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SGBD-R sont plus efficaces lorsque la base utilisée est normalisée.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Normaliser une base consiste à appliquer des règles regroupées sous </a:t>
            </a:r>
            <a:r>
              <a:rPr lang="fr-FR" dirty="0" smtClean="0"/>
              <a:t>le nom   </a:t>
            </a:r>
            <a:r>
              <a:rPr lang="fr-FR" dirty="0"/>
              <a:t>« Formes normales ».</a:t>
            </a:r>
          </a:p>
          <a:p>
            <a:endParaRPr lang="fr-FR" dirty="0"/>
          </a:p>
          <a:p>
            <a:r>
              <a:rPr lang="fr-FR" dirty="0"/>
              <a:t>la normalisation apporte : </a:t>
            </a:r>
          </a:p>
          <a:p>
            <a:pPr lvl="1"/>
            <a:r>
              <a:rPr lang="fr-FR" dirty="0"/>
              <a:t>des requêtes plus simples à écrire, </a:t>
            </a:r>
          </a:p>
          <a:p>
            <a:pPr lvl="1"/>
            <a:r>
              <a:rPr lang="fr-FR" dirty="0"/>
              <a:t>des données plus facilement accessibles ; </a:t>
            </a:r>
          </a:p>
          <a:p>
            <a:pPr lvl="1"/>
            <a:r>
              <a:rPr lang="fr-FR" dirty="0"/>
              <a:t>une meilleure intégrité des données ; </a:t>
            </a:r>
          </a:p>
          <a:p>
            <a:pPr lvl="1"/>
            <a:r>
              <a:rPr lang="fr-FR" dirty="0"/>
              <a:t>la diminution des erreurs lors de l’insertion ou de la suppression de nouvelles données et une utilisation  optimale des ressources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4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Troisième forme normale (3NF)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1 : Anomalies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</a:t>
            </a:r>
            <a:r>
              <a:rPr lang="fr-FR" dirty="0"/>
              <a:t>n’est pas dans la troisième forme </a:t>
            </a:r>
            <a:r>
              <a:rPr lang="fr-FR" dirty="0" smtClean="0"/>
              <a:t>normale car</a:t>
            </a:r>
            <a:endParaRPr lang="fr-FR" dirty="0"/>
          </a:p>
          <a:p>
            <a:r>
              <a:rPr lang="fr-FR" dirty="0" smtClean="0"/>
              <a:t>Il </a:t>
            </a:r>
            <a:r>
              <a:rPr lang="fr-FR" dirty="0"/>
              <a:t>est possible de déterminer le nom du service et le code son chef uniquement à partir du code service. </a:t>
            </a:r>
            <a:endParaRPr lang="fr-FR" dirty="0" smtClean="0"/>
          </a:p>
          <a:p>
            <a:r>
              <a:rPr lang="fr-FR" dirty="0" smtClean="0"/>
              <a:t>Si </a:t>
            </a:r>
            <a:r>
              <a:rPr lang="fr-FR" dirty="0"/>
              <a:t>nous supprimons tous les employés d’une service donné, lors de la suppression du dernier enregistrement nous perdrons irrémédiablement dans le même temps les informations concernant le service lui-même (son nom et son chef). Cela est connu sous l’appellation </a:t>
            </a:r>
            <a:r>
              <a:rPr lang="fr-FR" i="1" dirty="0"/>
              <a:t>d’anomalie de suppression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02864"/>
              </p:ext>
            </p:extLst>
          </p:nvPr>
        </p:nvGraphicFramePr>
        <p:xfrm>
          <a:off x="3328723" y="4857370"/>
          <a:ext cx="6516652" cy="11839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91829">
                  <a:extLst>
                    <a:ext uri="{9D8B030D-6E8A-4147-A177-3AD203B41FA5}">
                      <a16:colId xmlns:a16="http://schemas.microsoft.com/office/drawing/2014/main" val="1464044013"/>
                    </a:ext>
                  </a:extLst>
                </a:gridCol>
                <a:gridCol w="863931">
                  <a:extLst>
                    <a:ext uri="{9D8B030D-6E8A-4147-A177-3AD203B41FA5}">
                      <a16:colId xmlns:a16="http://schemas.microsoft.com/office/drawing/2014/main" val="2813587533"/>
                    </a:ext>
                  </a:extLst>
                </a:gridCol>
                <a:gridCol w="1225692">
                  <a:extLst>
                    <a:ext uri="{9D8B030D-6E8A-4147-A177-3AD203B41FA5}">
                      <a16:colId xmlns:a16="http://schemas.microsoft.com/office/drawing/2014/main" val="3179244061"/>
                    </a:ext>
                  </a:extLst>
                </a:gridCol>
                <a:gridCol w="999385">
                  <a:extLst>
                    <a:ext uri="{9D8B030D-6E8A-4147-A177-3AD203B41FA5}">
                      <a16:colId xmlns:a16="http://schemas.microsoft.com/office/drawing/2014/main" val="3277441417"/>
                    </a:ext>
                  </a:extLst>
                </a:gridCol>
                <a:gridCol w="1213303">
                  <a:extLst>
                    <a:ext uri="{9D8B030D-6E8A-4147-A177-3AD203B41FA5}">
                      <a16:colId xmlns:a16="http://schemas.microsoft.com/office/drawing/2014/main" val="3431261"/>
                    </a:ext>
                  </a:extLst>
                </a:gridCol>
                <a:gridCol w="1022512">
                  <a:extLst>
                    <a:ext uri="{9D8B030D-6E8A-4147-A177-3AD203B41FA5}">
                      <a16:colId xmlns:a16="http://schemas.microsoft.com/office/drawing/2014/main" val="923607912"/>
                    </a:ext>
                  </a:extLst>
                </a:gridCol>
              </a:tblGrid>
              <a:tr h="454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chemeClr val="tx1"/>
                          </a:solidFill>
                          <a:effectLst/>
                        </a:rPr>
                        <a:t>NumSalarié</a:t>
                      </a:r>
                      <a:endParaRPr lang="fr-FR" sz="12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Date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Naiss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NomService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NumChef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65975"/>
                  </a:ext>
                </a:extLst>
              </a:tr>
              <a:tr h="2128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15/01/1970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Vente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4580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7064"/>
                  </a:ext>
                </a:extLst>
              </a:tr>
              <a:tr h="454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Amri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12/04/1980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Informatique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4120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19762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7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1402" y="384951"/>
            <a:ext cx="8596668" cy="1320800"/>
          </a:xfrm>
        </p:spPr>
        <p:txBody>
          <a:bodyPr/>
          <a:lstStyle/>
          <a:p>
            <a:r>
              <a:rPr lang="fr-FR" b="1" dirty="0"/>
              <a:t>Troisième forme normale (3NF)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1 : </a:t>
            </a:r>
            <a:r>
              <a:rPr lang="fr-FR" b="1" dirty="0" smtClean="0">
                <a:solidFill>
                  <a:srgbClr val="C00000"/>
                </a:solidFill>
              </a:rPr>
              <a:t>Solution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92267"/>
              </p:ext>
            </p:extLst>
          </p:nvPr>
        </p:nvGraphicFramePr>
        <p:xfrm>
          <a:off x="1266092" y="4239101"/>
          <a:ext cx="4765004" cy="9607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91251">
                  <a:extLst>
                    <a:ext uri="{9D8B030D-6E8A-4147-A177-3AD203B41FA5}">
                      <a16:colId xmlns:a16="http://schemas.microsoft.com/office/drawing/2014/main" val="41869517"/>
                    </a:ext>
                  </a:extLst>
                </a:gridCol>
                <a:gridCol w="1191251">
                  <a:extLst>
                    <a:ext uri="{9D8B030D-6E8A-4147-A177-3AD203B41FA5}">
                      <a16:colId xmlns:a16="http://schemas.microsoft.com/office/drawing/2014/main" val="2346364119"/>
                    </a:ext>
                  </a:extLst>
                </a:gridCol>
                <a:gridCol w="1191251">
                  <a:extLst>
                    <a:ext uri="{9D8B030D-6E8A-4147-A177-3AD203B41FA5}">
                      <a16:colId xmlns:a16="http://schemas.microsoft.com/office/drawing/2014/main" val="1528014707"/>
                    </a:ext>
                  </a:extLst>
                </a:gridCol>
                <a:gridCol w="1191251">
                  <a:extLst>
                    <a:ext uri="{9D8B030D-6E8A-4147-A177-3AD203B41FA5}">
                      <a16:colId xmlns:a16="http://schemas.microsoft.com/office/drawing/2014/main" val="2722828057"/>
                    </a:ext>
                  </a:extLst>
                </a:gridCol>
              </a:tblGrid>
              <a:tr h="3204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chemeClr val="tx1"/>
                          </a:solidFill>
                          <a:effectLst/>
                        </a:rPr>
                        <a:t>NumSalarié</a:t>
                      </a:r>
                      <a:endParaRPr lang="fr-FR" sz="12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Datenaissance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84646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5001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01/15/1970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52406"/>
                  </a:ext>
                </a:extLst>
              </a:tr>
              <a:tr h="3204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Amri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12/04/1980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34337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88259"/>
              </p:ext>
            </p:extLst>
          </p:nvPr>
        </p:nvGraphicFramePr>
        <p:xfrm>
          <a:off x="6692579" y="4102575"/>
          <a:ext cx="3844122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81374">
                  <a:extLst>
                    <a:ext uri="{9D8B030D-6E8A-4147-A177-3AD203B41FA5}">
                      <a16:colId xmlns:a16="http://schemas.microsoft.com/office/drawing/2014/main" val="22422855"/>
                    </a:ext>
                  </a:extLst>
                </a:gridCol>
                <a:gridCol w="1281374">
                  <a:extLst>
                    <a:ext uri="{9D8B030D-6E8A-4147-A177-3AD203B41FA5}">
                      <a16:colId xmlns:a16="http://schemas.microsoft.com/office/drawing/2014/main" val="3873021846"/>
                    </a:ext>
                  </a:extLst>
                </a:gridCol>
                <a:gridCol w="1281374">
                  <a:extLst>
                    <a:ext uri="{9D8B030D-6E8A-4147-A177-3AD203B41FA5}">
                      <a16:colId xmlns:a16="http://schemas.microsoft.com/office/drawing/2014/main" val="1080471439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fr-FR" sz="12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NumSalarié_Chef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0148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Vente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4580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2204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Informatique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4120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9869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98781"/>
              </p:ext>
            </p:extLst>
          </p:nvPr>
        </p:nvGraphicFramePr>
        <p:xfrm>
          <a:off x="1063823" y="2110028"/>
          <a:ext cx="6516652" cy="11839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91829">
                  <a:extLst>
                    <a:ext uri="{9D8B030D-6E8A-4147-A177-3AD203B41FA5}">
                      <a16:colId xmlns:a16="http://schemas.microsoft.com/office/drawing/2014/main" val="1464044013"/>
                    </a:ext>
                  </a:extLst>
                </a:gridCol>
                <a:gridCol w="863931">
                  <a:extLst>
                    <a:ext uri="{9D8B030D-6E8A-4147-A177-3AD203B41FA5}">
                      <a16:colId xmlns:a16="http://schemas.microsoft.com/office/drawing/2014/main" val="2813587533"/>
                    </a:ext>
                  </a:extLst>
                </a:gridCol>
                <a:gridCol w="1225692">
                  <a:extLst>
                    <a:ext uri="{9D8B030D-6E8A-4147-A177-3AD203B41FA5}">
                      <a16:colId xmlns:a16="http://schemas.microsoft.com/office/drawing/2014/main" val="3179244061"/>
                    </a:ext>
                  </a:extLst>
                </a:gridCol>
                <a:gridCol w="999385">
                  <a:extLst>
                    <a:ext uri="{9D8B030D-6E8A-4147-A177-3AD203B41FA5}">
                      <a16:colId xmlns:a16="http://schemas.microsoft.com/office/drawing/2014/main" val="3277441417"/>
                    </a:ext>
                  </a:extLst>
                </a:gridCol>
                <a:gridCol w="1213303">
                  <a:extLst>
                    <a:ext uri="{9D8B030D-6E8A-4147-A177-3AD203B41FA5}">
                      <a16:colId xmlns:a16="http://schemas.microsoft.com/office/drawing/2014/main" val="3431261"/>
                    </a:ext>
                  </a:extLst>
                </a:gridCol>
                <a:gridCol w="1022512">
                  <a:extLst>
                    <a:ext uri="{9D8B030D-6E8A-4147-A177-3AD203B41FA5}">
                      <a16:colId xmlns:a16="http://schemas.microsoft.com/office/drawing/2014/main" val="923607912"/>
                    </a:ext>
                  </a:extLst>
                </a:gridCol>
              </a:tblGrid>
              <a:tr h="454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chemeClr val="tx1"/>
                          </a:solidFill>
                          <a:effectLst/>
                        </a:rPr>
                        <a:t>NumSalarié</a:t>
                      </a:r>
                      <a:endParaRPr lang="fr-FR" sz="12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Date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Naiss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NomService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NumChef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65975"/>
                  </a:ext>
                </a:extLst>
              </a:tr>
              <a:tr h="2128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5001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Beji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15/01/1970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Vente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4580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7064"/>
                  </a:ext>
                </a:extLst>
              </a:tr>
              <a:tr h="454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5002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Amri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12/04/1980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Informatique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4120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19762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63823" y="3671668"/>
            <a:ext cx="201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Solution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Dénormalisation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dénormalisation</a:t>
            </a:r>
            <a:r>
              <a:rPr lang="fr-FR" dirty="0"/>
              <a:t> , c’est à dire la suppression d’une normalisation existante est une opération parfois nécessaire, </a:t>
            </a:r>
          </a:p>
          <a:p>
            <a:r>
              <a:rPr lang="fr-FR" dirty="0"/>
              <a:t>Il est donc toujours préférable, au niveau conceptuel, de commencer par concevoir une base de données normalisée.</a:t>
            </a:r>
          </a:p>
          <a:p>
            <a:r>
              <a:rPr lang="fr-FR" dirty="0"/>
              <a:t> Ensuite, on peut </a:t>
            </a:r>
            <a:r>
              <a:rPr lang="fr-FR" dirty="0" err="1"/>
              <a:t>dénormaliser</a:t>
            </a:r>
            <a:r>
              <a:rPr lang="fr-FR" dirty="0"/>
              <a:t> en justifiant et en assumant chaque opération ponctuelle de ce type.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gens qui </a:t>
            </a:r>
            <a:r>
              <a:rPr lang="fr-FR" dirty="0" smtClean="0"/>
              <a:t>n’utilisent </a:t>
            </a:r>
            <a:r>
              <a:rPr lang="fr-FR" dirty="0"/>
              <a:t>pas de SGBD-R ont tous l’habitude de concevoir des tables de grande taille qui contiennent de nombreuses colonnes. </a:t>
            </a:r>
            <a:endParaRPr lang="fr-FR" dirty="0" smtClean="0"/>
          </a:p>
          <a:p>
            <a:r>
              <a:rPr lang="fr-FR" dirty="0" smtClean="0"/>
              <a:t>Cela </a:t>
            </a:r>
            <a:r>
              <a:rPr lang="fr-FR" dirty="0"/>
              <a:t>n’est plus raisonnable du tout dès qu’on adopte un SGBD-R. </a:t>
            </a:r>
          </a:p>
          <a:p>
            <a:r>
              <a:rPr lang="fr-FR" dirty="0"/>
              <a:t>Toutefois la normalisation entraîne la multiplication des tables ne contenant que peu de colonnes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Accéder aux données utilisera de nombreuses jointures ce qui peut ralentir les applications. </a:t>
            </a:r>
            <a:endParaRPr lang="fr-FR" dirty="0" smtClean="0"/>
          </a:p>
          <a:p>
            <a:r>
              <a:rPr lang="fr-FR" dirty="0" smtClean="0"/>
              <a:t>De </a:t>
            </a:r>
            <a:r>
              <a:rPr lang="fr-FR" dirty="0"/>
              <a:t>même, la saisie peut s’avérer plus complexe à mettre en </a:t>
            </a:r>
            <a:r>
              <a:rPr lang="fr-FR" dirty="0" err="1"/>
              <a:t>oeuvre</a:t>
            </a:r>
            <a:r>
              <a:rPr lang="fr-FR" dirty="0"/>
              <a:t> avec un schéma normalisé.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fonctionnelles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/>
          <a:lstStyle/>
          <a:p>
            <a:r>
              <a:rPr lang="fr-FR" dirty="0"/>
              <a:t>Une forme normale est une méthode de classification de  table qui repose sur les dépendances fonctionnelles (DF) 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Une dépendance  fonctionnelle signifie que si l’on connaît la valeur d’un attribut on peut toujours déterminer la valeur d’un autre attribut.</a:t>
            </a:r>
          </a:p>
          <a:p>
            <a:r>
              <a:rPr lang="fr-FR" dirty="0"/>
              <a:t> La notation utilisée </a:t>
            </a:r>
            <a:r>
              <a:rPr lang="fr-FR" dirty="0" smtClean="0"/>
              <a:t>est </a:t>
            </a:r>
            <a:r>
              <a:rPr lang="fr-FR" dirty="0"/>
              <a:t>une flèche entre les deux attributs, par exemple</a:t>
            </a:r>
          </a:p>
          <a:p>
            <a:r>
              <a:rPr lang="fr-FR" dirty="0"/>
              <a:t> A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B s’énonce « A détermine B </a:t>
            </a:r>
            <a:r>
              <a:rPr lang="fr-FR" dirty="0" smtClean="0"/>
              <a:t>».</a:t>
            </a:r>
          </a:p>
          <a:p>
            <a:endParaRPr lang="fr-FR" dirty="0"/>
          </a:p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Si on connaît le numéro de salarié  d’un employé  dans l’entreprise on peut trouver son nom.</a:t>
            </a:r>
          </a:p>
          <a:p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de plusieurs valeurs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La dépendance de plusieurs valeurs (DPV) signifie que si l’on connaît la valeur d’un attribut on peut toujours déterminer les valeurs d’un ensemble d’autres attributs. </a:t>
            </a:r>
          </a:p>
          <a:p>
            <a:r>
              <a:rPr lang="fr-FR" dirty="0"/>
              <a:t>La notation retenue dans la théorie relationnelle est une flèche à double pointe entre les deux attributs, par exemple </a:t>
            </a:r>
          </a:p>
          <a:p>
            <a:r>
              <a:rPr lang="fr-FR" dirty="0"/>
              <a:t>A    </a:t>
            </a:r>
            <a:r>
              <a:rPr lang="fr-FR" dirty="0" smtClean="0">
                <a:sym typeface="Wingdings" panose="05000000000000000000" pitchFamily="2" charset="2"/>
              </a:rPr>
              <a:t></a:t>
            </a:r>
            <a:r>
              <a:rPr lang="fr-FR" dirty="0" smtClean="0"/>
              <a:t>      </a:t>
            </a:r>
            <a:r>
              <a:rPr lang="fr-FR" dirty="0"/>
              <a:t>B s’énonce « A détermine plusieurs B </a:t>
            </a:r>
            <a:r>
              <a:rPr lang="fr-FR" dirty="0" smtClean="0"/>
              <a:t>»</a:t>
            </a:r>
          </a:p>
          <a:p>
            <a:r>
              <a:rPr lang="fr-FR" dirty="0"/>
              <a:t>Si on connaît le nom d’un professeur on peut déterminer la liste de ses étudiants.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accent5"/>
                </a:solidFill>
              </a:rPr>
              <a:t>La compréhension des DF et les DPV joue un rôle essentiel dans celle des formes normales.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Formes Normales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Normaliser une base consiste à appliquer des règles regroupées sous la dénomination de « Formes normales </a:t>
            </a:r>
            <a:r>
              <a:rPr lang="fr-FR" dirty="0" smtClean="0"/>
              <a:t>».</a:t>
            </a:r>
          </a:p>
          <a:p>
            <a:endParaRPr lang="fr-FR" dirty="0"/>
          </a:p>
          <a:p>
            <a:r>
              <a:rPr lang="fr-FR" dirty="0"/>
              <a:t>Ces règles sont aussi utilisées, dans l’autre sens, pour valider l’état de normalisation d’une base.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</a:t>
            </a:r>
            <a:r>
              <a:rPr lang="fr-FR" dirty="0"/>
              <a:t>forme Porte un numéro d’ordre </a:t>
            </a:r>
            <a:endParaRPr lang="fr-FR" dirty="0" smtClean="0"/>
          </a:p>
          <a:p>
            <a:r>
              <a:rPr lang="fr-FR" dirty="0" smtClean="0"/>
              <a:t>1FN</a:t>
            </a:r>
          </a:p>
          <a:p>
            <a:r>
              <a:rPr lang="fr-FR" dirty="0" smtClean="0"/>
              <a:t>2FN</a:t>
            </a:r>
          </a:p>
          <a:p>
            <a:r>
              <a:rPr lang="fr-FR" dirty="0" smtClean="0"/>
              <a:t>3FN</a:t>
            </a:r>
          </a:p>
          <a:p>
            <a:r>
              <a:rPr lang="fr-FR" dirty="0" smtClean="0"/>
              <a:t>4FN</a:t>
            </a:r>
          </a:p>
          <a:p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0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Première forme normale (1NF)</a:t>
            </a:r>
            <a:br>
              <a:rPr lang="fr-FR" b="1" dirty="0"/>
            </a:br>
            <a:r>
              <a:rPr lang="fr-FR" b="1" dirty="0" smtClean="0">
                <a:solidFill>
                  <a:srgbClr val="C00000"/>
                </a:solidFill>
              </a:rPr>
              <a:t> Définition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</a:t>
            </a:r>
            <a:r>
              <a:rPr lang="fr-FR" dirty="0"/>
              <a:t>s’agit de la première règle qu’on pourrait dire fondatrice.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fait partie de la définition formelle des bases de données relationnelles.</a:t>
            </a:r>
          </a:p>
          <a:p>
            <a:r>
              <a:rPr lang="fr-FR" dirty="0"/>
              <a:t>Cette règle </a:t>
            </a:r>
            <a:r>
              <a:rPr lang="fr-FR" dirty="0" smtClean="0"/>
              <a:t>consiste à</a:t>
            </a:r>
            <a:r>
              <a:rPr lang="fr-FR" dirty="0"/>
              <a:t> :</a:t>
            </a:r>
          </a:p>
          <a:p>
            <a:pPr lvl="1"/>
            <a:r>
              <a:rPr lang="fr-FR" dirty="0"/>
              <a:t>chaque table possède une clé primaire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/>
              <a:t>les champs de chaque table doivent être atomiques et qu’il ne peut exister de champs répétitifs.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/>
              <a:t>chaque champ doit avoir une signification précise constante dans le temps.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Première forme normale (1NF</a:t>
            </a:r>
            <a:r>
              <a:rPr lang="fr-FR" b="1" dirty="0" smtClean="0"/>
              <a:t>)</a:t>
            </a:r>
            <a:br>
              <a:rPr lang="fr-FR" b="1" dirty="0" smtClean="0"/>
            </a:br>
            <a:r>
              <a:rPr lang="fr-FR" b="1" dirty="0" smtClean="0">
                <a:solidFill>
                  <a:srgbClr val="C00000"/>
                </a:solidFill>
              </a:rPr>
              <a:t>Exemple 1 </a:t>
            </a:r>
            <a:r>
              <a:rPr lang="fr-FR" b="1" dirty="0">
                <a:solidFill>
                  <a:srgbClr val="FF0000"/>
                </a:solidFill>
              </a:rPr>
              <a:t>faux</a:t>
            </a:r>
            <a:endParaRPr lang="fr-FR" dirty="0">
              <a:solidFill>
                <a:srgbClr val="C00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163753"/>
              </p:ext>
            </p:extLst>
          </p:nvPr>
        </p:nvGraphicFramePr>
        <p:xfrm>
          <a:off x="1476102" y="2442752"/>
          <a:ext cx="7797900" cy="32722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99300">
                  <a:extLst>
                    <a:ext uri="{9D8B030D-6E8A-4147-A177-3AD203B41FA5}">
                      <a16:colId xmlns:a16="http://schemas.microsoft.com/office/drawing/2014/main" val="3418105787"/>
                    </a:ext>
                  </a:extLst>
                </a:gridCol>
                <a:gridCol w="2599300">
                  <a:extLst>
                    <a:ext uri="{9D8B030D-6E8A-4147-A177-3AD203B41FA5}">
                      <a16:colId xmlns:a16="http://schemas.microsoft.com/office/drawing/2014/main" val="3924349546"/>
                    </a:ext>
                  </a:extLst>
                </a:gridCol>
                <a:gridCol w="2599300">
                  <a:extLst>
                    <a:ext uri="{9D8B030D-6E8A-4147-A177-3AD203B41FA5}">
                      <a16:colId xmlns:a16="http://schemas.microsoft.com/office/drawing/2014/main" val="2876406714"/>
                    </a:ext>
                  </a:extLst>
                </a:gridCol>
              </a:tblGrid>
              <a:tr h="816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C00000"/>
                          </a:solidFill>
                          <a:effectLst/>
                        </a:rPr>
                        <a:t>Nom</a:t>
                      </a:r>
                      <a:endParaRPr lang="fr-FR" sz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C00000"/>
                          </a:solidFill>
                          <a:effectLst/>
                        </a:rPr>
                        <a:t>Adresse</a:t>
                      </a:r>
                      <a:endParaRPr lang="fr-FR" sz="12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 smtClean="0">
                          <a:solidFill>
                            <a:srgbClr val="C00000"/>
                          </a:solidFill>
                          <a:effectLst/>
                        </a:rPr>
                        <a:t>age</a:t>
                      </a:r>
                      <a:endParaRPr lang="fr-FR" sz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377745"/>
                  </a:ext>
                </a:extLst>
              </a:tr>
              <a:tr h="816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solidFill>
                            <a:srgbClr val="002060"/>
                          </a:solidFill>
                          <a:effectLst/>
                        </a:rPr>
                        <a:t>Abidi</a:t>
                      </a:r>
                      <a:r>
                        <a:rPr lang="fr-FR" sz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 </a:t>
                      </a:r>
                      <a:r>
                        <a:rPr lang="fr-FR" sz="1200" dirty="0" err="1" smtClean="0">
                          <a:solidFill>
                            <a:srgbClr val="002060"/>
                          </a:solidFill>
                          <a:effectLst/>
                        </a:rPr>
                        <a:t>Arfawi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2060"/>
                          </a:solidFill>
                          <a:effectLst/>
                        </a:rPr>
                        <a:t>14 rue Habib Bourguiba </a:t>
                      </a:r>
                      <a:r>
                        <a:rPr lang="fr-FR" sz="1200" dirty="0" smtClean="0">
                          <a:solidFill>
                            <a:srgbClr val="002060"/>
                          </a:solidFill>
                          <a:effectLst/>
                        </a:rPr>
                        <a:t>, Beja ,9000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59009"/>
                  </a:ext>
                </a:extLst>
              </a:tr>
              <a:tr h="816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rgbClr val="002060"/>
                          </a:solidFill>
                          <a:effectLst/>
                        </a:rPr>
                        <a:t>Souha</a:t>
                      </a:r>
                      <a:r>
                        <a:rPr lang="fr-FR" sz="12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2060"/>
                          </a:solidFill>
                          <a:effectLst/>
                        </a:rPr>
                        <a:t>Abidi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2060"/>
                          </a:solidFill>
                          <a:effectLst/>
                        </a:rPr>
                        <a:t>65 rue des </a:t>
                      </a:r>
                      <a:r>
                        <a:rPr lang="fr-FR" sz="1200" dirty="0" smtClean="0">
                          <a:solidFill>
                            <a:srgbClr val="002060"/>
                          </a:solidFill>
                          <a:effectLst/>
                        </a:rPr>
                        <a:t>roses, Tunis, 1001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127245"/>
                  </a:ext>
                </a:extLst>
              </a:tr>
              <a:tr h="816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2060"/>
                          </a:solidFill>
                          <a:effectLst/>
                        </a:rPr>
                        <a:t>Sami </a:t>
                      </a:r>
                      <a:r>
                        <a:rPr lang="fr-FR" sz="1200" dirty="0" err="1" smtClean="0">
                          <a:solidFill>
                            <a:srgbClr val="002060"/>
                          </a:solidFill>
                          <a:effectLst/>
                        </a:rPr>
                        <a:t>Alimi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2060"/>
                          </a:solidFill>
                          <a:effectLst/>
                        </a:rPr>
                        <a:t>77 rues des  </a:t>
                      </a:r>
                      <a:r>
                        <a:rPr lang="fr-FR" sz="1200" dirty="0" smtClean="0">
                          <a:solidFill>
                            <a:srgbClr val="002060"/>
                          </a:solidFill>
                          <a:effectLst/>
                        </a:rPr>
                        <a:t>jardins, Hammamet ,8050</a:t>
                      </a:r>
                      <a:endParaRPr lang="fr-FR" sz="12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fr-FR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68513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Première forme normale (1NF)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</a:t>
            </a:r>
            <a:r>
              <a:rPr lang="fr-FR" b="1" dirty="0" smtClean="0">
                <a:solidFill>
                  <a:srgbClr val="C00000"/>
                </a:solidFill>
              </a:rPr>
              <a:t>1: Anomalies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Cette table n’est pas conforme à la  première  forme normale 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    Pas de clé primaire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les </a:t>
            </a:r>
            <a:r>
              <a:rPr lang="fr-FR" dirty="0">
                <a:solidFill>
                  <a:srgbClr val="C00000"/>
                </a:solidFill>
              </a:rPr>
              <a:t>champs ne sont pas tous atomiques. 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Par </a:t>
            </a:r>
            <a:r>
              <a:rPr lang="fr-FR" dirty="0"/>
              <a:t>exemple le champ « Nom » contient à la fois nom et prénom</a:t>
            </a:r>
            <a:r>
              <a:rPr lang="fr-FR" dirty="0" smtClean="0"/>
              <a:t>,</a:t>
            </a:r>
          </a:p>
          <a:p>
            <a:r>
              <a:rPr lang="fr-FR" dirty="0" smtClean="0"/>
              <a:t>il </a:t>
            </a:r>
            <a:r>
              <a:rPr lang="fr-FR" dirty="0"/>
              <a:t>est possible de découper ce champ sans faire perdre de sens à l’information, ce qui en faciliterait même l’accès et le tri. </a:t>
            </a:r>
            <a:endParaRPr lang="fr-FR" dirty="0" smtClean="0"/>
          </a:p>
          <a:p>
            <a:r>
              <a:rPr lang="fr-FR" dirty="0" smtClean="0"/>
              <a:t>De </a:t>
            </a:r>
            <a:r>
              <a:rPr lang="fr-FR" dirty="0"/>
              <a:t>la même façon, le champ « </a:t>
            </a:r>
            <a:r>
              <a:rPr lang="fr-FR" dirty="0" smtClean="0"/>
              <a:t>adresse </a:t>
            </a:r>
            <a:r>
              <a:rPr lang="fr-FR" dirty="0"/>
              <a:t>» intègre le code postale, ce qui n’est pas très pratique si on désire sortir, par exemple, la liste de toutes les personnes du Beja. 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/>
              <a:t>fait, pour faire que cette table réponde à la 1ère forme normale, il faudra la restructurer pour qu’elle ressemble à celle-ci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3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Première forme normale (1NF)</a:t>
            </a:r>
            <a:br>
              <a:rPr lang="fr-FR" b="1" dirty="0"/>
            </a:br>
            <a:r>
              <a:rPr lang="fr-FR" b="1" dirty="0">
                <a:solidFill>
                  <a:srgbClr val="C00000"/>
                </a:solidFill>
              </a:rPr>
              <a:t>Exemple 1: </a:t>
            </a:r>
            <a:r>
              <a:rPr lang="fr-FR" b="1" dirty="0" smtClean="0">
                <a:solidFill>
                  <a:srgbClr val="C00000"/>
                </a:solidFill>
              </a:rPr>
              <a:t>Solution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04077"/>
              </p:ext>
            </p:extLst>
          </p:nvPr>
        </p:nvGraphicFramePr>
        <p:xfrm>
          <a:off x="1005840" y="2207624"/>
          <a:ext cx="9117874" cy="33291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67138">
                  <a:extLst>
                    <a:ext uri="{9D8B030D-6E8A-4147-A177-3AD203B41FA5}">
                      <a16:colId xmlns:a16="http://schemas.microsoft.com/office/drawing/2014/main" val="1413746514"/>
                    </a:ext>
                  </a:extLst>
                </a:gridCol>
                <a:gridCol w="1468167">
                  <a:extLst>
                    <a:ext uri="{9D8B030D-6E8A-4147-A177-3AD203B41FA5}">
                      <a16:colId xmlns:a16="http://schemas.microsoft.com/office/drawing/2014/main" val="1626731718"/>
                    </a:ext>
                  </a:extLst>
                </a:gridCol>
                <a:gridCol w="1908326">
                  <a:extLst>
                    <a:ext uri="{9D8B030D-6E8A-4147-A177-3AD203B41FA5}">
                      <a16:colId xmlns:a16="http://schemas.microsoft.com/office/drawing/2014/main" val="839692868"/>
                    </a:ext>
                  </a:extLst>
                </a:gridCol>
                <a:gridCol w="1264023">
                  <a:extLst>
                    <a:ext uri="{9D8B030D-6E8A-4147-A177-3AD203B41FA5}">
                      <a16:colId xmlns:a16="http://schemas.microsoft.com/office/drawing/2014/main" val="3621899381"/>
                    </a:ext>
                  </a:extLst>
                </a:gridCol>
                <a:gridCol w="1035424">
                  <a:extLst>
                    <a:ext uri="{9D8B030D-6E8A-4147-A177-3AD203B41FA5}">
                      <a16:colId xmlns:a16="http://schemas.microsoft.com/office/drawing/2014/main" val="2516301794"/>
                    </a:ext>
                  </a:extLst>
                </a:gridCol>
                <a:gridCol w="1974796">
                  <a:extLst>
                    <a:ext uri="{9D8B030D-6E8A-4147-A177-3AD203B41FA5}">
                      <a16:colId xmlns:a16="http://schemas.microsoft.com/office/drawing/2014/main" val="3272379602"/>
                    </a:ext>
                  </a:extLst>
                </a:gridCol>
              </a:tblGrid>
              <a:tr h="832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C00000"/>
                          </a:solidFill>
                          <a:effectLst/>
                        </a:rPr>
                        <a:t>Prénom</a:t>
                      </a:r>
                      <a:endParaRPr lang="fr-FR" sz="1200" u="sng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C00000"/>
                          </a:solidFill>
                          <a:effectLst/>
                        </a:rPr>
                        <a:t>Nom</a:t>
                      </a:r>
                      <a:endParaRPr lang="fr-FR" sz="1200" u="sng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C00000"/>
                          </a:solidFill>
                          <a:effectLst/>
                        </a:rPr>
                        <a:t>Adresse</a:t>
                      </a:r>
                      <a:endParaRPr lang="fr-FR" sz="12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C00000"/>
                          </a:solidFill>
                          <a:effectLst/>
                        </a:rPr>
                        <a:t>ville</a:t>
                      </a:r>
                      <a:endParaRPr lang="fr-FR" sz="12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C00000"/>
                          </a:solidFill>
                          <a:effectLst/>
                        </a:rPr>
                        <a:t>Code postal</a:t>
                      </a:r>
                      <a:endParaRPr lang="fr-FR" sz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 de naissance </a:t>
                      </a:r>
                      <a:endParaRPr lang="fr-FR" sz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073048"/>
                  </a:ext>
                </a:extLst>
              </a:tr>
              <a:tr h="832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Arfawi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 rue Habib Bourguiba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Beja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9000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2002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02556"/>
                  </a:ext>
                </a:extLst>
              </a:tr>
              <a:tr h="832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Souha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Abidi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 rue </a:t>
                      </a:r>
                      <a:r>
                        <a:rPr lang="fr-F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</a:t>
                      </a:r>
                      <a:r>
                        <a:rPr lang="fr-FR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sousse</a:t>
                      </a:r>
                      <a:r>
                        <a:rPr lang="fr-FR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Tunis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1001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1982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73254"/>
                  </a:ext>
                </a:extLst>
              </a:tr>
              <a:tr h="832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Sami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Alimi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77 rues des  jardins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Hammamet</a:t>
                      </a:r>
                      <a:endParaRPr lang="fr-FR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8050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1962</a:t>
                      </a:r>
                      <a:endParaRPr lang="fr-F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7043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0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1489</Words>
  <Application>Microsoft Office PowerPoint</Application>
  <PresentationFormat>Grand écran</PresentationFormat>
  <Paragraphs>371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La Normalisation</vt:lpstr>
      <vt:lpstr>But et Principe </vt:lpstr>
      <vt:lpstr>Dépendances fonctionnelles</vt:lpstr>
      <vt:lpstr>Dépendances de plusieurs valeurs</vt:lpstr>
      <vt:lpstr>Les Formes Normales </vt:lpstr>
      <vt:lpstr>Première forme normale (1NF)  Définition </vt:lpstr>
      <vt:lpstr>Première forme normale (1NF) Exemple 1 faux</vt:lpstr>
      <vt:lpstr>Première forme normale (1NF) Exemple 1: Anomalies </vt:lpstr>
      <vt:lpstr>Première forme normale (1NF) Exemple 1: Solution </vt:lpstr>
      <vt:lpstr>Première forme normale (1NF) Exemple 2 : faux</vt:lpstr>
      <vt:lpstr>Première forme normale (1NF) Exemple 2 : Anomalies </vt:lpstr>
      <vt:lpstr>Première forme normale (1NF) Exemple 1: Solution </vt:lpstr>
      <vt:lpstr>Seconde forme normale (2NF) Définition</vt:lpstr>
      <vt:lpstr>Seconde forme normale (2NF) Exemple faux</vt:lpstr>
      <vt:lpstr>2FN « 1fn +  tout attribut non clé  primaire est dépendant  de la clé primaire entière » </vt:lpstr>
      <vt:lpstr>Seconde forme normale (2NF) Solution </vt:lpstr>
      <vt:lpstr>Troisième forme normale (3NF) </vt:lpstr>
      <vt:lpstr>Troisième forme normale (3NF) Exemple 1 : faux</vt:lpstr>
      <vt:lpstr>Troisième forme normale (3NF) Exemple 1 : Anomalies</vt:lpstr>
      <vt:lpstr>Troisième forme normale (3NF) Exemple 1 : Anomalies</vt:lpstr>
      <vt:lpstr>Troisième forme normale (3NF) Exemple 1 : Solution</vt:lpstr>
      <vt:lpstr>Dénormalisation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19</cp:revision>
  <dcterms:created xsi:type="dcterms:W3CDTF">2021-12-08T10:40:12Z</dcterms:created>
  <dcterms:modified xsi:type="dcterms:W3CDTF">2022-11-30T22:28:02Z</dcterms:modified>
</cp:coreProperties>
</file>