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2"/>
  </p:notesMasterIdLst>
  <p:sldIdLst>
    <p:sldId id="256" r:id="rId2"/>
    <p:sldId id="257" r:id="rId3"/>
    <p:sldId id="281" r:id="rId4"/>
    <p:sldId id="283" r:id="rId5"/>
    <p:sldId id="276" r:id="rId6"/>
    <p:sldId id="277" r:id="rId7"/>
    <p:sldId id="273" r:id="rId8"/>
    <p:sldId id="274" r:id="rId9"/>
    <p:sldId id="275" r:id="rId10"/>
    <p:sldId id="279" r:id="rId11"/>
    <p:sldId id="259" r:id="rId12"/>
    <p:sldId id="261" r:id="rId13"/>
    <p:sldId id="263" r:id="rId14"/>
    <p:sldId id="260" r:id="rId15"/>
    <p:sldId id="264" r:id="rId16"/>
    <p:sldId id="265" r:id="rId17"/>
    <p:sldId id="266" r:id="rId18"/>
    <p:sldId id="284" r:id="rId19"/>
    <p:sldId id="280" r:id="rId20"/>
    <p:sldId id="282" r:id="rId21"/>
    <p:sldId id="278" r:id="rId22"/>
    <p:sldId id="258" r:id="rId23"/>
    <p:sldId id="267" r:id="rId24"/>
    <p:sldId id="268" r:id="rId25"/>
    <p:sldId id="269" r:id="rId26"/>
    <p:sldId id="270" r:id="rId27"/>
    <p:sldId id="271" r:id="rId28"/>
    <p:sldId id="272" r:id="rId29"/>
    <p:sldId id="285" r:id="rId30"/>
    <p:sldId id="286" r:id="rId31"/>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24"/>
  </p:normalViewPr>
  <p:slideViewPr>
    <p:cSldViewPr snapToGrid="0">
      <p:cViewPr varScale="1">
        <p:scale>
          <a:sx n="111" d="100"/>
          <a:sy n="111" d="100"/>
        </p:scale>
        <p:origin x="87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9D77DC-6B24-4CBD-9B96-645A3CB60135}"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D4CE9A8F-8EEB-43DD-A14D-EDBBFAA38C9E}">
      <dgm:prSet/>
      <dgm:spPr/>
      <dgm:t>
        <a:bodyPr/>
        <a:lstStyle/>
        <a:p>
          <a:r>
            <a:rPr lang="en-US" dirty="0"/>
            <a:t>Text Classification with Zero Shot Prompting</a:t>
          </a:r>
        </a:p>
      </dgm:t>
    </dgm:pt>
    <dgm:pt modelId="{2457CEA5-66A2-482D-B908-0DF56854A6B4}" type="parTrans" cxnId="{CB33B3FA-9EB1-4B9A-B496-FC0A3724D04D}">
      <dgm:prSet/>
      <dgm:spPr/>
      <dgm:t>
        <a:bodyPr/>
        <a:lstStyle/>
        <a:p>
          <a:endParaRPr lang="en-US"/>
        </a:p>
      </dgm:t>
    </dgm:pt>
    <dgm:pt modelId="{6C0D3061-CD63-468E-A85D-2E3731C5F2C1}" type="sibTrans" cxnId="{CB33B3FA-9EB1-4B9A-B496-FC0A3724D04D}">
      <dgm:prSet/>
      <dgm:spPr/>
      <dgm:t>
        <a:bodyPr/>
        <a:lstStyle/>
        <a:p>
          <a:endParaRPr lang="en-US"/>
        </a:p>
      </dgm:t>
    </dgm:pt>
    <dgm:pt modelId="{618F2C03-56FF-4ADF-8C8A-B79F88851D45}">
      <dgm:prSet/>
      <dgm:spPr/>
      <dgm:t>
        <a:bodyPr/>
        <a:lstStyle/>
        <a:p>
          <a:r>
            <a:rPr lang="en-US"/>
            <a:t>Models</a:t>
          </a:r>
        </a:p>
      </dgm:t>
    </dgm:pt>
    <dgm:pt modelId="{A9844A22-A9CA-40BF-87E6-24218C0AC139}" type="parTrans" cxnId="{DBC82845-B977-4AE1-884B-49FFDEA35CC3}">
      <dgm:prSet/>
      <dgm:spPr/>
      <dgm:t>
        <a:bodyPr/>
        <a:lstStyle/>
        <a:p>
          <a:endParaRPr lang="en-US"/>
        </a:p>
      </dgm:t>
    </dgm:pt>
    <dgm:pt modelId="{BB0DB01B-DC26-4EE9-ACB0-5EA97FC18D77}" type="sibTrans" cxnId="{DBC82845-B977-4AE1-884B-49FFDEA35CC3}">
      <dgm:prSet/>
      <dgm:spPr/>
      <dgm:t>
        <a:bodyPr/>
        <a:lstStyle/>
        <a:p>
          <a:endParaRPr lang="en-US"/>
        </a:p>
      </dgm:t>
    </dgm:pt>
    <dgm:pt modelId="{09F91BEC-7343-4F80-991E-65CF2B4EA756}">
      <dgm:prSet/>
      <dgm:spPr/>
      <dgm:t>
        <a:bodyPr/>
        <a:lstStyle/>
        <a:p>
          <a:r>
            <a:rPr lang="en-US" dirty="0"/>
            <a:t>BERT base model</a:t>
          </a:r>
        </a:p>
      </dgm:t>
    </dgm:pt>
    <dgm:pt modelId="{DBF1380D-8521-4E9A-A290-D9ACD4B15FBF}" type="parTrans" cxnId="{7E7CD782-9CAB-47C7-BFB0-44D9E4A09D79}">
      <dgm:prSet/>
      <dgm:spPr/>
      <dgm:t>
        <a:bodyPr/>
        <a:lstStyle/>
        <a:p>
          <a:endParaRPr lang="en-US"/>
        </a:p>
      </dgm:t>
    </dgm:pt>
    <dgm:pt modelId="{5D0FF3F5-F9C8-409D-8862-2859218A13C2}" type="sibTrans" cxnId="{7E7CD782-9CAB-47C7-BFB0-44D9E4A09D79}">
      <dgm:prSet/>
      <dgm:spPr/>
      <dgm:t>
        <a:bodyPr/>
        <a:lstStyle/>
        <a:p>
          <a:endParaRPr lang="en-US"/>
        </a:p>
      </dgm:t>
    </dgm:pt>
    <dgm:pt modelId="{F1482A78-2988-40E0-A343-7B11F367C065}">
      <dgm:prSet/>
      <dgm:spPr/>
      <dgm:t>
        <a:bodyPr/>
        <a:lstStyle/>
        <a:p>
          <a:r>
            <a:rPr lang="en-US" dirty="0"/>
            <a:t>MPNET sentence model </a:t>
          </a:r>
        </a:p>
      </dgm:t>
    </dgm:pt>
    <dgm:pt modelId="{A99E3774-B87F-4D88-8C0D-8850D28E13B8}" type="parTrans" cxnId="{5C88E738-9A24-40C2-AAA7-A95737C705AC}">
      <dgm:prSet/>
      <dgm:spPr/>
      <dgm:t>
        <a:bodyPr/>
        <a:lstStyle/>
        <a:p>
          <a:endParaRPr lang="en-US"/>
        </a:p>
      </dgm:t>
    </dgm:pt>
    <dgm:pt modelId="{61B91221-E26D-48D8-B651-3E4EB01C221C}" type="sibTrans" cxnId="{5C88E738-9A24-40C2-AAA7-A95737C705AC}">
      <dgm:prSet/>
      <dgm:spPr/>
      <dgm:t>
        <a:bodyPr/>
        <a:lstStyle/>
        <a:p>
          <a:endParaRPr lang="en-US"/>
        </a:p>
      </dgm:t>
    </dgm:pt>
    <dgm:pt modelId="{FDC17734-EA33-4D45-8624-1F24DF4E6ADE}">
      <dgm:prSet/>
      <dgm:spPr/>
      <dgm:t>
        <a:bodyPr/>
        <a:lstStyle/>
        <a:p>
          <a:r>
            <a:rPr lang="en-US" dirty="0"/>
            <a:t>T5 base sentence model</a:t>
          </a:r>
        </a:p>
      </dgm:t>
    </dgm:pt>
    <dgm:pt modelId="{06BA0C02-9974-474A-9B4F-4A9CFCCFA99E}" type="parTrans" cxnId="{22FE464A-B792-4DD5-AFDE-57729A7C9C38}">
      <dgm:prSet/>
      <dgm:spPr/>
      <dgm:t>
        <a:bodyPr/>
        <a:lstStyle/>
        <a:p>
          <a:endParaRPr lang="en-US"/>
        </a:p>
      </dgm:t>
    </dgm:pt>
    <dgm:pt modelId="{8C849260-3292-42E7-9175-B2352A51EDF9}" type="sibTrans" cxnId="{22FE464A-B792-4DD5-AFDE-57729A7C9C38}">
      <dgm:prSet/>
      <dgm:spPr/>
      <dgm:t>
        <a:bodyPr/>
        <a:lstStyle/>
        <a:p>
          <a:endParaRPr lang="en-US"/>
        </a:p>
      </dgm:t>
    </dgm:pt>
    <dgm:pt modelId="{4FB44720-72DA-488B-B2BB-F18408173DE5}">
      <dgm:prSet/>
      <dgm:spPr>
        <a:solidFill>
          <a:schemeClr val="accent4">
            <a:lumMod val="75000"/>
          </a:schemeClr>
        </a:solidFill>
      </dgm:spPr>
      <dgm:t>
        <a:bodyPr/>
        <a:lstStyle/>
        <a:p>
          <a:r>
            <a:rPr lang="en-US" dirty="0"/>
            <a:t>Experiments</a:t>
          </a:r>
        </a:p>
      </dgm:t>
    </dgm:pt>
    <dgm:pt modelId="{56F6D2E7-1B53-48B1-AD2C-4210B76FD39C}" type="parTrans" cxnId="{FDECBEF3-53C8-4BAC-8FF9-E6EDBFBBAAEB}">
      <dgm:prSet/>
      <dgm:spPr/>
      <dgm:t>
        <a:bodyPr/>
        <a:lstStyle/>
        <a:p>
          <a:endParaRPr lang="en-US"/>
        </a:p>
      </dgm:t>
    </dgm:pt>
    <dgm:pt modelId="{CAA6B861-7991-475C-9650-C188360D4B9E}" type="sibTrans" cxnId="{FDECBEF3-53C8-4BAC-8FF9-E6EDBFBBAAEB}">
      <dgm:prSet/>
      <dgm:spPr/>
      <dgm:t>
        <a:bodyPr/>
        <a:lstStyle/>
        <a:p>
          <a:endParaRPr lang="en-US"/>
        </a:p>
      </dgm:t>
    </dgm:pt>
    <dgm:pt modelId="{750747DB-CE1B-4E39-98CB-B48B1C314393}">
      <dgm:prSet/>
      <dgm:spPr>
        <a:ln>
          <a:solidFill>
            <a:schemeClr val="accent4">
              <a:lumMod val="75000"/>
            </a:schemeClr>
          </a:solidFill>
        </a:ln>
      </dgm:spPr>
      <dgm:t>
        <a:bodyPr/>
        <a:lstStyle/>
        <a:p>
          <a:r>
            <a:rPr lang="en-US" dirty="0"/>
            <a:t>Topic Classification dataset</a:t>
          </a:r>
        </a:p>
      </dgm:t>
    </dgm:pt>
    <dgm:pt modelId="{A113CAE2-DDF6-4DD1-948C-B7E4B93A0228}" type="parTrans" cxnId="{C623E41C-0C35-464C-B63A-0B06C0936D61}">
      <dgm:prSet/>
      <dgm:spPr/>
      <dgm:t>
        <a:bodyPr/>
        <a:lstStyle/>
        <a:p>
          <a:endParaRPr lang="en-US"/>
        </a:p>
      </dgm:t>
    </dgm:pt>
    <dgm:pt modelId="{B65781A6-5FF6-4A33-A0E6-ABA7B026AC39}" type="sibTrans" cxnId="{C623E41C-0C35-464C-B63A-0B06C0936D61}">
      <dgm:prSet/>
      <dgm:spPr/>
      <dgm:t>
        <a:bodyPr/>
        <a:lstStyle/>
        <a:p>
          <a:endParaRPr lang="en-US"/>
        </a:p>
      </dgm:t>
    </dgm:pt>
    <dgm:pt modelId="{AFB11AAC-F8D9-4509-836A-0EFD04050546}">
      <dgm:prSet/>
      <dgm:spPr>
        <a:ln>
          <a:solidFill>
            <a:schemeClr val="accent4">
              <a:lumMod val="75000"/>
            </a:schemeClr>
          </a:solidFill>
        </a:ln>
      </dgm:spPr>
      <dgm:t>
        <a:bodyPr/>
        <a:lstStyle/>
        <a:p>
          <a:r>
            <a:rPr lang="en-US" dirty="0"/>
            <a:t>Sentiment Analysis dataset</a:t>
          </a:r>
        </a:p>
      </dgm:t>
    </dgm:pt>
    <dgm:pt modelId="{D64C8BC8-E70F-4F42-9B15-1803A82F66B7}" type="parTrans" cxnId="{317B5E93-A6B4-4B4D-9C93-273D7849305A}">
      <dgm:prSet/>
      <dgm:spPr/>
      <dgm:t>
        <a:bodyPr/>
        <a:lstStyle/>
        <a:p>
          <a:endParaRPr lang="en-US"/>
        </a:p>
      </dgm:t>
    </dgm:pt>
    <dgm:pt modelId="{B57C6D86-D808-4DBC-BE16-0C838FBBE260}" type="sibTrans" cxnId="{317B5E93-A6B4-4B4D-9C93-273D7849305A}">
      <dgm:prSet/>
      <dgm:spPr/>
      <dgm:t>
        <a:bodyPr/>
        <a:lstStyle/>
        <a:p>
          <a:endParaRPr lang="en-US"/>
        </a:p>
      </dgm:t>
    </dgm:pt>
    <dgm:pt modelId="{97E309E3-8EA2-9E41-93D5-5D5BC2226BA1}" type="pres">
      <dgm:prSet presAssocID="{149D77DC-6B24-4CBD-9B96-645A3CB60135}" presName="linear" presStyleCnt="0">
        <dgm:presLayoutVars>
          <dgm:dir/>
          <dgm:animLvl val="lvl"/>
          <dgm:resizeHandles val="exact"/>
        </dgm:presLayoutVars>
      </dgm:prSet>
      <dgm:spPr/>
    </dgm:pt>
    <dgm:pt modelId="{E470F59C-2394-6944-873F-28B9331CCB80}" type="pres">
      <dgm:prSet presAssocID="{D4CE9A8F-8EEB-43DD-A14D-EDBBFAA38C9E}" presName="parentLin" presStyleCnt="0"/>
      <dgm:spPr/>
    </dgm:pt>
    <dgm:pt modelId="{50A60456-04BD-5F4C-ACDD-2B45FA5E54E4}" type="pres">
      <dgm:prSet presAssocID="{D4CE9A8F-8EEB-43DD-A14D-EDBBFAA38C9E}" presName="parentLeftMargin" presStyleLbl="node1" presStyleIdx="0" presStyleCnt="3"/>
      <dgm:spPr/>
    </dgm:pt>
    <dgm:pt modelId="{334FA9A0-4712-BE48-A955-4658D9BF14AD}" type="pres">
      <dgm:prSet presAssocID="{D4CE9A8F-8EEB-43DD-A14D-EDBBFAA38C9E}" presName="parentText" presStyleLbl="node1" presStyleIdx="0" presStyleCnt="3">
        <dgm:presLayoutVars>
          <dgm:chMax val="0"/>
          <dgm:bulletEnabled val="1"/>
        </dgm:presLayoutVars>
      </dgm:prSet>
      <dgm:spPr/>
    </dgm:pt>
    <dgm:pt modelId="{A7C15C6C-B5E5-2D49-96F0-EE73F2F358BC}" type="pres">
      <dgm:prSet presAssocID="{D4CE9A8F-8EEB-43DD-A14D-EDBBFAA38C9E}" presName="negativeSpace" presStyleCnt="0"/>
      <dgm:spPr/>
    </dgm:pt>
    <dgm:pt modelId="{1FDAE161-18E8-E547-8B49-CD4CBE5E52EE}" type="pres">
      <dgm:prSet presAssocID="{D4CE9A8F-8EEB-43DD-A14D-EDBBFAA38C9E}" presName="childText" presStyleLbl="conFgAcc1" presStyleIdx="0" presStyleCnt="3">
        <dgm:presLayoutVars>
          <dgm:bulletEnabled val="1"/>
        </dgm:presLayoutVars>
      </dgm:prSet>
      <dgm:spPr/>
    </dgm:pt>
    <dgm:pt modelId="{3CE7FB0D-2948-3040-AF51-ABB378C035BF}" type="pres">
      <dgm:prSet presAssocID="{6C0D3061-CD63-468E-A85D-2E3731C5F2C1}" presName="spaceBetweenRectangles" presStyleCnt="0"/>
      <dgm:spPr/>
    </dgm:pt>
    <dgm:pt modelId="{60E5DAD5-DE56-C942-B371-AD9EC504FE92}" type="pres">
      <dgm:prSet presAssocID="{618F2C03-56FF-4ADF-8C8A-B79F88851D45}" presName="parentLin" presStyleCnt="0"/>
      <dgm:spPr/>
    </dgm:pt>
    <dgm:pt modelId="{A9F2BF0E-5DA5-EC42-AB61-40BA78273A12}" type="pres">
      <dgm:prSet presAssocID="{618F2C03-56FF-4ADF-8C8A-B79F88851D45}" presName="parentLeftMargin" presStyleLbl="node1" presStyleIdx="0" presStyleCnt="3"/>
      <dgm:spPr/>
    </dgm:pt>
    <dgm:pt modelId="{63924A14-7C02-744F-9CF4-69E9A2489D00}" type="pres">
      <dgm:prSet presAssocID="{618F2C03-56FF-4ADF-8C8A-B79F88851D45}" presName="parentText" presStyleLbl="node1" presStyleIdx="1" presStyleCnt="3">
        <dgm:presLayoutVars>
          <dgm:chMax val="0"/>
          <dgm:bulletEnabled val="1"/>
        </dgm:presLayoutVars>
      </dgm:prSet>
      <dgm:spPr/>
    </dgm:pt>
    <dgm:pt modelId="{B5801A74-7576-D64B-89F9-6BF816ADA349}" type="pres">
      <dgm:prSet presAssocID="{618F2C03-56FF-4ADF-8C8A-B79F88851D45}" presName="negativeSpace" presStyleCnt="0"/>
      <dgm:spPr/>
    </dgm:pt>
    <dgm:pt modelId="{FC4F5D48-CDEC-624D-BD40-FBFAE09D3A3C}" type="pres">
      <dgm:prSet presAssocID="{618F2C03-56FF-4ADF-8C8A-B79F88851D45}" presName="childText" presStyleLbl="conFgAcc1" presStyleIdx="1" presStyleCnt="3">
        <dgm:presLayoutVars>
          <dgm:bulletEnabled val="1"/>
        </dgm:presLayoutVars>
      </dgm:prSet>
      <dgm:spPr/>
    </dgm:pt>
    <dgm:pt modelId="{06D505CE-9612-FA47-BF59-E17B0FB2C070}" type="pres">
      <dgm:prSet presAssocID="{BB0DB01B-DC26-4EE9-ACB0-5EA97FC18D77}" presName="spaceBetweenRectangles" presStyleCnt="0"/>
      <dgm:spPr/>
    </dgm:pt>
    <dgm:pt modelId="{3CD52913-1007-1147-8587-F5BBF3A9CD26}" type="pres">
      <dgm:prSet presAssocID="{4FB44720-72DA-488B-B2BB-F18408173DE5}" presName="parentLin" presStyleCnt="0"/>
      <dgm:spPr/>
    </dgm:pt>
    <dgm:pt modelId="{8E5AB60C-882D-2E4B-857D-222F9B479FA8}" type="pres">
      <dgm:prSet presAssocID="{4FB44720-72DA-488B-B2BB-F18408173DE5}" presName="parentLeftMargin" presStyleLbl="node1" presStyleIdx="1" presStyleCnt="3"/>
      <dgm:spPr/>
    </dgm:pt>
    <dgm:pt modelId="{31708DAB-9FEF-8A4C-B7FE-DB8A4B58B617}" type="pres">
      <dgm:prSet presAssocID="{4FB44720-72DA-488B-B2BB-F18408173DE5}" presName="parentText" presStyleLbl="node1" presStyleIdx="2" presStyleCnt="3">
        <dgm:presLayoutVars>
          <dgm:chMax val="0"/>
          <dgm:bulletEnabled val="1"/>
        </dgm:presLayoutVars>
      </dgm:prSet>
      <dgm:spPr/>
    </dgm:pt>
    <dgm:pt modelId="{935EEFED-B2E5-784A-A639-963AAC48C16C}" type="pres">
      <dgm:prSet presAssocID="{4FB44720-72DA-488B-B2BB-F18408173DE5}" presName="negativeSpace" presStyleCnt="0"/>
      <dgm:spPr/>
    </dgm:pt>
    <dgm:pt modelId="{5A9F3028-707C-3841-BEE6-DB06C18D42D5}" type="pres">
      <dgm:prSet presAssocID="{4FB44720-72DA-488B-B2BB-F18408173DE5}" presName="childText" presStyleLbl="conFgAcc1" presStyleIdx="2" presStyleCnt="3">
        <dgm:presLayoutVars>
          <dgm:bulletEnabled val="1"/>
        </dgm:presLayoutVars>
      </dgm:prSet>
      <dgm:spPr/>
    </dgm:pt>
  </dgm:ptLst>
  <dgm:cxnLst>
    <dgm:cxn modelId="{0660ED01-F976-A041-A721-7DA3F714DDAF}" type="presOf" srcId="{D4CE9A8F-8EEB-43DD-A14D-EDBBFAA38C9E}" destId="{50A60456-04BD-5F4C-ACDD-2B45FA5E54E4}" srcOrd="0" destOrd="0" presId="urn:microsoft.com/office/officeart/2005/8/layout/list1"/>
    <dgm:cxn modelId="{433ECC09-FB87-A649-8729-BC6348E2F9AE}" type="presOf" srcId="{AFB11AAC-F8D9-4509-836A-0EFD04050546}" destId="{5A9F3028-707C-3841-BEE6-DB06C18D42D5}" srcOrd="0" destOrd="1" presId="urn:microsoft.com/office/officeart/2005/8/layout/list1"/>
    <dgm:cxn modelId="{C623E41C-0C35-464C-B63A-0B06C0936D61}" srcId="{4FB44720-72DA-488B-B2BB-F18408173DE5}" destId="{750747DB-CE1B-4E39-98CB-B48B1C314393}" srcOrd="0" destOrd="0" parTransId="{A113CAE2-DDF6-4DD1-948C-B7E4B93A0228}" sibTransId="{B65781A6-5FF6-4A33-A0E6-ABA7B026AC39}"/>
    <dgm:cxn modelId="{5C88E738-9A24-40C2-AAA7-A95737C705AC}" srcId="{618F2C03-56FF-4ADF-8C8A-B79F88851D45}" destId="{F1482A78-2988-40E0-A343-7B11F367C065}" srcOrd="1" destOrd="0" parTransId="{A99E3774-B87F-4D88-8C0D-8850D28E13B8}" sibTransId="{61B91221-E26D-48D8-B651-3E4EB01C221C}"/>
    <dgm:cxn modelId="{DBC82845-B977-4AE1-884B-49FFDEA35CC3}" srcId="{149D77DC-6B24-4CBD-9B96-645A3CB60135}" destId="{618F2C03-56FF-4ADF-8C8A-B79F88851D45}" srcOrd="1" destOrd="0" parTransId="{A9844A22-A9CA-40BF-87E6-24218C0AC139}" sibTransId="{BB0DB01B-DC26-4EE9-ACB0-5EA97FC18D77}"/>
    <dgm:cxn modelId="{E15C5845-5AD8-9D46-88E0-ECBD6D36CF26}" type="presOf" srcId="{149D77DC-6B24-4CBD-9B96-645A3CB60135}" destId="{97E309E3-8EA2-9E41-93D5-5D5BC2226BA1}" srcOrd="0" destOrd="0" presId="urn:microsoft.com/office/officeart/2005/8/layout/list1"/>
    <dgm:cxn modelId="{22FE464A-B792-4DD5-AFDE-57729A7C9C38}" srcId="{618F2C03-56FF-4ADF-8C8A-B79F88851D45}" destId="{FDC17734-EA33-4D45-8624-1F24DF4E6ADE}" srcOrd="2" destOrd="0" parTransId="{06BA0C02-9974-474A-9B4F-4A9CFCCFA99E}" sibTransId="{8C849260-3292-42E7-9175-B2352A51EDF9}"/>
    <dgm:cxn modelId="{2C401F64-DC7E-D840-9FA1-3217B0485B57}" type="presOf" srcId="{FDC17734-EA33-4D45-8624-1F24DF4E6ADE}" destId="{FC4F5D48-CDEC-624D-BD40-FBFAE09D3A3C}" srcOrd="0" destOrd="2" presId="urn:microsoft.com/office/officeart/2005/8/layout/list1"/>
    <dgm:cxn modelId="{59416E6D-D6C9-5F43-96C2-AC2B9BF12B28}" type="presOf" srcId="{4FB44720-72DA-488B-B2BB-F18408173DE5}" destId="{31708DAB-9FEF-8A4C-B7FE-DB8A4B58B617}" srcOrd="1" destOrd="0" presId="urn:microsoft.com/office/officeart/2005/8/layout/list1"/>
    <dgm:cxn modelId="{EA996273-F41B-BA4D-B800-93E8B522AD2B}" type="presOf" srcId="{4FB44720-72DA-488B-B2BB-F18408173DE5}" destId="{8E5AB60C-882D-2E4B-857D-222F9B479FA8}" srcOrd="0" destOrd="0" presId="urn:microsoft.com/office/officeart/2005/8/layout/list1"/>
    <dgm:cxn modelId="{D6A06677-DA55-374B-B37C-2BAE7F650A24}" type="presOf" srcId="{D4CE9A8F-8EEB-43DD-A14D-EDBBFAA38C9E}" destId="{334FA9A0-4712-BE48-A955-4658D9BF14AD}" srcOrd="1" destOrd="0" presId="urn:microsoft.com/office/officeart/2005/8/layout/list1"/>
    <dgm:cxn modelId="{C1B90E7B-37D1-9047-8073-BB21F2BB1262}" type="presOf" srcId="{F1482A78-2988-40E0-A343-7B11F367C065}" destId="{FC4F5D48-CDEC-624D-BD40-FBFAE09D3A3C}" srcOrd="0" destOrd="1" presId="urn:microsoft.com/office/officeart/2005/8/layout/list1"/>
    <dgm:cxn modelId="{7E7CD782-9CAB-47C7-BFB0-44D9E4A09D79}" srcId="{618F2C03-56FF-4ADF-8C8A-B79F88851D45}" destId="{09F91BEC-7343-4F80-991E-65CF2B4EA756}" srcOrd="0" destOrd="0" parTransId="{DBF1380D-8521-4E9A-A290-D9ACD4B15FBF}" sibTransId="{5D0FF3F5-F9C8-409D-8862-2859218A13C2}"/>
    <dgm:cxn modelId="{317B5E93-A6B4-4B4D-9C93-273D7849305A}" srcId="{4FB44720-72DA-488B-B2BB-F18408173DE5}" destId="{AFB11AAC-F8D9-4509-836A-0EFD04050546}" srcOrd="1" destOrd="0" parTransId="{D64C8BC8-E70F-4F42-9B15-1803A82F66B7}" sibTransId="{B57C6D86-D808-4DBC-BE16-0C838FBBE260}"/>
    <dgm:cxn modelId="{F581F194-E260-014A-9C41-01198FAA4604}" type="presOf" srcId="{09F91BEC-7343-4F80-991E-65CF2B4EA756}" destId="{FC4F5D48-CDEC-624D-BD40-FBFAE09D3A3C}" srcOrd="0" destOrd="0" presId="urn:microsoft.com/office/officeart/2005/8/layout/list1"/>
    <dgm:cxn modelId="{1311F0A7-7FEB-4741-B573-BA4C7E245DE1}" type="presOf" srcId="{618F2C03-56FF-4ADF-8C8A-B79F88851D45}" destId="{63924A14-7C02-744F-9CF4-69E9A2489D00}" srcOrd="1" destOrd="0" presId="urn:microsoft.com/office/officeart/2005/8/layout/list1"/>
    <dgm:cxn modelId="{8D811EAD-9218-E741-87E2-8100FF9A77BC}" type="presOf" srcId="{618F2C03-56FF-4ADF-8C8A-B79F88851D45}" destId="{A9F2BF0E-5DA5-EC42-AB61-40BA78273A12}" srcOrd="0" destOrd="0" presId="urn:microsoft.com/office/officeart/2005/8/layout/list1"/>
    <dgm:cxn modelId="{AF4369E1-B207-444E-877C-61F22C07F9A8}" type="presOf" srcId="{750747DB-CE1B-4E39-98CB-B48B1C314393}" destId="{5A9F3028-707C-3841-BEE6-DB06C18D42D5}" srcOrd="0" destOrd="0" presId="urn:microsoft.com/office/officeart/2005/8/layout/list1"/>
    <dgm:cxn modelId="{FDECBEF3-53C8-4BAC-8FF9-E6EDBFBBAAEB}" srcId="{149D77DC-6B24-4CBD-9B96-645A3CB60135}" destId="{4FB44720-72DA-488B-B2BB-F18408173DE5}" srcOrd="2" destOrd="0" parTransId="{56F6D2E7-1B53-48B1-AD2C-4210B76FD39C}" sibTransId="{CAA6B861-7991-475C-9650-C188360D4B9E}"/>
    <dgm:cxn modelId="{CB33B3FA-9EB1-4B9A-B496-FC0A3724D04D}" srcId="{149D77DC-6B24-4CBD-9B96-645A3CB60135}" destId="{D4CE9A8F-8EEB-43DD-A14D-EDBBFAA38C9E}" srcOrd="0" destOrd="0" parTransId="{2457CEA5-66A2-482D-B908-0DF56854A6B4}" sibTransId="{6C0D3061-CD63-468E-A85D-2E3731C5F2C1}"/>
    <dgm:cxn modelId="{52B3B457-DFEA-414D-A3EB-905281D0B2CB}" type="presParOf" srcId="{97E309E3-8EA2-9E41-93D5-5D5BC2226BA1}" destId="{E470F59C-2394-6944-873F-28B9331CCB80}" srcOrd="0" destOrd="0" presId="urn:microsoft.com/office/officeart/2005/8/layout/list1"/>
    <dgm:cxn modelId="{E6F1AA26-3201-9141-9790-0B51473362E4}" type="presParOf" srcId="{E470F59C-2394-6944-873F-28B9331CCB80}" destId="{50A60456-04BD-5F4C-ACDD-2B45FA5E54E4}" srcOrd="0" destOrd="0" presId="urn:microsoft.com/office/officeart/2005/8/layout/list1"/>
    <dgm:cxn modelId="{558174F5-AE41-9145-AD19-03DC351ACDCD}" type="presParOf" srcId="{E470F59C-2394-6944-873F-28B9331CCB80}" destId="{334FA9A0-4712-BE48-A955-4658D9BF14AD}" srcOrd="1" destOrd="0" presId="urn:microsoft.com/office/officeart/2005/8/layout/list1"/>
    <dgm:cxn modelId="{C42EA353-F7C4-AA43-8B83-6F32CD0D6439}" type="presParOf" srcId="{97E309E3-8EA2-9E41-93D5-5D5BC2226BA1}" destId="{A7C15C6C-B5E5-2D49-96F0-EE73F2F358BC}" srcOrd="1" destOrd="0" presId="urn:microsoft.com/office/officeart/2005/8/layout/list1"/>
    <dgm:cxn modelId="{35C6A3C4-4092-6F4A-890A-150496F54DF7}" type="presParOf" srcId="{97E309E3-8EA2-9E41-93D5-5D5BC2226BA1}" destId="{1FDAE161-18E8-E547-8B49-CD4CBE5E52EE}" srcOrd="2" destOrd="0" presId="urn:microsoft.com/office/officeart/2005/8/layout/list1"/>
    <dgm:cxn modelId="{27D4F36A-1773-584A-9A27-FCD4F43D40F8}" type="presParOf" srcId="{97E309E3-8EA2-9E41-93D5-5D5BC2226BA1}" destId="{3CE7FB0D-2948-3040-AF51-ABB378C035BF}" srcOrd="3" destOrd="0" presId="urn:microsoft.com/office/officeart/2005/8/layout/list1"/>
    <dgm:cxn modelId="{DB2D7824-9850-0845-8A25-9711DEC4F318}" type="presParOf" srcId="{97E309E3-8EA2-9E41-93D5-5D5BC2226BA1}" destId="{60E5DAD5-DE56-C942-B371-AD9EC504FE92}" srcOrd="4" destOrd="0" presId="urn:microsoft.com/office/officeart/2005/8/layout/list1"/>
    <dgm:cxn modelId="{865A172F-95EA-1A44-84E0-3B1A81F198C4}" type="presParOf" srcId="{60E5DAD5-DE56-C942-B371-AD9EC504FE92}" destId="{A9F2BF0E-5DA5-EC42-AB61-40BA78273A12}" srcOrd="0" destOrd="0" presId="urn:microsoft.com/office/officeart/2005/8/layout/list1"/>
    <dgm:cxn modelId="{656531EE-3970-FA49-841D-B75F454CF6EE}" type="presParOf" srcId="{60E5DAD5-DE56-C942-B371-AD9EC504FE92}" destId="{63924A14-7C02-744F-9CF4-69E9A2489D00}" srcOrd="1" destOrd="0" presId="urn:microsoft.com/office/officeart/2005/8/layout/list1"/>
    <dgm:cxn modelId="{18BCE91F-BD88-6544-B0A7-CB49244CB62B}" type="presParOf" srcId="{97E309E3-8EA2-9E41-93D5-5D5BC2226BA1}" destId="{B5801A74-7576-D64B-89F9-6BF816ADA349}" srcOrd="5" destOrd="0" presId="urn:microsoft.com/office/officeart/2005/8/layout/list1"/>
    <dgm:cxn modelId="{5939761D-D387-7E4D-8267-115A6D7F093E}" type="presParOf" srcId="{97E309E3-8EA2-9E41-93D5-5D5BC2226BA1}" destId="{FC4F5D48-CDEC-624D-BD40-FBFAE09D3A3C}" srcOrd="6" destOrd="0" presId="urn:microsoft.com/office/officeart/2005/8/layout/list1"/>
    <dgm:cxn modelId="{13CD2ED3-4168-3540-AECE-014F1A241EF5}" type="presParOf" srcId="{97E309E3-8EA2-9E41-93D5-5D5BC2226BA1}" destId="{06D505CE-9612-FA47-BF59-E17B0FB2C070}" srcOrd="7" destOrd="0" presId="urn:microsoft.com/office/officeart/2005/8/layout/list1"/>
    <dgm:cxn modelId="{0445C418-3989-564D-B501-99E2A4038C74}" type="presParOf" srcId="{97E309E3-8EA2-9E41-93D5-5D5BC2226BA1}" destId="{3CD52913-1007-1147-8587-F5BBF3A9CD26}" srcOrd="8" destOrd="0" presId="urn:microsoft.com/office/officeart/2005/8/layout/list1"/>
    <dgm:cxn modelId="{E5D2ECB6-A2EC-374B-9E95-D2D76D64CC9F}" type="presParOf" srcId="{3CD52913-1007-1147-8587-F5BBF3A9CD26}" destId="{8E5AB60C-882D-2E4B-857D-222F9B479FA8}" srcOrd="0" destOrd="0" presId="urn:microsoft.com/office/officeart/2005/8/layout/list1"/>
    <dgm:cxn modelId="{B7CABB8E-A519-1F45-ABC3-51F87FFE3653}" type="presParOf" srcId="{3CD52913-1007-1147-8587-F5BBF3A9CD26}" destId="{31708DAB-9FEF-8A4C-B7FE-DB8A4B58B617}" srcOrd="1" destOrd="0" presId="urn:microsoft.com/office/officeart/2005/8/layout/list1"/>
    <dgm:cxn modelId="{3DBCDBEE-52EA-614F-81F6-9850DE929572}" type="presParOf" srcId="{97E309E3-8EA2-9E41-93D5-5D5BC2226BA1}" destId="{935EEFED-B2E5-784A-A639-963AAC48C16C}" srcOrd="9" destOrd="0" presId="urn:microsoft.com/office/officeart/2005/8/layout/list1"/>
    <dgm:cxn modelId="{42437787-2305-9046-9CE6-A6EA74DA5C9B}" type="presParOf" srcId="{97E309E3-8EA2-9E41-93D5-5D5BC2226BA1}" destId="{5A9F3028-707C-3841-BEE6-DB06C18D42D5}"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31C469-07A3-3F45-AA15-77990FC2D270}" type="doc">
      <dgm:prSet loTypeId="urn:microsoft.com/office/officeart/2005/8/layout/hList1" loCatId="" qsTypeId="urn:microsoft.com/office/officeart/2005/8/quickstyle/simple1" qsCatId="simple" csTypeId="urn:microsoft.com/office/officeart/2005/8/colors/colorful2" csCatId="colorful" phldr="1"/>
      <dgm:spPr/>
      <dgm:t>
        <a:bodyPr/>
        <a:lstStyle/>
        <a:p>
          <a:endParaRPr lang="en-US"/>
        </a:p>
      </dgm:t>
    </dgm:pt>
    <dgm:pt modelId="{5A443DB8-1896-DD41-A513-FBBD51EC3121}">
      <dgm:prSet phldrT="[Text]"/>
      <dgm:spPr/>
      <dgm:t>
        <a:bodyPr/>
        <a:lstStyle/>
        <a:p>
          <a:r>
            <a:rPr lang="en-US" dirty="0"/>
            <a:t>BERT base model*</a:t>
          </a:r>
        </a:p>
      </dgm:t>
    </dgm:pt>
    <dgm:pt modelId="{2A580263-C113-D749-A49B-CC65C5BD2919}" type="parTrans" cxnId="{6A998E1D-F800-5644-A1F1-FF10DEAEEFBA}">
      <dgm:prSet/>
      <dgm:spPr/>
      <dgm:t>
        <a:bodyPr/>
        <a:lstStyle/>
        <a:p>
          <a:endParaRPr lang="en-US"/>
        </a:p>
      </dgm:t>
    </dgm:pt>
    <dgm:pt modelId="{5CE014B5-A1D9-5E41-99B4-48161A3E6F03}" type="sibTrans" cxnId="{6A998E1D-F800-5644-A1F1-FF10DEAEEFBA}">
      <dgm:prSet/>
      <dgm:spPr/>
      <dgm:t>
        <a:bodyPr/>
        <a:lstStyle/>
        <a:p>
          <a:endParaRPr lang="en-US"/>
        </a:p>
      </dgm:t>
    </dgm:pt>
    <dgm:pt modelId="{E0E58D20-B13C-0045-BF8D-20711D77E6B6}">
      <dgm:prSet phldrT="[Text]"/>
      <dgm:spPr/>
      <dgm:t>
        <a:bodyPr/>
        <a:lstStyle/>
        <a:p>
          <a:pPr rtl="0"/>
          <a:r>
            <a:rPr lang="en-US" dirty="0"/>
            <a:t>Pretrained BERT’s raw embeddings</a:t>
          </a:r>
        </a:p>
      </dgm:t>
    </dgm:pt>
    <dgm:pt modelId="{8FAD8B66-65C0-7C4C-8A68-CB8A561695C6}" type="parTrans" cxnId="{8642811D-3C0E-774A-876C-40CB84C74F7F}">
      <dgm:prSet/>
      <dgm:spPr/>
      <dgm:t>
        <a:bodyPr/>
        <a:lstStyle/>
        <a:p>
          <a:endParaRPr lang="en-US"/>
        </a:p>
      </dgm:t>
    </dgm:pt>
    <dgm:pt modelId="{6F037C21-38D5-E845-BB87-CDDA212593EA}" type="sibTrans" cxnId="{8642811D-3C0E-774A-876C-40CB84C74F7F}">
      <dgm:prSet/>
      <dgm:spPr/>
      <dgm:t>
        <a:bodyPr/>
        <a:lstStyle/>
        <a:p>
          <a:endParaRPr lang="en-US"/>
        </a:p>
      </dgm:t>
    </dgm:pt>
    <dgm:pt modelId="{6E16568C-3C1E-6448-AEB2-0FE4661FA689}">
      <dgm:prSet phldrT="[Text]"/>
      <dgm:spPr/>
      <dgm:t>
        <a:bodyPr/>
        <a:lstStyle/>
        <a:p>
          <a:pPr rtl="0"/>
          <a:r>
            <a:rPr lang="en-US" dirty="0"/>
            <a:t>No finetuning.</a:t>
          </a:r>
        </a:p>
      </dgm:t>
    </dgm:pt>
    <dgm:pt modelId="{976617A6-0ACC-7B44-A8D5-8E7577D33252}" type="parTrans" cxnId="{D68D255A-409F-B54A-B17B-84D3247EE25F}">
      <dgm:prSet/>
      <dgm:spPr/>
      <dgm:t>
        <a:bodyPr/>
        <a:lstStyle/>
        <a:p>
          <a:endParaRPr lang="en-US"/>
        </a:p>
      </dgm:t>
    </dgm:pt>
    <dgm:pt modelId="{B56674DC-1700-3F4B-8604-06151DDBCEB9}" type="sibTrans" cxnId="{D68D255A-409F-B54A-B17B-84D3247EE25F}">
      <dgm:prSet/>
      <dgm:spPr/>
      <dgm:t>
        <a:bodyPr/>
        <a:lstStyle/>
        <a:p>
          <a:endParaRPr lang="en-US"/>
        </a:p>
      </dgm:t>
    </dgm:pt>
    <dgm:pt modelId="{CED59309-1EF5-784A-B91E-77B4111CAB2E}">
      <dgm:prSet phldrT="[Text]"/>
      <dgm:spPr/>
      <dgm:t>
        <a:bodyPr/>
        <a:lstStyle/>
        <a:p>
          <a:r>
            <a:rPr lang="en-US" dirty="0"/>
            <a:t>MPNET sentence model** </a:t>
          </a:r>
        </a:p>
      </dgm:t>
    </dgm:pt>
    <dgm:pt modelId="{59F798DA-0A84-394B-A79D-5D8E0B91E9D9}" type="parTrans" cxnId="{0DC0CE8B-3D9E-A44A-B3CA-66F576DA9C20}">
      <dgm:prSet/>
      <dgm:spPr/>
      <dgm:t>
        <a:bodyPr/>
        <a:lstStyle/>
        <a:p>
          <a:endParaRPr lang="en-US"/>
        </a:p>
      </dgm:t>
    </dgm:pt>
    <dgm:pt modelId="{A81AA174-BD5D-7A4F-8A9D-38B782A1A761}" type="sibTrans" cxnId="{0DC0CE8B-3D9E-A44A-B3CA-66F576DA9C20}">
      <dgm:prSet/>
      <dgm:spPr/>
      <dgm:t>
        <a:bodyPr/>
        <a:lstStyle/>
        <a:p>
          <a:endParaRPr lang="en-US"/>
        </a:p>
      </dgm:t>
    </dgm:pt>
    <dgm:pt modelId="{B258AE14-3D4B-AF47-ADC1-BB00CE7E39CB}">
      <dgm:prSet phldrT="[Text]"/>
      <dgm:spPr/>
      <dgm:t>
        <a:bodyPr/>
        <a:lstStyle/>
        <a:p>
          <a:pPr rtl="0"/>
          <a:r>
            <a:rPr lang="en-US" b="0" u="none" dirty="0"/>
            <a:t>Microsoft's </a:t>
          </a:r>
          <a:r>
            <a:rPr lang="en-US" b="0" u="none" dirty="0" err="1"/>
            <a:t>mpnet</a:t>
          </a:r>
          <a:r>
            <a:rPr lang="en-US" b="0" u="none" dirty="0"/>
            <a:t>-base model</a:t>
          </a:r>
        </a:p>
      </dgm:t>
    </dgm:pt>
    <dgm:pt modelId="{1D678866-78A7-5945-95AC-365A82F1A1A5}" type="parTrans" cxnId="{8E4B4CEC-C0CD-F34C-A74F-4EF4F061834E}">
      <dgm:prSet/>
      <dgm:spPr/>
      <dgm:t>
        <a:bodyPr/>
        <a:lstStyle/>
        <a:p>
          <a:endParaRPr lang="en-US"/>
        </a:p>
      </dgm:t>
    </dgm:pt>
    <dgm:pt modelId="{1A2DB8EC-6784-4742-820D-A25E2D04A2A0}" type="sibTrans" cxnId="{8E4B4CEC-C0CD-F34C-A74F-4EF4F061834E}">
      <dgm:prSet/>
      <dgm:spPr/>
      <dgm:t>
        <a:bodyPr/>
        <a:lstStyle/>
        <a:p>
          <a:endParaRPr lang="en-US"/>
        </a:p>
      </dgm:t>
    </dgm:pt>
    <dgm:pt modelId="{D1EC8FBB-9F14-544B-97C9-6FCF32B164FB}">
      <dgm:prSet phldrT="[Text]"/>
      <dgm:spPr/>
      <dgm:t>
        <a:bodyPr/>
        <a:lstStyle/>
        <a:p>
          <a:r>
            <a:rPr lang="en-US" dirty="0"/>
            <a:t>T5 base sentence model***</a:t>
          </a:r>
        </a:p>
      </dgm:t>
    </dgm:pt>
    <dgm:pt modelId="{BF77BDF4-F6BE-4D4E-AE01-BB96884C9D61}" type="parTrans" cxnId="{57358C7A-5D8C-F645-A9A1-64144D30BAB4}">
      <dgm:prSet/>
      <dgm:spPr/>
      <dgm:t>
        <a:bodyPr/>
        <a:lstStyle/>
        <a:p>
          <a:endParaRPr lang="en-US"/>
        </a:p>
      </dgm:t>
    </dgm:pt>
    <dgm:pt modelId="{54657007-FC81-FF4C-A494-519F257D7674}" type="sibTrans" cxnId="{57358C7A-5D8C-F645-A9A1-64144D30BAB4}">
      <dgm:prSet/>
      <dgm:spPr/>
      <dgm:t>
        <a:bodyPr/>
        <a:lstStyle/>
        <a:p>
          <a:endParaRPr lang="en-US"/>
        </a:p>
      </dgm:t>
    </dgm:pt>
    <dgm:pt modelId="{E22D37DA-E7F9-8B41-BBE7-57C082020F34}">
      <dgm:prSet phldrT="[Text]"/>
      <dgm:spPr/>
      <dgm:t>
        <a:bodyPr/>
        <a:lstStyle/>
        <a:p>
          <a:r>
            <a:rPr lang="en-US" dirty="0"/>
            <a:t>Google’s t5-base model</a:t>
          </a:r>
        </a:p>
      </dgm:t>
    </dgm:pt>
    <dgm:pt modelId="{98C81D86-A743-D349-B8B8-4DD4CDC0169D}" type="parTrans" cxnId="{82B301B6-B76A-694F-92FB-F24F89B7D9F9}">
      <dgm:prSet/>
      <dgm:spPr/>
      <dgm:t>
        <a:bodyPr/>
        <a:lstStyle/>
        <a:p>
          <a:endParaRPr lang="en-US"/>
        </a:p>
      </dgm:t>
    </dgm:pt>
    <dgm:pt modelId="{887D512D-242A-6944-B9ED-0C52DD567183}" type="sibTrans" cxnId="{82B301B6-B76A-694F-92FB-F24F89B7D9F9}">
      <dgm:prSet/>
      <dgm:spPr/>
      <dgm:t>
        <a:bodyPr/>
        <a:lstStyle/>
        <a:p>
          <a:endParaRPr lang="en-US"/>
        </a:p>
      </dgm:t>
    </dgm:pt>
    <dgm:pt modelId="{7DC615AB-46BC-3041-BA37-A66955BDBB0B}">
      <dgm:prSet phldrT="[Text]"/>
      <dgm:spPr/>
      <dgm:t>
        <a:bodyPr/>
        <a:lstStyle/>
        <a:p>
          <a:r>
            <a:rPr lang="en-US" b="0" i="0" dirty="0"/>
            <a:t>Finetuned for sentence similarity tasks.</a:t>
          </a:r>
          <a:endParaRPr lang="en-US" dirty="0"/>
        </a:p>
      </dgm:t>
    </dgm:pt>
    <dgm:pt modelId="{5BCE9307-49FC-CA45-AC26-461D2FE749FF}" type="parTrans" cxnId="{75B71267-FFF5-9440-9DFB-56C19E866FB0}">
      <dgm:prSet/>
      <dgm:spPr/>
      <dgm:t>
        <a:bodyPr/>
        <a:lstStyle/>
        <a:p>
          <a:endParaRPr lang="en-US"/>
        </a:p>
      </dgm:t>
    </dgm:pt>
    <dgm:pt modelId="{EDD51221-4840-1746-AA5F-84E5659DC426}" type="sibTrans" cxnId="{75B71267-FFF5-9440-9DFB-56C19E866FB0}">
      <dgm:prSet/>
      <dgm:spPr/>
      <dgm:t>
        <a:bodyPr/>
        <a:lstStyle/>
        <a:p>
          <a:endParaRPr lang="en-US"/>
        </a:p>
      </dgm:t>
    </dgm:pt>
    <dgm:pt modelId="{DC9BB6AA-6B74-1640-993B-5B582F96FAD1}">
      <dgm:prSet phldrT="[Text]"/>
      <dgm:spPr/>
      <dgm:t>
        <a:bodyPr/>
        <a:lstStyle/>
        <a:p>
          <a:r>
            <a:rPr lang="en-US" dirty="0"/>
            <a:t>2B question-answer pairs from diverse online communities.</a:t>
          </a:r>
        </a:p>
      </dgm:t>
    </dgm:pt>
    <dgm:pt modelId="{E8BDF82A-305C-DB46-8E92-D0B992C927E8}" type="parTrans" cxnId="{0FE8150A-68AD-CD47-AFA1-36B2CFD6B1B6}">
      <dgm:prSet/>
      <dgm:spPr/>
      <dgm:t>
        <a:bodyPr/>
        <a:lstStyle/>
        <a:p>
          <a:endParaRPr lang="en-US"/>
        </a:p>
      </dgm:t>
    </dgm:pt>
    <dgm:pt modelId="{B7BFFA2B-76EB-1C44-A4AD-B5C363E5AFA9}" type="sibTrans" cxnId="{0FE8150A-68AD-CD47-AFA1-36B2CFD6B1B6}">
      <dgm:prSet/>
      <dgm:spPr/>
      <dgm:t>
        <a:bodyPr/>
        <a:lstStyle/>
        <a:p>
          <a:endParaRPr lang="en-US"/>
        </a:p>
      </dgm:t>
    </dgm:pt>
    <dgm:pt modelId="{517F2D30-7D27-9844-A59F-867E12A56DAB}">
      <dgm:prSet phldrT="[Text]"/>
      <dgm:spPr/>
      <dgm:t>
        <a:bodyPr/>
        <a:lstStyle/>
        <a:p>
          <a:r>
            <a:rPr lang="en-US" b="0" i="0" dirty="0"/>
            <a:t>Finetuned the model using a contrastive objective.</a:t>
          </a:r>
          <a:endParaRPr lang="en-US" b="0" u="none" dirty="0"/>
        </a:p>
      </dgm:t>
    </dgm:pt>
    <dgm:pt modelId="{0F57F39B-D400-4943-9436-471FA215A789}" type="parTrans" cxnId="{801280D0-EA31-E844-AB02-441E8E1632FA}">
      <dgm:prSet/>
      <dgm:spPr/>
      <dgm:t>
        <a:bodyPr/>
        <a:lstStyle/>
        <a:p>
          <a:endParaRPr lang="en-US"/>
        </a:p>
      </dgm:t>
    </dgm:pt>
    <dgm:pt modelId="{80EB1E0C-DE5E-9449-B6D8-02A84B67E3B1}" type="sibTrans" cxnId="{801280D0-EA31-E844-AB02-441E8E1632FA}">
      <dgm:prSet/>
      <dgm:spPr/>
      <dgm:t>
        <a:bodyPr/>
        <a:lstStyle/>
        <a:p>
          <a:endParaRPr lang="en-US"/>
        </a:p>
      </dgm:t>
    </dgm:pt>
    <dgm:pt modelId="{4CD535A0-8B29-7341-98FA-5B3F94F99C2B}">
      <dgm:prSet phldrT="[Text]"/>
      <dgm:spPr/>
      <dgm:t>
        <a:bodyPr/>
        <a:lstStyle/>
        <a:p>
          <a:r>
            <a:rPr lang="en-US" b="0" i="0" dirty="0"/>
            <a:t>Over 1 billion sentences</a:t>
          </a:r>
          <a:endParaRPr lang="en-US" b="0" u="none" dirty="0"/>
        </a:p>
      </dgm:t>
    </dgm:pt>
    <dgm:pt modelId="{D086DA7D-85EC-F54E-8640-18A7871BC81C}" type="parTrans" cxnId="{D0F15447-93D2-FF4B-8BCB-2A9368927A82}">
      <dgm:prSet/>
      <dgm:spPr/>
      <dgm:t>
        <a:bodyPr/>
        <a:lstStyle/>
        <a:p>
          <a:endParaRPr lang="en-US"/>
        </a:p>
      </dgm:t>
    </dgm:pt>
    <dgm:pt modelId="{55B941E2-BD33-784C-9B67-63D9373CC04D}" type="sibTrans" cxnId="{D0F15447-93D2-FF4B-8BCB-2A9368927A82}">
      <dgm:prSet/>
      <dgm:spPr/>
      <dgm:t>
        <a:bodyPr/>
        <a:lstStyle/>
        <a:p>
          <a:endParaRPr lang="en-US"/>
        </a:p>
      </dgm:t>
    </dgm:pt>
    <dgm:pt modelId="{4B02E72A-3733-EC4A-B86F-744D7C2F41EB}" type="pres">
      <dgm:prSet presAssocID="{2C31C469-07A3-3F45-AA15-77990FC2D270}" presName="Name0" presStyleCnt="0">
        <dgm:presLayoutVars>
          <dgm:dir/>
          <dgm:animLvl val="lvl"/>
          <dgm:resizeHandles val="exact"/>
        </dgm:presLayoutVars>
      </dgm:prSet>
      <dgm:spPr/>
    </dgm:pt>
    <dgm:pt modelId="{7BFF4B29-E310-AB46-A7BE-5EDB1D34D580}" type="pres">
      <dgm:prSet presAssocID="{5A443DB8-1896-DD41-A513-FBBD51EC3121}" presName="composite" presStyleCnt="0"/>
      <dgm:spPr/>
    </dgm:pt>
    <dgm:pt modelId="{D146C91B-79CC-474C-9618-9F99F5CD1A56}" type="pres">
      <dgm:prSet presAssocID="{5A443DB8-1896-DD41-A513-FBBD51EC3121}" presName="parTx" presStyleLbl="alignNode1" presStyleIdx="0" presStyleCnt="3">
        <dgm:presLayoutVars>
          <dgm:chMax val="0"/>
          <dgm:chPref val="0"/>
          <dgm:bulletEnabled val="1"/>
        </dgm:presLayoutVars>
      </dgm:prSet>
      <dgm:spPr/>
    </dgm:pt>
    <dgm:pt modelId="{9050F6B6-40C3-B846-81A5-9DB533878BD0}" type="pres">
      <dgm:prSet presAssocID="{5A443DB8-1896-DD41-A513-FBBD51EC3121}" presName="desTx" presStyleLbl="alignAccFollowNode1" presStyleIdx="0" presStyleCnt="3">
        <dgm:presLayoutVars>
          <dgm:bulletEnabled val="1"/>
        </dgm:presLayoutVars>
      </dgm:prSet>
      <dgm:spPr/>
    </dgm:pt>
    <dgm:pt modelId="{F6754D56-033B-BF40-8983-8F38C33B19FA}" type="pres">
      <dgm:prSet presAssocID="{5CE014B5-A1D9-5E41-99B4-48161A3E6F03}" presName="space" presStyleCnt="0"/>
      <dgm:spPr/>
    </dgm:pt>
    <dgm:pt modelId="{C12022E3-580F-2F4F-B538-622E174F5E4E}" type="pres">
      <dgm:prSet presAssocID="{CED59309-1EF5-784A-B91E-77B4111CAB2E}" presName="composite" presStyleCnt="0"/>
      <dgm:spPr/>
    </dgm:pt>
    <dgm:pt modelId="{6A86A55D-9C6B-514B-8007-5CD494AEF4EA}" type="pres">
      <dgm:prSet presAssocID="{CED59309-1EF5-784A-B91E-77B4111CAB2E}" presName="parTx" presStyleLbl="alignNode1" presStyleIdx="1" presStyleCnt="3">
        <dgm:presLayoutVars>
          <dgm:chMax val="0"/>
          <dgm:chPref val="0"/>
          <dgm:bulletEnabled val="1"/>
        </dgm:presLayoutVars>
      </dgm:prSet>
      <dgm:spPr/>
    </dgm:pt>
    <dgm:pt modelId="{325FE6D5-72F5-0049-9957-2974330E2F68}" type="pres">
      <dgm:prSet presAssocID="{CED59309-1EF5-784A-B91E-77B4111CAB2E}" presName="desTx" presStyleLbl="alignAccFollowNode1" presStyleIdx="1" presStyleCnt="3">
        <dgm:presLayoutVars>
          <dgm:bulletEnabled val="1"/>
        </dgm:presLayoutVars>
      </dgm:prSet>
      <dgm:spPr/>
    </dgm:pt>
    <dgm:pt modelId="{B49A4F88-DCB8-6C45-AA80-5837B9032E65}" type="pres">
      <dgm:prSet presAssocID="{A81AA174-BD5D-7A4F-8A9D-38B782A1A761}" presName="space" presStyleCnt="0"/>
      <dgm:spPr/>
    </dgm:pt>
    <dgm:pt modelId="{4BF4EEEE-6A82-104E-9619-E1FC6BBF9DB4}" type="pres">
      <dgm:prSet presAssocID="{D1EC8FBB-9F14-544B-97C9-6FCF32B164FB}" presName="composite" presStyleCnt="0"/>
      <dgm:spPr/>
    </dgm:pt>
    <dgm:pt modelId="{8C5D563E-BC97-CB4B-918B-B7C29D11D0C7}" type="pres">
      <dgm:prSet presAssocID="{D1EC8FBB-9F14-544B-97C9-6FCF32B164FB}" presName="parTx" presStyleLbl="alignNode1" presStyleIdx="2" presStyleCnt="3">
        <dgm:presLayoutVars>
          <dgm:chMax val="0"/>
          <dgm:chPref val="0"/>
          <dgm:bulletEnabled val="1"/>
        </dgm:presLayoutVars>
      </dgm:prSet>
      <dgm:spPr/>
    </dgm:pt>
    <dgm:pt modelId="{E010E410-17F3-9A47-B7DE-79003873DB81}" type="pres">
      <dgm:prSet presAssocID="{D1EC8FBB-9F14-544B-97C9-6FCF32B164FB}" presName="desTx" presStyleLbl="alignAccFollowNode1" presStyleIdx="2" presStyleCnt="3" custLinFactNeighborX="361">
        <dgm:presLayoutVars>
          <dgm:bulletEnabled val="1"/>
        </dgm:presLayoutVars>
      </dgm:prSet>
      <dgm:spPr/>
    </dgm:pt>
  </dgm:ptLst>
  <dgm:cxnLst>
    <dgm:cxn modelId="{0FE8150A-68AD-CD47-AFA1-36B2CFD6B1B6}" srcId="{D1EC8FBB-9F14-544B-97C9-6FCF32B164FB}" destId="{DC9BB6AA-6B74-1640-993B-5B582F96FAD1}" srcOrd="2" destOrd="0" parTransId="{E8BDF82A-305C-DB46-8E92-D0B992C927E8}" sibTransId="{B7BFFA2B-76EB-1C44-A4AD-B5C363E5AFA9}"/>
    <dgm:cxn modelId="{FDFE8A1C-A4F4-1440-9D80-CBE34BA2678B}" type="presOf" srcId="{2C31C469-07A3-3F45-AA15-77990FC2D270}" destId="{4B02E72A-3733-EC4A-B86F-744D7C2F41EB}" srcOrd="0" destOrd="0" presId="urn:microsoft.com/office/officeart/2005/8/layout/hList1"/>
    <dgm:cxn modelId="{8642811D-3C0E-774A-876C-40CB84C74F7F}" srcId="{5A443DB8-1896-DD41-A513-FBBD51EC3121}" destId="{E0E58D20-B13C-0045-BF8D-20711D77E6B6}" srcOrd="0" destOrd="0" parTransId="{8FAD8B66-65C0-7C4C-8A68-CB8A561695C6}" sibTransId="{6F037C21-38D5-E845-BB87-CDDA212593EA}"/>
    <dgm:cxn modelId="{6A998E1D-F800-5644-A1F1-FF10DEAEEFBA}" srcId="{2C31C469-07A3-3F45-AA15-77990FC2D270}" destId="{5A443DB8-1896-DD41-A513-FBBD51EC3121}" srcOrd="0" destOrd="0" parTransId="{2A580263-C113-D749-A49B-CC65C5BD2919}" sibTransId="{5CE014B5-A1D9-5E41-99B4-48161A3E6F03}"/>
    <dgm:cxn modelId="{8E1BD821-DC07-574D-A3E8-1DAD1C2E1A9C}" type="presOf" srcId="{D1EC8FBB-9F14-544B-97C9-6FCF32B164FB}" destId="{8C5D563E-BC97-CB4B-918B-B7C29D11D0C7}" srcOrd="0" destOrd="0" presId="urn:microsoft.com/office/officeart/2005/8/layout/hList1"/>
    <dgm:cxn modelId="{2FEC9933-B34D-B641-B6A1-1DABEB666662}" type="presOf" srcId="{CED59309-1EF5-784A-B91E-77B4111CAB2E}" destId="{6A86A55D-9C6B-514B-8007-5CD494AEF4EA}" srcOrd="0" destOrd="0" presId="urn:microsoft.com/office/officeart/2005/8/layout/hList1"/>
    <dgm:cxn modelId="{95C9733C-3DC4-3547-BFD0-A1CBC1C30E75}" type="presOf" srcId="{6E16568C-3C1E-6448-AEB2-0FE4661FA689}" destId="{9050F6B6-40C3-B846-81A5-9DB533878BD0}" srcOrd="0" destOrd="1" presId="urn:microsoft.com/office/officeart/2005/8/layout/hList1"/>
    <dgm:cxn modelId="{D0F15447-93D2-FF4B-8BCB-2A9368927A82}" srcId="{CED59309-1EF5-784A-B91E-77B4111CAB2E}" destId="{4CD535A0-8B29-7341-98FA-5B3F94F99C2B}" srcOrd="2" destOrd="0" parTransId="{D086DA7D-85EC-F54E-8640-18A7871BC81C}" sibTransId="{55B941E2-BD33-784C-9B67-63D9373CC04D}"/>
    <dgm:cxn modelId="{C89C784A-FB5B-474E-9FC0-07A2138F9B4E}" type="presOf" srcId="{E0E58D20-B13C-0045-BF8D-20711D77E6B6}" destId="{9050F6B6-40C3-B846-81A5-9DB533878BD0}" srcOrd="0" destOrd="0" presId="urn:microsoft.com/office/officeart/2005/8/layout/hList1"/>
    <dgm:cxn modelId="{D68D255A-409F-B54A-B17B-84D3247EE25F}" srcId="{5A443DB8-1896-DD41-A513-FBBD51EC3121}" destId="{6E16568C-3C1E-6448-AEB2-0FE4661FA689}" srcOrd="1" destOrd="0" parTransId="{976617A6-0ACC-7B44-A8D5-8E7577D33252}" sibTransId="{B56674DC-1700-3F4B-8604-06151DDBCEB9}"/>
    <dgm:cxn modelId="{75B71267-FFF5-9440-9DFB-56C19E866FB0}" srcId="{D1EC8FBB-9F14-544B-97C9-6FCF32B164FB}" destId="{7DC615AB-46BC-3041-BA37-A66955BDBB0B}" srcOrd="1" destOrd="0" parTransId="{5BCE9307-49FC-CA45-AC26-461D2FE749FF}" sibTransId="{EDD51221-4840-1746-AA5F-84E5659DC426}"/>
    <dgm:cxn modelId="{09CE4669-0174-9047-9370-C5B8F197FC24}" type="presOf" srcId="{B258AE14-3D4B-AF47-ADC1-BB00CE7E39CB}" destId="{325FE6D5-72F5-0049-9957-2974330E2F68}" srcOrd="0" destOrd="0" presId="urn:microsoft.com/office/officeart/2005/8/layout/hList1"/>
    <dgm:cxn modelId="{57358C7A-5D8C-F645-A9A1-64144D30BAB4}" srcId="{2C31C469-07A3-3F45-AA15-77990FC2D270}" destId="{D1EC8FBB-9F14-544B-97C9-6FCF32B164FB}" srcOrd="2" destOrd="0" parTransId="{BF77BDF4-F6BE-4D4E-AE01-BB96884C9D61}" sibTransId="{54657007-FC81-FF4C-A494-519F257D7674}"/>
    <dgm:cxn modelId="{26201E82-79FC-544C-945B-41F13221DAB0}" type="presOf" srcId="{5A443DB8-1896-DD41-A513-FBBD51EC3121}" destId="{D146C91B-79CC-474C-9618-9F99F5CD1A56}" srcOrd="0" destOrd="0" presId="urn:microsoft.com/office/officeart/2005/8/layout/hList1"/>
    <dgm:cxn modelId="{0DC0CE8B-3D9E-A44A-B3CA-66F576DA9C20}" srcId="{2C31C469-07A3-3F45-AA15-77990FC2D270}" destId="{CED59309-1EF5-784A-B91E-77B4111CAB2E}" srcOrd="1" destOrd="0" parTransId="{59F798DA-0A84-394B-A79D-5D8E0B91E9D9}" sibTransId="{A81AA174-BD5D-7A4F-8A9D-38B782A1A761}"/>
    <dgm:cxn modelId="{91741B96-E9FA-BD44-9512-FEBD0F9E4751}" type="presOf" srcId="{7DC615AB-46BC-3041-BA37-A66955BDBB0B}" destId="{E010E410-17F3-9A47-B7DE-79003873DB81}" srcOrd="0" destOrd="1" presId="urn:microsoft.com/office/officeart/2005/8/layout/hList1"/>
    <dgm:cxn modelId="{F79C9FA5-F78B-BE4B-B7CD-97BC3D94E6AA}" type="presOf" srcId="{4CD535A0-8B29-7341-98FA-5B3F94F99C2B}" destId="{325FE6D5-72F5-0049-9957-2974330E2F68}" srcOrd="0" destOrd="2" presId="urn:microsoft.com/office/officeart/2005/8/layout/hList1"/>
    <dgm:cxn modelId="{82B301B6-B76A-694F-92FB-F24F89B7D9F9}" srcId="{D1EC8FBB-9F14-544B-97C9-6FCF32B164FB}" destId="{E22D37DA-E7F9-8B41-BBE7-57C082020F34}" srcOrd="0" destOrd="0" parTransId="{98C81D86-A743-D349-B8B8-4DD4CDC0169D}" sibTransId="{887D512D-242A-6944-B9ED-0C52DD567183}"/>
    <dgm:cxn modelId="{328C5BC3-8288-F94D-9F41-3DE5CD592089}" type="presOf" srcId="{517F2D30-7D27-9844-A59F-867E12A56DAB}" destId="{325FE6D5-72F5-0049-9957-2974330E2F68}" srcOrd="0" destOrd="1" presId="urn:microsoft.com/office/officeart/2005/8/layout/hList1"/>
    <dgm:cxn modelId="{6F7B54C4-1ADB-0247-87AE-E0A38BDCCCF8}" type="presOf" srcId="{E22D37DA-E7F9-8B41-BBE7-57C082020F34}" destId="{E010E410-17F3-9A47-B7DE-79003873DB81}" srcOrd="0" destOrd="0" presId="urn:microsoft.com/office/officeart/2005/8/layout/hList1"/>
    <dgm:cxn modelId="{801280D0-EA31-E844-AB02-441E8E1632FA}" srcId="{CED59309-1EF5-784A-B91E-77B4111CAB2E}" destId="{517F2D30-7D27-9844-A59F-867E12A56DAB}" srcOrd="1" destOrd="0" parTransId="{0F57F39B-D400-4943-9436-471FA215A789}" sibTransId="{80EB1E0C-DE5E-9449-B6D8-02A84B67E3B1}"/>
    <dgm:cxn modelId="{8E4B4CEC-C0CD-F34C-A74F-4EF4F061834E}" srcId="{CED59309-1EF5-784A-B91E-77B4111CAB2E}" destId="{B258AE14-3D4B-AF47-ADC1-BB00CE7E39CB}" srcOrd="0" destOrd="0" parTransId="{1D678866-78A7-5945-95AC-365A82F1A1A5}" sibTransId="{1A2DB8EC-6784-4742-820D-A25E2D04A2A0}"/>
    <dgm:cxn modelId="{F83F74F5-D2B8-BE47-AEFC-72945068AE21}" type="presOf" srcId="{DC9BB6AA-6B74-1640-993B-5B582F96FAD1}" destId="{E010E410-17F3-9A47-B7DE-79003873DB81}" srcOrd="0" destOrd="2" presId="urn:microsoft.com/office/officeart/2005/8/layout/hList1"/>
    <dgm:cxn modelId="{7A06A71F-6C04-E949-8237-DEBA3F53BA93}" type="presParOf" srcId="{4B02E72A-3733-EC4A-B86F-744D7C2F41EB}" destId="{7BFF4B29-E310-AB46-A7BE-5EDB1D34D580}" srcOrd="0" destOrd="0" presId="urn:microsoft.com/office/officeart/2005/8/layout/hList1"/>
    <dgm:cxn modelId="{C9F13C6D-3A01-344E-8468-4D37BB3F22A9}" type="presParOf" srcId="{7BFF4B29-E310-AB46-A7BE-5EDB1D34D580}" destId="{D146C91B-79CC-474C-9618-9F99F5CD1A56}" srcOrd="0" destOrd="0" presId="urn:microsoft.com/office/officeart/2005/8/layout/hList1"/>
    <dgm:cxn modelId="{A0CA7CE8-B744-854A-8051-FE54D5B7DD50}" type="presParOf" srcId="{7BFF4B29-E310-AB46-A7BE-5EDB1D34D580}" destId="{9050F6B6-40C3-B846-81A5-9DB533878BD0}" srcOrd="1" destOrd="0" presId="urn:microsoft.com/office/officeart/2005/8/layout/hList1"/>
    <dgm:cxn modelId="{8D6A16F7-970D-B440-AC5B-D00D03ED81A2}" type="presParOf" srcId="{4B02E72A-3733-EC4A-B86F-744D7C2F41EB}" destId="{F6754D56-033B-BF40-8983-8F38C33B19FA}" srcOrd="1" destOrd="0" presId="urn:microsoft.com/office/officeart/2005/8/layout/hList1"/>
    <dgm:cxn modelId="{75B63D3B-A876-E743-96BB-E6874FA6AAD9}" type="presParOf" srcId="{4B02E72A-3733-EC4A-B86F-744D7C2F41EB}" destId="{C12022E3-580F-2F4F-B538-622E174F5E4E}" srcOrd="2" destOrd="0" presId="urn:microsoft.com/office/officeart/2005/8/layout/hList1"/>
    <dgm:cxn modelId="{56DB5C99-3F52-C840-9A3B-82EF0876C9F3}" type="presParOf" srcId="{C12022E3-580F-2F4F-B538-622E174F5E4E}" destId="{6A86A55D-9C6B-514B-8007-5CD494AEF4EA}" srcOrd="0" destOrd="0" presId="urn:microsoft.com/office/officeart/2005/8/layout/hList1"/>
    <dgm:cxn modelId="{40B24F64-E96E-0E44-81D0-6072134ECB44}" type="presParOf" srcId="{C12022E3-580F-2F4F-B538-622E174F5E4E}" destId="{325FE6D5-72F5-0049-9957-2974330E2F68}" srcOrd="1" destOrd="0" presId="urn:microsoft.com/office/officeart/2005/8/layout/hList1"/>
    <dgm:cxn modelId="{4881BF50-C4FE-1E49-98FC-2D7EA8C025D5}" type="presParOf" srcId="{4B02E72A-3733-EC4A-B86F-744D7C2F41EB}" destId="{B49A4F88-DCB8-6C45-AA80-5837B9032E65}" srcOrd="3" destOrd="0" presId="urn:microsoft.com/office/officeart/2005/8/layout/hList1"/>
    <dgm:cxn modelId="{D45E7B56-6587-9E44-A7C1-9D75F4110C64}" type="presParOf" srcId="{4B02E72A-3733-EC4A-B86F-744D7C2F41EB}" destId="{4BF4EEEE-6A82-104E-9619-E1FC6BBF9DB4}" srcOrd="4" destOrd="0" presId="urn:microsoft.com/office/officeart/2005/8/layout/hList1"/>
    <dgm:cxn modelId="{23EEE77D-79E5-8043-8317-7574BB4B41B8}" type="presParOf" srcId="{4BF4EEEE-6A82-104E-9619-E1FC6BBF9DB4}" destId="{8C5D563E-BC97-CB4B-918B-B7C29D11D0C7}" srcOrd="0" destOrd="0" presId="urn:microsoft.com/office/officeart/2005/8/layout/hList1"/>
    <dgm:cxn modelId="{091784F3-D0C6-C444-B400-F92CAB7A3375}" type="presParOf" srcId="{4BF4EEEE-6A82-104E-9619-E1FC6BBF9DB4}" destId="{E010E410-17F3-9A47-B7DE-79003873DB8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DAE161-18E8-E547-8B49-CD4CBE5E52EE}">
      <dsp:nvSpPr>
        <dsp:cNvPr id="0" name=""/>
        <dsp:cNvSpPr/>
      </dsp:nvSpPr>
      <dsp:spPr>
        <a:xfrm>
          <a:off x="0" y="329318"/>
          <a:ext cx="10515600" cy="504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4FA9A0-4712-BE48-A955-4658D9BF14AD}">
      <dsp:nvSpPr>
        <dsp:cNvPr id="0" name=""/>
        <dsp:cNvSpPr/>
      </dsp:nvSpPr>
      <dsp:spPr>
        <a:xfrm>
          <a:off x="525780" y="34118"/>
          <a:ext cx="7360920" cy="59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pPr>
          <a:r>
            <a:rPr lang="en-US" sz="2000" kern="1200" dirty="0"/>
            <a:t>Text Classification with Zero Shot Prompting</a:t>
          </a:r>
        </a:p>
      </dsp:txBody>
      <dsp:txXfrm>
        <a:off x="554601" y="62939"/>
        <a:ext cx="7303278" cy="532758"/>
      </dsp:txXfrm>
    </dsp:sp>
    <dsp:sp modelId="{FC4F5D48-CDEC-624D-BD40-FBFAE09D3A3C}">
      <dsp:nvSpPr>
        <dsp:cNvPr id="0" name=""/>
        <dsp:cNvSpPr/>
      </dsp:nvSpPr>
      <dsp:spPr>
        <a:xfrm>
          <a:off x="0" y="1236519"/>
          <a:ext cx="10515600" cy="151200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16560" rIns="816127"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BERT base model</a:t>
          </a:r>
        </a:p>
        <a:p>
          <a:pPr marL="228600" lvl="1" indent="-228600" algn="l" defTabSz="889000">
            <a:lnSpc>
              <a:spcPct val="90000"/>
            </a:lnSpc>
            <a:spcBef>
              <a:spcPct val="0"/>
            </a:spcBef>
            <a:spcAft>
              <a:spcPct val="15000"/>
            </a:spcAft>
            <a:buChar char="•"/>
          </a:pPr>
          <a:r>
            <a:rPr lang="en-US" sz="2000" kern="1200" dirty="0"/>
            <a:t>MPNET sentence model </a:t>
          </a:r>
        </a:p>
        <a:p>
          <a:pPr marL="228600" lvl="1" indent="-228600" algn="l" defTabSz="889000">
            <a:lnSpc>
              <a:spcPct val="90000"/>
            </a:lnSpc>
            <a:spcBef>
              <a:spcPct val="0"/>
            </a:spcBef>
            <a:spcAft>
              <a:spcPct val="15000"/>
            </a:spcAft>
            <a:buChar char="•"/>
          </a:pPr>
          <a:r>
            <a:rPr lang="en-US" sz="2000" kern="1200" dirty="0"/>
            <a:t>T5 base sentence model</a:t>
          </a:r>
        </a:p>
      </dsp:txBody>
      <dsp:txXfrm>
        <a:off x="0" y="1236519"/>
        <a:ext cx="10515600" cy="1512000"/>
      </dsp:txXfrm>
    </dsp:sp>
    <dsp:sp modelId="{63924A14-7C02-744F-9CF4-69E9A2489D00}">
      <dsp:nvSpPr>
        <dsp:cNvPr id="0" name=""/>
        <dsp:cNvSpPr/>
      </dsp:nvSpPr>
      <dsp:spPr>
        <a:xfrm>
          <a:off x="525780" y="941318"/>
          <a:ext cx="7360920" cy="59040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pPr>
          <a:r>
            <a:rPr lang="en-US" sz="2000" kern="1200"/>
            <a:t>Models</a:t>
          </a:r>
        </a:p>
      </dsp:txBody>
      <dsp:txXfrm>
        <a:off x="554601" y="970139"/>
        <a:ext cx="7303278" cy="532758"/>
      </dsp:txXfrm>
    </dsp:sp>
    <dsp:sp modelId="{5A9F3028-707C-3841-BEE6-DB06C18D42D5}">
      <dsp:nvSpPr>
        <dsp:cNvPr id="0" name=""/>
        <dsp:cNvSpPr/>
      </dsp:nvSpPr>
      <dsp:spPr>
        <a:xfrm>
          <a:off x="0" y="3151719"/>
          <a:ext cx="10515600" cy="1165500"/>
        </a:xfrm>
        <a:prstGeom prst="rect">
          <a:avLst/>
        </a:prstGeom>
        <a:solidFill>
          <a:schemeClr val="lt1">
            <a:alpha val="90000"/>
            <a:hueOff val="0"/>
            <a:satOff val="0"/>
            <a:lumOff val="0"/>
            <a:alphaOff val="0"/>
          </a:schemeClr>
        </a:solidFill>
        <a:ln w="12700" cap="flat" cmpd="sng" algn="ctr">
          <a:solidFill>
            <a:schemeClr val="accent4">
              <a:lumMod val="75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16560" rIns="816127"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Topic Classification dataset</a:t>
          </a:r>
        </a:p>
        <a:p>
          <a:pPr marL="228600" lvl="1" indent="-228600" algn="l" defTabSz="889000">
            <a:lnSpc>
              <a:spcPct val="90000"/>
            </a:lnSpc>
            <a:spcBef>
              <a:spcPct val="0"/>
            </a:spcBef>
            <a:spcAft>
              <a:spcPct val="15000"/>
            </a:spcAft>
            <a:buChar char="•"/>
          </a:pPr>
          <a:r>
            <a:rPr lang="en-US" sz="2000" kern="1200" dirty="0"/>
            <a:t>Sentiment Analysis dataset</a:t>
          </a:r>
        </a:p>
      </dsp:txBody>
      <dsp:txXfrm>
        <a:off x="0" y="3151719"/>
        <a:ext cx="10515600" cy="1165500"/>
      </dsp:txXfrm>
    </dsp:sp>
    <dsp:sp modelId="{31708DAB-9FEF-8A4C-B7FE-DB8A4B58B617}">
      <dsp:nvSpPr>
        <dsp:cNvPr id="0" name=""/>
        <dsp:cNvSpPr/>
      </dsp:nvSpPr>
      <dsp:spPr>
        <a:xfrm>
          <a:off x="525780" y="2856518"/>
          <a:ext cx="7360920" cy="590400"/>
        </a:xfrm>
        <a:prstGeom prst="round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pPr>
          <a:r>
            <a:rPr lang="en-US" sz="2000" kern="1200" dirty="0"/>
            <a:t>Experiments</a:t>
          </a:r>
        </a:p>
      </dsp:txBody>
      <dsp:txXfrm>
        <a:off x="554601" y="2885339"/>
        <a:ext cx="7303278"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46C91B-79CC-474C-9618-9F99F5CD1A56}">
      <dsp:nvSpPr>
        <dsp:cNvPr id="0" name=""/>
        <dsp:cNvSpPr/>
      </dsp:nvSpPr>
      <dsp:spPr>
        <a:xfrm>
          <a:off x="3286" y="97880"/>
          <a:ext cx="3203971" cy="913046"/>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t>BERT base model*</a:t>
          </a:r>
        </a:p>
      </dsp:txBody>
      <dsp:txXfrm>
        <a:off x="3286" y="97880"/>
        <a:ext cx="3203971" cy="913046"/>
      </dsp:txXfrm>
    </dsp:sp>
    <dsp:sp modelId="{9050F6B6-40C3-B846-81A5-9DB533878BD0}">
      <dsp:nvSpPr>
        <dsp:cNvPr id="0" name=""/>
        <dsp:cNvSpPr/>
      </dsp:nvSpPr>
      <dsp:spPr>
        <a:xfrm>
          <a:off x="3286" y="1010926"/>
          <a:ext cx="3203971" cy="324253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rtl="0">
            <a:lnSpc>
              <a:spcPct val="90000"/>
            </a:lnSpc>
            <a:spcBef>
              <a:spcPct val="0"/>
            </a:spcBef>
            <a:spcAft>
              <a:spcPct val="15000"/>
            </a:spcAft>
            <a:buChar char="•"/>
          </a:pPr>
          <a:r>
            <a:rPr lang="en-US" sz="2500" kern="1200" dirty="0"/>
            <a:t>Pretrained BERT’s raw embeddings</a:t>
          </a:r>
        </a:p>
        <a:p>
          <a:pPr marL="228600" lvl="1" indent="-228600" algn="l" defTabSz="1111250" rtl="0">
            <a:lnSpc>
              <a:spcPct val="90000"/>
            </a:lnSpc>
            <a:spcBef>
              <a:spcPct val="0"/>
            </a:spcBef>
            <a:spcAft>
              <a:spcPct val="15000"/>
            </a:spcAft>
            <a:buChar char="•"/>
          </a:pPr>
          <a:r>
            <a:rPr lang="en-US" sz="2500" kern="1200" dirty="0"/>
            <a:t>No finetuning.</a:t>
          </a:r>
        </a:p>
      </dsp:txBody>
      <dsp:txXfrm>
        <a:off x="3286" y="1010926"/>
        <a:ext cx="3203971" cy="3242531"/>
      </dsp:txXfrm>
    </dsp:sp>
    <dsp:sp modelId="{6A86A55D-9C6B-514B-8007-5CD494AEF4EA}">
      <dsp:nvSpPr>
        <dsp:cNvPr id="0" name=""/>
        <dsp:cNvSpPr/>
      </dsp:nvSpPr>
      <dsp:spPr>
        <a:xfrm>
          <a:off x="3655814" y="97880"/>
          <a:ext cx="3203971" cy="913046"/>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t>MPNET sentence model** </a:t>
          </a:r>
        </a:p>
      </dsp:txBody>
      <dsp:txXfrm>
        <a:off x="3655814" y="97880"/>
        <a:ext cx="3203971" cy="913046"/>
      </dsp:txXfrm>
    </dsp:sp>
    <dsp:sp modelId="{325FE6D5-72F5-0049-9957-2974330E2F68}">
      <dsp:nvSpPr>
        <dsp:cNvPr id="0" name=""/>
        <dsp:cNvSpPr/>
      </dsp:nvSpPr>
      <dsp:spPr>
        <a:xfrm>
          <a:off x="3655814" y="1010926"/>
          <a:ext cx="3203971" cy="3242531"/>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rtl="0">
            <a:lnSpc>
              <a:spcPct val="90000"/>
            </a:lnSpc>
            <a:spcBef>
              <a:spcPct val="0"/>
            </a:spcBef>
            <a:spcAft>
              <a:spcPct val="15000"/>
            </a:spcAft>
            <a:buChar char="•"/>
          </a:pPr>
          <a:r>
            <a:rPr lang="en-US" sz="2500" b="0" u="none" kern="1200" dirty="0"/>
            <a:t>Microsoft's </a:t>
          </a:r>
          <a:r>
            <a:rPr lang="en-US" sz="2500" b="0" u="none" kern="1200" dirty="0" err="1"/>
            <a:t>mpnet</a:t>
          </a:r>
          <a:r>
            <a:rPr lang="en-US" sz="2500" b="0" u="none" kern="1200" dirty="0"/>
            <a:t>-base model</a:t>
          </a:r>
        </a:p>
        <a:p>
          <a:pPr marL="228600" lvl="1" indent="-228600" algn="l" defTabSz="1111250">
            <a:lnSpc>
              <a:spcPct val="90000"/>
            </a:lnSpc>
            <a:spcBef>
              <a:spcPct val="0"/>
            </a:spcBef>
            <a:spcAft>
              <a:spcPct val="15000"/>
            </a:spcAft>
            <a:buChar char="•"/>
          </a:pPr>
          <a:r>
            <a:rPr lang="en-US" sz="2500" b="0" i="0" kern="1200" dirty="0"/>
            <a:t>Finetuned the model using a contrastive objective.</a:t>
          </a:r>
          <a:endParaRPr lang="en-US" sz="2500" b="0" u="none" kern="1200" dirty="0"/>
        </a:p>
        <a:p>
          <a:pPr marL="228600" lvl="1" indent="-228600" algn="l" defTabSz="1111250">
            <a:lnSpc>
              <a:spcPct val="90000"/>
            </a:lnSpc>
            <a:spcBef>
              <a:spcPct val="0"/>
            </a:spcBef>
            <a:spcAft>
              <a:spcPct val="15000"/>
            </a:spcAft>
            <a:buChar char="•"/>
          </a:pPr>
          <a:r>
            <a:rPr lang="en-US" sz="2500" b="0" i="0" kern="1200" dirty="0"/>
            <a:t>Over 1 billion sentences</a:t>
          </a:r>
          <a:endParaRPr lang="en-US" sz="2500" b="0" u="none" kern="1200" dirty="0"/>
        </a:p>
      </dsp:txBody>
      <dsp:txXfrm>
        <a:off x="3655814" y="1010926"/>
        <a:ext cx="3203971" cy="3242531"/>
      </dsp:txXfrm>
    </dsp:sp>
    <dsp:sp modelId="{8C5D563E-BC97-CB4B-918B-B7C29D11D0C7}">
      <dsp:nvSpPr>
        <dsp:cNvPr id="0" name=""/>
        <dsp:cNvSpPr/>
      </dsp:nvSpPr>
      <dsp:spPr>
        <a:xfrm>
          <a:off x="7308342" y="97880"/>
          <a:ext cx="3203971" cy="913046"/>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t>T5 base sentence model***</a:t>
          </a:r>
        </a:p>
      </dsp:txBody>
      <dsp:txXfrm>
        <a:off x="7308342" y="97880"/>
        <a:ext cx="3203971" cy="913046"/>
      </dsp:txXfrm>
    </dsp:sp>
    <dsp:sp modelId="{E010E410-17F3-9A47-B7DE-79003873DB81}">
      <dsp:nvSpPr>
        <dsp:cNvPr id="0" name=""/>
        <dsp:cNvSpPr/>
      </dsp:nvSpPr>
      <dsp:spPr>
        <a:xfrm>
          <a:off x="7311628" y="1010926"/>
          <a:ext cx="3203971" cy="3242531"/>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Google’s t5-base model</a:t>
          </a:r>
        </a:p>
        <a:p>
          <a:pPr marL="228600" lvl="1" indent="-228600" algn="l" defTabSz="1111250">
            <a:lnSpc>
              <a:spcPct val="90000"/>
            </a:lnSpc>
            <a:spcBef>
              <a:spcPct val="0"/>
            </a:spcBef>
            <a:spcAft>
              <a:spcPct val="15000"/>
            </a:spcAft>
            <a:buChar char="•"/>
          </a:pPr>
          <a:r>
            <a:rPr lang="en-US" sz="2500" b="0" i="0" kern="1200" dirty="0"/>
            <a:t>Finetuned for sentence similarity tasks.</a:t>
          </a:r>
          <a:endParaRPr lang="en-US" sz="2500" kern="1200" dirty="0"/>
        </a:p>
        <a:p>
          <a:pPr marL="228600" lvl="1" indent="-228600" algn="l" defTabSz="1111250">
            <a:lnSpc>
              <a:spcPct val="90000"/>
            </a:lnSpc>
            <a:spcBef>
              <a:spcPct val="0"/>
            </a:spcBef>
            <a:spcAft>
              <a:spcPct val="15000"/>
            </a:spcAft>
            <a:buChar char="•"/>
          </a:pPr>
          <a:r>
            <a:rPr lang="en-US" sz="2500" kern="1200" dirty="0"/>
            <a:t>2B question-answer pairs from diverse online communities.</a:t>
          </a:r>
        </a:p>
      </dsp:txBody>
      <dsp:txXfrm>
        <a:off x="7311628" y="1010926"/>
        <a:ext cx="3203971" cy="324253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2DFED-F43A-6440-B928-927A584F671D}" type="datetimeFigureOut">
              <a:rPr lang="en-TR" smtClean="0"/>
              <a:t>24.04.2023</a:t>
            </a:fld>
            <a:endParaRPr lang="en-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E7A8E6-3EB5-6342-B47F-A58C0FC1D7C6}" type="slidenum">
              <a:rPr lang="en-TR" smtClean="0"/>
              <a:t>‹#›</a:t>
            </a:fld>
            <a:endParaRPr lang="en-TR"/>
          </a:p>
        </p:txBody>
      </p:sp>
    </p:spTree>
    <p:extLst>
      <p:ext uri="{BB962C8B-B14F-4D97-AF65-F5344CB8AC3E}">
        <p14:creationId xmlns:p14="http://schemas.microsoft.com/office/powerpoint/2010/main" val="1992238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FDE7A8E6-3EB5-6342-B47F-A58C0FC1D7C6}" type="slidenum">
              <a:rPr lang="en-TR" smtClean="0"/>
              <a:t>22</a:t>
            </a:fld>
            <a:endParaRPr lang="en-TR"/>
          </a:p>
        </p:txBody>
      </p:sp>
    </p:spTree>
    <p:extLst>
      <p:ext uri="{BB962C8B-B14F-4D97-AF65-F5344CB8AC3E}">
        <p14:creationId xmlns:p14="http://schemas.microsoft.com/office/powerpoint/2010/main" val="4091279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87A1-A408-ED0F-9A36-3790AF621BF4}"/>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TR" dirty="0"/>
          </a:p>
        </p:txBody>
      </p:sp>
      <p:sp>
        <p:nvSpPr>
          <p:cNvPr id="3" name="Subtitle 2">
            <a:extLst>
              <a:ext uri="{FF2B5EF4-FFF2-40B4-BE49-F238E27FC236}">
                <a16:creationId xmlns:a16="http://schemas.microsoft.com/office/drawing/2014/main" id="{252A27F2-2E2A-8353-B7FF-917518A4EA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TR" dirty="0"/>
          </a:p>
        </p:txBody>
      </p:sp>
      <p:sp>
        <p:nvSpPr>
          <p:cNvPr id="4" name="Date Placeholder 3">
            <a:extLst>
              <a:ext uri="{FF2B5EF4-FFF2-40B4-BE49-F238E27FC236}">
                <a16:creationId xmlns:a16="http://schemas.microsoft.com/office/drawing/2014/main" id="{4A71A135-EFF9-B3E2-88E6-EB467601B2D4}"/>
              </a:ext>
            </a:extLst>
          </p:cNvPr>
          <p:cNvSpPr>
            <a:spLocks noGrp="1"/>
          </p:cNvSpPr>
          <p:nvPr>
            <p:ph type="dt" sz="half" idx="10"/>
          </p:nvPr>
        </p:nvSpPr>
        <p:spPr/>
        <p:txBody>
          <a:bodyPr/>
          <a:lstStyle/>
          <a:p>
            <a:r>
              <a:rPr lang="tr-TR"/>
              <a:t>24.04.2023</a:t>
            </a:r>
            <a:endParaRPr lang="en-TR" dirty="0"/>
          </a:p>
        </p:txBody>
      </p:sp>
      <p:sp>
        <p:nvSpPr>
          <p:cNvPr id="5" name="Footer Placeholder 4">
            <a:extLst>
              <a:ext uri="{FF2B5EF4-FFF2-40B4-BE49-F238E27FC236}">
                <a16:creationId xmlns:a16="http://schemas.microsoft.com/office/drawing/2014/main" id="{C3FE4065-E80B-A3B9-5B84-0224BE15EC01}"/>
              </a:ext>
            </a:extLst>
          </p:cNvPr>
          <p:cNvSpPr>
            <a:spLocks noGrp="1"/>
          </p:cNvSpPr>
          <p:nvPr>
            <p:ph type="ftr" sz="quarter" idx="11"/>
          </p:nvPr>
        </p:nvSpPr>
        <p:spPr/>
        <p:txBody>
          <a:bodyPr/>
          <a:lstStyle/>
          <a:p>
            <a:r>
              <a:rPr lang="en-US"/>
              <a:t>** https://huggingface.co/sentence-transformers/all-mpnet-base-v1 </a:t>
            </a:r>
            <a:endParaRPr lang="en-TR" dirty="0"/>
          </a:p>
        </p:txBody>
      </p:sp>
      <p:sp>
        <p:nvSpPr>
          <p:cNvPr id="6" name="Slide Number Placeholder 5">
            <a:extLst>
              <a:ext uri="{FF2B5EF4-FFF2-40B4-BE49-F238E27FC236}">
                <a16:creationId xmlns:a16="http://schemas.microsoft.com/office/drawing/2014/main" id="{2605F9DC-EBF0-C066-E3DF-1824A5B65494}"/>
              </a:ext>
            </a:extLst>
          </p:cNvPr>
          <p:cNvSpPr>
            <a:spLocks noGrp="1"/>
          </p:cNvSpPr>
          <p:nvPr>
            <p:ph type="sldNum" sz="quarter" idx="12"/>
          </p:nvPr>
        </p:nvSpPr>
        <p:spPr/>
        <p:txBody>
          <a:bodyPr/>
          <a:lstStyle/>
          <a:p>
            <a:fld id="{B6BDBF13-396F-E243-9BC8-9E921625A0F4}" type="slidenum">
              <a:rPr lang="en-TR" smtClean="0"/>
              <a:t>‹#›</a:t>
            </a:fld>
            <a:endParaRPr lang="en-TR"/>
          </a:p>
        </p:txBody>
      </p:sp>
    </p:spTree>
    <p:extLst>
      <p:ext uri="{BB962C8B-B14F-4D97-AF65-F5344CB8AC3E}">
        <p14:creationId xmlns:p14="http://schemas.microsoft.com/office/powerpoint/2010/main" val="2878355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C3A0D-3A11-23C5-179C-85699DA166C3}"/>
              </a:ext>
            </a:extLst>
          </p:cNvPr>
          <p:cNvSpPr>
            <a:spLocks noGrp="1"/>
          </p:cNvSpPr>
          <p:nvPr>
            <p:ph type="title"/>
          </p:nvPr>
        </p:nvSpPr>
        <p:spPr/>
        <p:txBody>
          <a:bodyPr/>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60E83B40-D2F0-2CAC-FAF0-B557FAAB3F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048F0D30-3804-5562-577A-E28779D2BCCA}"/>
              </a:ext>
            </a:extLst>
          </p:cNvPr>
          <p:cNvSpPr>
            <a:spLocks noGrp="1"/>
          </p:cNvSpPr>
          <p:nvPr>
            <p:ph type="dt" sz="half" idx="10"/>
          </p:nvPr>
        </p:nvSpPr>
        <p:spPr/>
        <p:txBody>
          <a:bodyPr/>
          <a:lstStyle/>
          <a:p>
            <a:r>
              <a:rPr lang="tr-TR"/>
              <a:t>24.04.2023</a:t>
            </a:r>
            <a:endParaRPr lang="en-TR"/>
          </a:p>
        </p:txBody>
      </p:sp>
      <p:sp>
        <p:nvSpPr>
          <p:cNvPr id="5" name="Footer Placeholder 4">
            <a:extLst>
              <a:ext uri="{FF2B5EF4-FFF2-40B4-BE49-F238E27FC236}">
                <a16:creationId xmlns:a16="http://schemas.microsoft.com/office/drawing/2014/main" id="{558D9FF4-91FD-1316-35F2-0B5AC28430C2}"/>
              </a:ext>
            </a:extLst>
          </p:cNvPr>
          <p:cNvSpPr>
            <a:spLocks noGrp="1"/>
          </p:cNvSpPr>
          <p:nvPr>
            <p:ph type="ftr" sz="quarter" idx="11"/>
          </p:nvPr>
        </p:nvSpPr>
        <p:spPr/>
        <p:txBody>
          <a:bodyPr/>
          <a:lstStyle/>
          <a:p>
            <a:r>
              <a:rPr lang="en-US"/>
              <a:t>** https://huggingface.co/sentence-transformers/all-mpnet-base-v1 </a:t>
            </a:r>
            <a:endParaRPr lang="en-TR"/>
          </a:p>
        </p:txBody>
      </p:sp>
      <p:sp>
        <p:nvSpPr>
          <p:cNvPr id="6" name="Slide Number Placeholder 5">
            <a:extLst>
              <a:ext uri="{FF2B5EF4-FFF2-40B4-BE49-F238E27FC236}">
                <a16:creationId xmlns:a16="http://schemas.microsoft.com/office/drawing/2014/main" id="{A2FE81B5-214B-4316-BB78-7B59F9ADA16B}"/>
              </a:ext>
            </a:extLst>
          </p:cNvPr>
          <p:cNvSpPr>
            <a:spLocks noGrp="1"/>
          </p:cNvSpPr>
          <p:nvPr>
            <p:ph type="sldNum" sz="quarter" idx="12"/>
          </p:nvPr>
        </p:nvSpPr>
        <p:spPr/>
        <p:txBody>
          <a:bodyPr/>
          <a:lstStyle/>
          <a:p>
            <a:fld id="{B6BDBF13-396F-E243-9BC8-9E921625A0F4}" type="slidenum">
              <a:rPr lang="en-TR" smtClean="0"/>
              <a:t>‹#›</a:t>
            </a:fld>
            <a:endParaRPr lang="en-TR"/>
          </a:p>
        </p:txBody>
      </p:sp>
    </p:spTree>
    <p:extLst>
      <p:ext uri="{BB962C8B-B14F-4D97-AF65-F5344CB8AC3E}">
        <p14:creationId xmlns:p14="http://schemas.microsoft.com/office/powerpoint/2010/main" val="1678402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F30F72-BDA8-A7E5-293B-5B4D6A8C782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50C3ABCB-05C8-F3CB-CDA2-6203761F1E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FCB2B184-B928-C29B-2600-CCFED7E75FDE}"/>
              </a:ext>
            </a:extLst>
          </p:cNvPr>
          <p:cNvSpPr>
            <a:spLocks noGrp="1"/>
          </p:cNvSpPr>
          <p:nvPr>
            <p:ph type="dt" sz="half" idx="10"/>
          </p:nvPr>
        </p:nvSpPr>
        <p:spPr/>
        <p:txBody>
          <a:bodyPr/>
          <a:lstStyle/>
          <a:p>
            <a:r>
              <a:rPr lang="tr-TR"/>
              <a:t>24.04.2023</a:t>
            </a:r>
            <a:endParaRPr lang="en-TR"/>
          </a:p>
        </p:txBody>
      </p:sp>
      <p:sp>
        <p:nvSpPr>
          <p:cNvPr id="5" name="Footer Placeholder 4">
            <a:extLst>
              <a:ext uri="{FF2B5EF4-FFF2-40B4-BE49-F238E27FC236}">
                <a16:creationId xmlns:a16="http://schemas.microsoft.com/office/drawing/2014/main" id="{E289BF23-86CA-9853-B6BC-0AAE495790B1}"/>
              </a:ext>
            </a:extLst>
          </p:cNvPr>
          <p:cNvSpPr>
            <a:spLocks noGrp="1"/>
          </p:cNvSpPr>
          <p:nvPr>
            <p:ph type="ftr" sz="quarter" idx="11"/>
          </p:nvPr>
        </p:nvSpPr>
        <p:spPr/>
        <p:txBody>
          <a:bodyPr/>
          <a:lstStyle/>
          <a:p>
            <a:r>
              <a:rPr lang="en-US"/>
              <a:t>** https://huggingface.co/sentence-transformers/all-mpnet-base-v1 </a:t>
            </a:r>
            <a:endParaRPr lang="en-TR"/>
          </a:p>
        </p:txBody>
      </p:sp>
      <p:sp>
        <p:nvSpPr>
          <p:cNvPr id="6" name="Slide Number Placeholder 5">
            <a:extLst>
              <a:ext uri="{FF2B5EF4-FFF2-40B4-BE49-F238E27FC236}">
                <a16:creationId xmlns:a16="http://schemas.microsoft.com/office/drawing/2014/main" id="{6499E5C4-432B-B799-5952-BB143820FBB1}"/>
              </a:ext>
            </a:extLst>
          </p:cNvPr>
          <p:cNvSpPr>
            <a:spLocks noGrp="1"/>
          </p:cNvSpPr>
          <p:nvPr>
            <p:ph type="sldNum" sz="quarter" idx="12"/>
          </p:nvPr>
        </p:nvSpPr>
        <p:spPr/>
        <p:txBody>
          <a:bodyPr/>
          <a:lstStyle/>
          <a:p>
            <a:fld id="{B6BDBF13-396F-E243-9BC8-9E921625A0F4}" type="slidenum">
              <a:rPr lang="en-TR" smtClean="0"/>
              <a:t>‹#›</a:t>
            </a:fld>
            <a:endParaRPr lang="en-TR"/>
          </a:p>
        </p:txBody>
      </p:sp>
    </p:spTree>
    <p:extLst>
      <p:ext uri="{BB962C8B-B14F-4D97-AF65-F5344CB8AC3E}">
        <p14:creationId xmlns:p14="http://schemas.microsoft.com/office/powerpoint/2010/main" val="1697369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91492-3735-9CA2-9B96-01F2ACEA9EB7}"/>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AB994741-78F9-0101-153A-353C4D40E7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3B7D91F7-F853-A6FE-060F-8910B0AC4BE6}"/>
              </a:ext>
            </a:extLst>
          </p:cNvPr>
          <p:cNvSpPr>
            <a:spLocks noGrp="1"/>
          </p:cNvSpPr>
          <p:nvPr>
            <p:ph type="dt" sz="half" idx="10"/>
          </p:nvPr>
        </p:nvSpPr>
        <p:spPr/>
        <p:txBody>
          <a:bodyPr/>
          <a:lstStyle/>
          <a:p>
            <a:r>
              <a:rPr lang="tr-TR"/>
              <a:t>24.04.2023</a:t>
            </a:r>
            <a:endParaRPr lang="en-TR"/>
          </a:p>
        </p:txBody>
      </p:sp>
      <p:sp>
        <p:nvSpPr>
          <p:cNvPr id="5" name="Footer Placeholder 4">
            <a:extLst>
              <a:ext uri="{FF2B5EF4-FFF2-40B4-BE49-F238E27FC236}">
                <a16:creationId xmlns:a16="http://schemas.microsoft.com/office/drawing/2014/main" id="{F08C944C-35C8-B355-39E3-F8BA4581A9E0}"/>
              </a:ext>
            </a:extLst>
          </p:cNvPr>
          <p:cNvSpPr>
            <a:spLocks noGrp="1"/>
          </p:cNvSpPr>
          <p:nvPr>
            <p:ph type="ftr" sz="quarter" idx="11"/>
          </p:nvPr>
        </p:nvSpPr>
        <p:spPr/>
        <p:txBody>
          <a:bodyPr/>
          <a:lstStyle/>
          <a:p>
            <a:r>
              <a:rPr lang="en-US"/>
              <a:t>** https://huggingface.co/sentence-transformers/all-mpnet-base-v1 </a:t>
            </a:r>
            <a:endParaRPr lang="en-TR"/>
          </a:p>
        </p:txBody>
      </p:sp>
      <p:sp>
        <p:nvSpPr>
          <p:cNvPr id="6" name="Slide Number Placeholder 5">
            <a:extLst>
              <a:ext uri="{FF2B5EF4-FFF2-40B4-BE49-F238E27FC236}">
                <a16:creationId xmlns:a16="http://schemas.microsoft.com/office/drawing/2014/main" id="{D06A3ADD-DE02-BA5B-D656-19DBFB5A46B6}"/>
              </a:ext>
            </a:extLst>
          </p:cNvPr>
          <p:cNvSpPr>
            <a:spLocks noGrp="1"/>
          </p:cNvSpPr>
          <p:nvPr>
            <p:ph type="sldNum" sz="quarter" idx="12"/>
          </p:nvPr>
        </p:nvSpPr>
        <p:spPr/>
        <p:txBody>
          <a:bodyPr/>
          <a:lstStyle/>
          <a:p>
            <a:fld id="{B6BDBF13-396F-E243-9BC8-9E921625A0F4}" type="slidenum">
              <a:rPr lang="en-TR" smtClean="0"/>
              <a:t>‹#›</a:t>
            </a:fld>
            <a:endParaRPr lang="en-TR"/>
          </a:p>
        </p:txBody>
      </p:sp>
    </p:spTree>
    <p:extLst>
      <p:ext uri="{BB962C8B-B14F-4D97-AF65-F5344CB8AC3E}">
        <p14:creationId xmlns:p14="http://schemas.microsoft.com/office/powerpoint/2010/main" val="1406453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B22B7-AFA3-B4A8-1E9F-1D922228B8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R"/>
          </a:p>
        </p:txBody>
      </p:sp>
      <p:sp>
        <p:nvSpPr>
          <p:cNvPr id="3" name="Text Placeholder 2">
            <a:extLst>
              <a:ext uri="{FF2B5EF4-FFF2-40B4-BE49-F238E27FC236}">
                <a16:creationId xmlns:a16="http://schemas.microsoft.com/office/drawing/2014/main" id="{182B2F3C-0D3A-8C68-755D-7E674594F5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DAB2FA-FC40-1D53-639B-60339CF47C47}"/>
              </a:ext>
            </a:extLst>
          </p:cNvPr>
          <p:cNvSpPr>
            <a:spLocks noGrp="1"/>
          </p:cNvSpPr>
          <p:nvPr>
            <p:ph type="dt" sz="half" idx="10"/>
          </p:nvPr>
        </p:nvSpPr>
        <p:spPr/>
        <p:txBody>
          <a:bodyPr/>
          <a:lstStyle/>
          <a:p>
            <a:r>
              <a:rPr lang="tr-TR"/>
              <a:t>24.04.2023</a:t>
            </a:r>
            <a:endParaRPr lang="en-TR"/>
          </a:p>
        </p:txBody>
      </p:sp>
      <p:sp>
        <p:nvSpPr>
          <p:cNvPr id="5" name="Footer Placeholder 4">
            <a:extLst>
              <a:ext uri="{FF2B5EF4-FFF2-40B4-BE49-F238E27FC236}">
                <a16:creationId xmlns:a16="http://schemas.microsoft.com/office/drawing/2014/main" id="{D29570C8-BB00-18EB-6E75-4E1262C1907A}"/>
              </a:ext>
            </a:extLst>
          </p:cNvPr>
          <p:cNvSpPr>
            <a:spLocks noGrp="1"/>
          </p:cNvSpPr>
          <p:nvPr>
            <p:ph type="ftr" sz="quarter" idx="11"/>
          </p:nvPr>
        </p:nvSpPr>
        <p:spPr/>
        <p:txBody>
          <a:bodyPr/>
          <a:lstStyle/>
          <a:p>
            <a:r>
              <a:rPr lang="en-US"/>
              <a:t>** https://huggingface.co/sentence-transformers/all-mpnet-base-v1 </a:t>
            </a:r>
            <a:endParaRPr lang="en-TR"/>
          </a:p>
        </p:txBody>
      </p:sp>
      <p:sp>
        <p:nvSpPr>
          <p:cNvPr id="6" name="Slide Number Placeholder 5">
            <a:extLst>
              <a:ext uri="{FF2B5EF4-FFF2-40B4-BE49-F238E27FC236}">
                <a16:creationId xmlns:a16="http://schemas.microsoft.com/office/drawing/2014/main" id="{3F3F25C2-EC45-745F-4457-63E56B03FFC8}"/>
              </a:ext>
            </a:extLst>
          </p:cNvPr>
          <p:cNvSpPr>
            <a:spLocks noGrp="1"/>
          </p:cNvSpPr>
          <p:nvPr>
            <p:ph type="sldNum" sz="quarter" idx="12"/>
          </p:nvPr>
        </p:nvSpPr>
        <p:spPr/>
        <p:txBody>
          <a:bodyPr/>
          <a:lstStyle/>
          <a:p>
            <a:fld id="{B6BDBF13-396F-E243-9BC8-9E921625A0F4}" type="slidenum">
              <a:rPr lang="en-TR" smtClean="0"/>
              <a:t>‹#›</a:t>
            </a:fld>
            <a:endParaRPr lang="en-TR"/>
          </a:p>
        </p:txBody>
      </p:sp>
    </p:spTree>
    <p:extLst>
      <p:ext uri="{BB962C8B-B14F-4D97-AF65-F5344CB8AC3E}">
        <p14:creationId xmlns:p14="http://schemas.microsoft.com/office/powerpoint/2010/main" val="2663976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0DB9B-E457-AD50-F1CD-9FDAACDBD620}"/>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ADB24EC7-E985-130B-B6E3-48B5E83CFC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Content Placeholder 3">
            <a:extLst>
              <a:ext uri="{FF2B5EF4-FFF2-40B4-BE49-F238E27FC236}">
                <a16:creationId xmlns:a16="http://schemas.microsoft.com/office/drawing/2014/main" id="{B558B3E3-116A-DD5D-0AAA-A6979F38C8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Date Placeholder 4">
            <a:extLst>
              <a:ext uri="{FF2B5EF4-FFF2-40B4-BE49-F238E27FC236}">
                <a16:creationId xmlns:a16="http://schemas.microsoft.com/office/drawing/2014/main" id="{12ACAAB8-0946-81B5-ECB9-C91082DD35FF}"/>
              </a:ext>
            </a:extLst>
          </p:cNvPr>
          <p:cNvSpPr>
            <a:spLocks noGrp="1"/>
          </p:cNvSpPr>
          <p:nvPr>
            <p:ph type="dt" sz="half" idx="10"/>
          </p:nvPr>
        </p:nvSpPr>
        <p:spPr/>
        <p:txBody>
          <a:bodyPr/>
          <a:lstStyle/>
          <a:p>
            <a:r>
              <a:rPr lang="tr-TR"/>
              <a:t>24.04.2023</a:t>
            </a:r>
            <a:endParaRPr lang="en-TR"/>
          </a:p>
        </p:txBody>
      </p:sp>
      <p:sp>
        <p:nvSpPr>
          <p:cNvPr id="6" name="Footer Placeholder 5">
            <a:extLst>
              <a:ext uri="{FF2B5EF4-FFF2-40B4-BE49-F238E27FC236}">
                <a16:creationId xmlns:a16="http://schemas.microsoft.com/office/drawing/2014/main" id="{524D5783-A806-7F5B-AA54-CDDB60F34E34}"/>
              </a:ext>
            </a:extLst>
          </p:cNvPr>
          <p:cNvSpPr>
            <a:spLocks noGrp="1"/>
          </p:cNvSpPr>
          <p:nvPr>
            <p:ph type="ftr" sz="quarter" idx="11"/>
          </p:nvPr>
        </p:nvSpPr>
        <p:spPr/>
        <p:txBody>
          <a:bodyPr/>
          <a:lstStyle/>
          <a:p>
            <a:r>
              <a:rPr lang="en-US"/>
              <a:t>** https://huggingface.co/sentence-transformers/all-mpnet-base-v1 </a:t>
            </a:r>
            <a:endParaRPr lang="en-TR"/>
          </a:p>
        </p:txBody>
      </p:sp>
      <p:sp>
        <p:nvSpPr>
          <p:cNvPr id="7" name="Slide Number Placeholder 6">
            <a:extLst>
              <a:ext uri="{FF2B5EF4-FFF2-40B4-BE49-F238E27FC236}">
                <a16:creationId xmlns:a16="http://schemas.microsoft.com/office/drawing/2014/main" id="{4237871D-8D9A-C9C2-E229-51A744E3016F}"/>
              </a:ext>
            </a:extLst>
          </p:cNvPr>
          <p:cNvSpPr>
            <a:spLocks noGrp="1"/>
          </p:cNvSpPr>
          <p:nvPr>
            <p:ph type="sldNum" sz="quarter" idx="12"/>
          </p:nvPr>
        </p:nvSpPr>
        <p:spPr/>
        <p:txBody>
          <a:bodyPr/>
          <a:lstStyle/>
          <a:p>
            <a:fld id="{B6BDBF13-396F-E243-9BC8-9E921625A0F4}" type="slidenum">
              <a:rPr lang="en-TR" smtClean="0"/>
              <a:t>‹#›</a:t>
            </a:fld>
            <a:endParaRPr lang="en-TR"/>
          </a:p>
        </p:txBody>
      </p:sp>
    </p:spTree>
    <p:extLst>
      <p:ext uri="{BB962C8B-B14F-4D97-AF65-F5344CB8AC3E}">
        <p14:creationId xmlns:p14="http://schemas.microsoft.com/office/powerpoint/2010/main" val="1376430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E0600-3F8C-F05C-F7ED-2433A4380FC6}"/>
              </a:ext>
            </a:extLst>
          </p:cNvPr>
          <p:cNvSpPr>
            <a:spLocks noGrp="1"/>
          </p:cNvSpPr>
          <p:nvPr>
            <p:ph type="title"/>
          </p:nvPr>
        </p:nvSpPr>
        <p:spPr>
          <a:xfrm>
            <a:off x="839788" y="365125"/>
            <a:ext cx="10515600" cy="1325563"/>
          </a:xfrm>
        </p:spPr>
        <p:txBody>
          <a:bodyPr/>
          <a:lstStyle/>
          <a:p>
            <a:r>
              <a:rPr lang="en-US"/>
              <a:t>Click to edit Master title style</a:t>
            </a:r>
            <a:endParaRPr lang="en-TR"/>
          </a:p>
        </p:txBody>
      </p:sp>
      <p:sp>
        <p:nvSpPr>
          <p:cNvPr id="3" name="Text Placeholder 2">
            <a:extLst>
              <a:ext uri="{FF2B5EF4-FFF2-40B4-BE49-F238E27FC236}">
                <a16:creationId xmlns:a16="http://schemas.microsoft.com/office/drawing/2014/main" id="{D1D247CA-8DFE-9BBE-7083-5BB36346C8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C06D99-58A7-068D-94D2-59FFC8F3DC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Text Placeholder 4">
            <a:extLst>
              <a:ext uri="{FF2B5EF4-FFF2-40B4-BE49-F238E27FC236}">
                <a16:creationId xmlns:a16="http://schemas.microsoft.com/office/drawing/2014/main" id="{22F0E7D4-27E6-C086-BB11-2482E82277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E18492-81AF-D562-2E61-0F719C81FF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7" name="Date Placeholder 6">
            <a:extLst>
              <a:ext uri="{FF2B5EF4-FFF2-40B4-BE49-F238E27FC236}">
                <a16:creationId xmlns:a16="http://schemas.microsoft.com/office/drawing/2014/main" id="{4FAC4296-5B71-0976-941E-5B1FEBAE9E5D}"/>
              </a:ext>
            </a:extLst>
          </p:cNvPr>
          <p:cNvSpPr>
            <a:spLocks noGrp="1"/>
          </p:cNvSpPr>
          <p:nvPr>
            <p:ph type="dt" sz="half" idx="10"/>
          </p:nvPr>
        </p:nvSpPr>
        <p:spPr/>
        <p:txBody>
          <a:bodyPr/>
          <a:lstStyle/>
          <a:p>
            <a:r>
              <a:rPr lang="tr-TR"/>
              <a:t>24.04.2023</a:t>
            </a:r>
            <a:endParaRPr lang="en-TR"/>
          </a:p>
        </p:txBody>
      </p:sp>
      <p:sp>
        <p:nvSpPr>
          <p:cNvPr id="8" name="Footer Placeholder 7">
            <a:extLst>
              <a:ext uri="{FF2B5EF4-FFF2-40B4-BE49-F238E27FC236}">
                <a16:creationId xmlns:a16="http://schemas.microsoft.com/office/drawing/2014/main" id="{3B15B2F5-58DB-6B80-E235-16FB11657259}"/>
              </a:ext>
            </a:extLst>
          </p:cNvPr>
          <p:cNvSpPr>
            <a:spLocks noGrp="1"/>
          </p:cNvSpPr>
          <p:nvPr>
            <p:ph type="ftr" sz="quarter" idx="11"/>
          </p:nvPr>
        </p:nvSpPr>
        <p:spPr/>
        <p:txBody>
          <a:bodyPr/>
          <a:lstStyle/>
          <a:p>
            <a:r>
              <a:rPr lang="en-US"/>
              <a:t>** https://huggingface.co/sentence-transformers/all-mpnet-base-v1 </a:t>
            </a:r>
            <a:endParaRPr lang="en-TR"/>
          </a:p>
        </p:txBody>
      </p:sp>
      <p:sp>
        <p:nvSpPr>
          <p:cNvPr id="9" name="Slide Number Placeholder 8">
            <a:extLst>
              <a:ext uri="{FF2B5EF4-FFF2-40B4-BE49-F238E27FC236}">
                <a16:creationId xmlns:a16="http://schemas.microsoft.com/office/drawing/2014/main" id="{7E71F320-1DC6-6D25-4AEA-7BB80FAA01EC}"/>
              </a:ext>
            </a:extLst>
          </p:cNvPr>
          <p:cNvSpPr>
            <a:spLocks noGrp="1"/>
          </p:cNvSpPr>
          <p:nvPr>
            <p:ph type="sldNum" sz="quarter" idx="12"/>
          </p:nvPr>
        </p:nvSpPr>
        <p:spPr/>
        <p:txBody>
          <a:bodyPr/>
          <a:lstStyle/>
          <a:p>
            <a:fld id="{B6BDBF13-396F-E243-9BC8-9E921625A0F4}" type="slidenum">
              <a:rPr lang="en-TR" smtClean="0"/>
              <a:t>‹#›</a:t>
            </a:fld>
            <a:endParaRPr lang="en-TR"/>
          </a:p>
        </p:txBody>
      </p:sp>
    </p:spTree>
    <p:extLst>
      <p:ext uri="{BB962C8B-B14F-4D97-AF65-F5344CB8AC3E}">
        <p14:creationId xmlns:p14="http://schemas.microsoft.com/office/powerpoint/2010/main" val="3272378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3B0C5-DD7D-9A40-ECEC-23F959C8A306}"/>
              </a:ext>
            </a:extLst>
          </p:cNvPr>
          <p:cNvSpPr>
            <a:spLocks noGrp="1"/>
          </p:cNvSpPr>
          <p:nvPr>
            <p:ph type="title"/>
          </p:nvPr>
        </p:nvSpPr>
        <p:spPr/>
        <p:txBody>
          <a:bodyPr/>
          <a:lstStyle/>
          <a:p>
            <a:r>
              <a:rPr lang="en-US"/>
              <a:t>Click to edit Master title style</a:t>
            </a:r>
            <a:endParaRPr lang="en-TR"/>
          </a:p>
        </p:txBody>
      </p:sp>
      <p:sp>
        <p:nvSpPr>
          <p:cNvPr id="3" name="Date Placeholder 2">
            <a:extLst>
              <a:ext uri="{FF2B5EF4-FFF2-40B4-BE49-F238E27FC236}">
                <a16:creationId xmlns:a16="http://schemas.microsoft.com/office/drawing/2014/main" id="{7D9B01E6-FEC6-5EB3-D8A7-5B54D2B357F5}"/>
              </a:ext>
            </a:extLst>
          </p:cNvPr>
          <p:cNvSpPr>
            <a:spLocks noGrp="1"/>
          </p:cNvSpPr>
          <p:nvPr>
            <p:ph type="dt" sz="half" idx="10"/>
          </p:nvPr>
        </p:nvSpPr>
        <p:spPr/>
        <p:txBody>
          <a:bodyPr/>
          <a:lstStyle/>
          <a:p>
            <a:r>
              <a:rPr lang="tr-TR"/>
              <a:t>24.04.2023</a:t>
            </a:r>
            <a:endParaRPr lang="en-TR"/>
          </a:p>
        </p:txBody>
      </p:sp>
      <p:sp>
        <p:nvSpPr>
          <p:cNvPr id="4" name="Footer Placeholder 3">
            <a:extLst>
              <a:ext uri="{FF2B5EF4-FFF2-40B4-BE49-F238E27FC236}">
                <a16:creationId xmlns:a16="http://schemas.microsoft.com/office/drawing/2014/main" id="{9992A983-F7AE-3904-C409-6A1C541A325D}"/>
              </a:ext>
            </a:extLst>
          </p:cNvPr>
          <p:cNvSpPr>
            <a:spLocks noGrp="1"/>
          </p:cNvSpPr>
          <p:nvPr>
            <p:ph type="ftr" sz="quarter" idx="11"/>
          </p:nvPr>
        </p:nvSpPr>
        <p:spPr/>
        <p:txBody>
          <a:bodyPr/>
          <a:lstStyle/>
          <a:p>
            <a:r>
              <a:rPr lang="en-US"/>
              <a:t>** https://huggingface.co/sentence-transformers/all-mpnet-base-v1 </a:t>
            </a:r>
            <a:endParaRPr lang="en-TR"/>
          </a:p>
        </p:txBody>
      </p:sp>
      <p:sp>
        <p:nvSpPr>
          <p:cNvPr id="5" name="Slide Number Placeholder 4">
            <a:extLst>
              <a:ext uri="{FF2B5EF4-FFF2-40B4-BE49-F238E27FC236}">
                <a16:creationId xmlns:a16="http://schemas.microsoft.com/office/drawing/2014/main" id="{945187CC-0F60-6702-E3B8-02F3140165FF}"/>
              </a:ext>
            </a:extLst>
          </p:cNvPr>
          <p:cNvSpPr>
            <a:spLocks noGrp="1"/>
          </p:cNvSpPr>
          <p:nvPr>
            <p:ph type="sldNum" sz="quarter" idx="12"/>
          </p:nvPr>
        </p:nvSpPr>
        <p:spPr/>
        <p:txBody>
          <a:bodyPr/>
          <a:lstStyle/>
          <a:p>
            <a:fld id="{B6BDBF13-396F-E243-9BC8-9E921625A0F4}" type="slidenum">
              <a:rPr lang="en-TR" smtClean="0"/>
              <a:t>‹#›</a:t>
            </a:fld>
            <a:endParaRPr lang="en-TR"/>
          </a:p>
        </p:txBody>
      </p:sp>
    </p:spTree>
    <p:extLst>
      <p:ext uri="{BB962C8B-B14F-4D97-AF65-F5344CB8AC3E}">
        <p14:creationId xmlns:p14="http://schemas.microsoft.com/office/powerpoint/2010/main" val="2144761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20002F-3250-CFA3-A75D-055808BC08C5}"/>
              </a:ext>
            </a:extLst>
          </p:cNvPr>
          <p:cNvSpPr>
            <a:spLocks noGrp="1"/>
          </p:cNvSpPr>
          <p:nvPr>
            <p:ph type="dt" sz="half" idx="10"/>
          </p:nvPr>
        </p:nvSpPr>
        <p:spPr/>
        <p:txBody>
          <a:bodyPr/>
          <a:lstStyle/>
          <a:p>
            <a:r>
              <a:rPr lang="tr-TR"/>
              <a:t>24.04.2023</a:t>
            </a:r>
            <a:endParaRPr lang="en-TR"/>
          </a:p>
        </p:txBody>
      </p:sp>
      <p:sp>
        <p:nvSpPr>
          <p:cNvPr id="3" name="Footer Placeholder 2">
            <a:extLst>
              <a:ext uri="{FF2B5EF4-FFF2-40B4-BE49-F238E27FC236}">
                <a16:creationId xmlns:a16="http://schemas.microsoft.com/office/drawing/2014/main" id="{4C24B686-5B03-8010-B7DD-BC1E70B9044E}"/>
              </a:ext>
            </a:extLst>
          </p:cNvPr>
          <p:cNvSpPr>
            <a:spLocks noGrp="1"/>
          </p:cNvSpPr>
          <p:nvPr>
            <p:ph type="ftr" sz="quarter" idx="11"/>
          </p:nvPr>
        </p:nvSpPr>
        <p:spPr/>
        <p:txBody>
          <a:bodyPr/>
          <a:lstStyle/>
          <a:p>
            <a:r>
              <a:rPr lang="en-US"/>
              <a:t>** https://huggingface.co/sentence-transformers/all-mpnet-base-v1 </a:t>
            </a:r>
            <a:endParaRPr lang="en-TR"/>
          </a:p>
        </p:txBody>
      </p:sp>
      <p:sp>
        <p:nvSpPr>
          <p:cNvPr id="4" name="Slide Number Placeholder 3">
            <a:extLst>
              <a:ext uri="{FF2B5EF4-FFF2-40B4-BE49-F238E27FC236}">
                <a16:creationId xmlns:a16="http://schemas.microsoft.com/office/drawing/2014/main" id="{9C588FE4-139D-FC96-758F-6887211C4417}"/>
              </a:ext>
            </a:extLst>
          </p:cNvPr>
          <p:cNvSpPr>
            <a:spLocks noGrp="1"/>
          </p:cNvSpPr>
          <p:nvPr>
            <p:ph type="sldNum" sz="quarter" idx="12"/>
          </p:nvPr>
        </p:nvSpPr>
        <p:spPr/>
        <p:txBody>
          <a:bodyPr/>
          <a:lstStyle/>
          <a:p>
            <a:fld id="{B6BDBF13-396F-E243-9BC8-9E921625A0F4}" type="slidenum">
              <a:rPr lang="en-TR" smtClean="0"/>
              <a:t>‹#›</a:t>
            </a:fld>
            <a:endParaRPr lang="en-TR"/>
          </a:p>
        </p:txBody>
      </p:sp>
    </p:spTree>
    <p:extLst>
      <p:ext uri="{BB962C8B-B14F-4D97-AF65-F5344CB8AC3E}">
        <p14:creationId xmlns:p14="http://schemas.microsoft.com/office/powerpoint/2010/main" val="1572412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7B690-BEC9-9480-1726-A526586B8F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Content Placeholder 2">
            <a:extLst>
              <a:ext uri="{FF2B5EF4-FFF2-40B4-BE49-F238E27FC236}">
                <a16:creationId xmlns:a16="http://schemas.microsoft.com/office/drawing/2014/main" id="{34982656-F513-71F2-D065-39BE11573D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Text Placeholder 3">
            <a:extLst>
              <a:ext uri="{FF2B5EF4-FFF2-40B4-BE49-F238E27FC236}">
                <a16:creationId xmlns:a16="http://schemas.microsoft.com/office/drawing/2014/main" id="{00765924-0614-86B4-103D-B512D8A48E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4B7E91-B679-5741-1C44-ED6AE7B393E0}"/>
              </a:ext>
            </a:extLst>
          </p:cNvPr>
          <p:cNvSpPr>
            <a:spLocks noGrp="1"/>
          </p:cNvSpPr>
          <p:nvPr>
            <p:ph type="dt" sz="half" idx="10"/>
          </p:nvPr>
        </p:nvSpPr>
        <p:spPr/>
        <p:txBody>
          <a:bodyPr/>
          <a:lstStyle/>
          <a:p>
            <a:r>
              <a:rPr lang="tr-TR"/>
              <a:t>24.04.2023</a:t>
            </a:r>
            <a:endParaRPr lang="en-TR"/>
          </a:p>
        </p:txBody>
      </p:sp>
      <p:sp>
        <p:nvSpPr>
          <p:cNvPr id="6" name="Footer Placeholder 5">
            <a:extLst>
              <a:ext uri="{FF2B5EF4-FFF2-40B4-BE49-F238E27FC236}">
                <a16:creationId xmlns:a16="http://schemas.microsoft.com/office/drawing/2014/main" id="{5C04DFA2-B0F1-BAD9-E868-428EF6D0F759}"/>
              </a:ext>
            </a:extLst>
          </p:cNvPr>
          <p:cNvSpPr>
            <a:spLocks noGrp="1"/>
          </p:cNvSpPr>
          <p:nvPr>
            <p:ph type="ftr" sz="quarter" idx="11"/>
          </p:nvPr>
        </p:nvSpPr>
        <p:spPr/>
        <p:txBody>
          <a:bodyPr/>
          <a:lstStyle/>
          <a:p>
            <a:r>
              <a:rPr lang="en-US"/>
              <a:t>** https://huggingface.co/sentence-transformers/all-mpnet-base-v1 </a:t>
            </a:r>
            <a:endParaRPr lang="en-TR"/>
          </a:p>
        </p:txBody>
      </p:sp>
      <p:sp>
        <p:nvSpPr>
          <p:cNvPr id="7" name="Slide Number Placeholder 6">
            <a:extLst>
              <a:ext uri="{FF2B5EF4-FFF2-40B4-BE49-F238E27FC236}">
                <a16:creationId xmlns:a16="http://schemas.microsoft.com/office/drawing/2014/main" id="{3E4E2B88-9ECF-AD38-1355-0087A59A1AC3}"/>
              </a:ext>
            </a:extLst>
          </p:cNvPr>
          <p:cNvSpPr>
            <a:spLocks noGrp="1"/>
          </p:cNvSpPr>
          <p:nvPr>
            <p:ph type="sldNum" sz="quarter" idx="12"/>
          </p:nvPr>
        </p:nvSpPr>
        <p:spPr/>
        <p:txBody>
          <a:bodyPr/>
          <a:lstStyle/>
          <a:p>
            <a:fld id="{B6BDBF13-396F-E243-9BC8-9E921625A0F4}" type="slidenum">
              <a:rPr lang="en-TR" smtClean="0"/>
              <a:t>‹#›</a:t>
            </a:fld>
            <a:endParaRPr lang="en-TR"/>
          </a:p>
        </p:txBody>
      </p:sp>
    </p:spTree>
    <p:extLst>
      <p:ext uri="{BB962C8B-B14F-4D97-AF65-F5344CB8AC3E}">
        <p14:creationId xmlns:p14="http://schemas.microsoft.com/office/powerpoint/2010/main" val="4009160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2896D-CA2A-9CF4-CEEE-B0DD814617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Picture Placeholder 2">
            <a:extLst>
              <a:ext uri="{FF2B5EF4-FFF2-40B4-BE49-F238E27FC236}">
                <a16:creationId xmlns:a16="http://schemas.microsoft.com/office/drawing/2014/main" id="{FAA79154-CF87-2519-D20C-FE1C465DFB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R"/>
          </a:p>
        </p:txBody>
      </p:sp>
      <p:sp>
        <p:nvSpPr>
          <p:cNvPr id="4" name="Text Placeholder 3">
            <a:extLst>
              <a:ext uri="{FF2B5EF4-FFF2-40B4-BE49-F238E27FC236}">
                <a16:creationId xmlns:a16="http://schemas.microsoft.com/office/drawing/2014/main" id="{B400FEFD-E898-28AF-96D2-7551450C0A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201BAF-7060-BFE6-9A7F-5D80BCB697FD}"/>
              </a:ext>
            </a:extLst>
          </p:cNvPr>
          <p:cNvSpPr>
            <a:spLocks noGrp="1"/>
          </p:cNvSpPr>
          <p:nvPr>
            <p:ph type="dt" sz="half" idx="10"/>
          </p:nvPr>
        </p:nvSpPr>
        <p:spPr/>
        <p:txBody>
          <a:bodyPr/>
          <a:lstStyle/>
          <a:p>
            <a:r>
              <a:rPr lang="tr-TR"/>
              <a:t>24.04.2023</a:t>
            </a:r>
            <a:endParaRPr lang="en-TR"/>
          </a:p>
        </p:txBody>
      </p:sp>
      <p:sp>
        <p:nvSpPr>
          <p:cNvPr id="6" name="Footer Placeholder 5">
            <a:extLst>
              <a:ext uri="{FF2B5EF4-FFF2-40B4-BE49-F238E27FC236}">
                <a16:creationId xmlns:a16="http://schemas.microsoft.com/office/drawing/2014/main" id="{0B6ECC70-95C9-F53F-4FDF-FC2464691504}"/>
              </a:ext>
            </a:extLst>
          </p:cNvPr>
          <p:cNvSpPr>
            <a:spLocks noGrp="1"/>
          </p:cNvSpPr>
          <p:nvPr>
            <p:ph type="ftr" sz="quarter" idx="11"/>
          </p:nvPr>
        </p:nvSpPr>
        <p:spPr/>
        <p:txBody>
          <a:bodyPr/>
          <a:lstStyle/>
          <a:p>
            <a:r>
              <a:rPr lang="en-US"/>
              <a:t>** https://huggingface.co/sentence-transformers/all-mpnet-base-v1 </a:t>
            </a:r>
            <a:endParaRPr lang="en-TR"/>
          </a:p>
        </p:txBody>
      </p:sp>
      <p:sp>
        <p:nvSpPr>
          <p:cNvPr id="7" name="Slide Number Placeholder 6">
            <a:extLst>
              <a:ext uri="{FF2B5EF4-FFF2-40B4-BE49-F238E27FC236}">
                <a16:creationId xmlns:a16="http://schemas.microsoft.com/office/drawing/2014/main" id="{B4BED0A1-F63C-A4F1-3A02-D9668A9C670F}"/>
              </a:ext>
            </a:extLst>
          </p:cNvPr>
          <p:cNvSpPr>
            <a:spLocks noGrp="1"/>
          </p:cNvSpPr>
          <p:nvPr>
            <p:ph type="sldNum" sz="quarter" idx="12"/>
          </p:nvPr>
        </p:nvSpPr>
        <p:spPr/>
        <p:txBody>
          <a:bodyPr/>
          <a:lstStyle/>
          <a:p>
            <a:fld id="{B6BDBF13-396F-E243-9BC8-9E921625A0F4}" type="slidenum">
              <a:rPr lang="en-TR" smtClean="0"/>
              <a:t>‹#›</a:t>
            </a:fld>
            <a:endParaRPr lang="en-TR"/>
          </a:p>
        </p:txBody>
      </p:sp>
    </p:spTree>
    <p:extLst>
      <p:ext uri="{BB962C8B-B14F-4D97-AF65-F5344CB8AC3E}">
        <p14:creationId xmlns:p14="http://schemas.microsoft.com/office/powerpoint/2010/main" val="4106615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D340D8-D6A4-FEA9-8444-0D8CFA419D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R"/>
          </a:p>
        </p:txBody>
      </p:sp>
      <p:sp>
        <p:nvSpPr>
          <p:cNvPr id="3" name="Text Placeholder 2">
            <a:extLst>
              <a:ext uri="{FF2B5EF4-FFF2-40B4-BE49-F238E27FC236}">
                <a16:creationId xmlns:a16="http://schemas.microsoft.com/office/drawing/2014/main" id="{8767E696-DC57-413A-4C4B-19A386C259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66EB8C42-67EB-0CFD-C394-F94975F8C4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tr-TR"/>
              <a:t>24.04.2023</a:t>
            </a:r>
            <a:endParaRPr lang="en-TR"/>
          </a:p>
        </p:txBody>
      </p:sp>
      <p:sp>
        <p:nvSpPr>
          <p:cNvPr id="5" name="Footer Placeholder 4">
            <a:extLst>
              <a:ext uri="{FF2B5EF4-FFF2-40B4-BE49-F238E27FC236}">
                <a16:creationId xmlns:a16="http://schemas.microsoft.com/office/drawing/2014/main" id="{A3F2CFD8-082C-E9F6-C4F0-82DD1D0512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https://huggingface.co/sentence-transformers/all-mpnet-base-v1 </a:t>
            </a:r>
            <a:endParaRPr lang="en-TR"/>
          </a:p>
        </p:txBody>
      </p:sp>
      <p:sp>
        <p:nvSpPr>
          <p:cNvPr id="6" name="Slide Number Placeholder 5">
            <a:extLst>
              <a:ext uri="{FF2B5EF4-FFF2-40B4-BE49-F238E27FC236}">
                <a16:creationId xmlns:a16="http://schemas.microsoft.com/office/drawing/2014/main" id="{C75FEE45-7BEB-6221-6617-E7A7B9BD45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BDBF13-396F-E243-9BC8-9E921625A0F4}" type="slidenum">
              <a:rPr lang="en-TR" smtClean="0"/>
              <a:t>‹#›</a:t>
            </a:fld>
            <a:endParaRPr lang="en-TR"/>
          </a:p>
        </p:txBody>
      </p:sp>
      <p:sp>
        <p:nvSpPr>
          <p:cNvPr id="8" name="Oval 7">
            <a:extLst>
              <a:ext uri="{FF2B5EF4-FFF2-40B4-BE49-F238E27FC236}">
                <a16:creationId xmlns:a16="http://schemas.microsoft.com/office/drawing/2014/main" id="{E742C582-9BBE-3A96-1B49-6E6665D35429}"/>
              </a:ext>
            </a:extLst>
          </p:cNvPr>
          <p:cNvSpPr/>
          <p:nvPr userDrawn="1"/>
        </p:nvSpPr>
        <p:spPr>
          <a:xfrm>
            <a:off x="0" y="0"/>
            <a:ext cx="1233377" cy="1233377"/>
          </a:xfrm>
          <a:prstGeom prst="ellipse">
            <a:avLst/>
          </a:prstGeom>
          <a:blipFill dpi="0" rotWithShape="1">
            <a:blip r:embed="rId13">
              <a:alphaModFix amt="44348"/>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Tree>
    <p:extLst>
      <p:ext uri="{BB962C8B-B14F-4D97-AF65-F5344CB8AC3E}">
        <p14:creationId xmlns:p14="http://schemas.microsoft.com/office/powerpoint/2010/main" val="1667732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ictionary.cambridge.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aclanthology.org/C18-1179/" TargetMode="External"/><Relationship Id="rId2" Type="http://schemas.openxmlformats.org/officeDocument/2006/relationships/hyperlink" Target="https://aclanthology.org/D19-1404.pdf"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arxiv.org/pdf/1509.01626v3.pdf" TargetMode="External"/><Relationship Id="rId2" Type="http://schemas.openxmlformats.org/officeDocument/2006/relationships/hyperlink" Target="https://aclanthology.org/D19-1404.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D95AC5-2E78-C937-9CBC-14E26F2AF6FC}"/>
              </a:ext>
            </a:extLst>
          </p:cNvPr>
          <p:cNvSpPr>
            <a:spLocks noGrp="1"/>
          </p:cNvSpPr>
          <p:nvPr>
            <p:ph type="ctrTitle"/>
          </p:nvPr>
        </p:nvSpPr>
        <p:spPr>
          <a:xfrm>
            <a:off x="1285241" y="1008993"/>
            <a:ext cx="9231410" cy="3542045"/>
          </a:xfrm>
        </p:spPr>
        <p:txBody>
          <a:bodyPr anchor="b">
            <a:normAutofit/>
          </a:bodyPr>
          <a:lstStyle/>
          <a:p>
            <a:r>
              <a:rPr lang="en-US" sz="7200" dirty="0">
                <a:effectLst/>
                <a:latin typeface="CIDFont+F2"/>
              </a:rPr>
              <a:t>Prompt Analysis in Zero Shot Learning </a:t>
            </a:r>
            <a:endParaRPr lang="en-TR" sz="7200" dirty="0"/>
          </a:p>
        </p:txBody>
      </p:sp>
      <p:sp>
        <p:nvSpPr>
          <p:cNvPr id="3" name="Subtitle 2">
            <a:extLst>
              <a:ext uri="{FF2B5EF4-FFF2-40B4-BE49-F238E27FC236}">
                <a16:creationId xmlns:a16="http://schemas.microsoft.com/office/drawing/2014/main" id="{DE97E3FC-86D9-CC42-CC36-D8E15D832C8B}"/>
              </a:ext>
            </a:extLst>
          </p:cNvPr>
          <p:cNvSpPr>
            <a:spLocks noGrp="1"/>
          </p:cNvSpPr>
          <p:nvPr>
            <p:ph type="subTitle" idx="1"/>
          </p:nvPr>
        </p:nvSpPr>
        <p:spPr>
          <a:xfrm>
            <a:off x="2051051" y="4575593"/>
            <a:ext cx="7132335" cy="1312657"/>
          </a:xfrm>
        </p:spPr>
        <p:txBody>
          <a:bodyPr anchor="t">
            <a:normAutofit/>
          </a:bodyPr>
          <a:lstStyle/>
          <a:p>
            <a:r>
              <a:rPr lang="en-TR" dirty="0"/>
              <a:t>BLM6114 Computational Semantics</a:t>
            </a:r>
          </a:p>
          <a:p>
            <a:r>
              <a:rPr lang="en-TR" dirty="0"/>
              <a:t>Rayene Bech</a:t>
            </a:r>
          </a:p>
        </p:txBody>
      </p:sp>
      <p:pic>
        <p:nvPicPr>
          <p:cNvPr id="11" name="Picture 10" descr="Logo&#10;&#10;Description automatically generated">
            <a:extLst>
              <a:ext uri="{FF2B5EF4-FFF2-40B4-BE49-F238E27FC236}">
                <a16:creationId xmlns:a16="http://schemas.microsoft.com/office/drawing/2014/main" id="{4BF2C642-7CC5-E398-9B47-D72BC454E558}"/>
              </a:ext>
            </a:extLst>
          </p:cNvPr>
          <p:cNvPicPr>
            <a:picLocks noChangeAspect="1"/>
          </p:cNvPicPr>
          <p:nvPr/>
        </p:nvPicPr>
        <p:blipFill>
          <a:blip r:embed="rId2">
            <a:alphaModFix amt="46000"/>
          </a:blip>
          <a:stretch>
            <a:fillRect/>
          </a:stretch>
        </p:blipFill>
        <p:spPr>
          <a:xfrm>
            <a:off x="713050" y="662650"/>
            <a:ext cx="1144381" cy="1161633"/>
          </a:xfrm>
          <a:prstGeom prst="rect">
            <a:avLst/>
          </a:prstGeom>
        </p:spPr>
      </p:pic>
      <p:sp>
        <p:nvSpPr>
          <p:cNvPr id="13" name="TextBox 12">
            <a:extLst>
              <a:ext uri="{FF2B5EF4-FFF2-40B4-BE49-F238E27FC236}">
                <a16:creationId xmlns:a16="http://schemas.microsoft.com/office/drawing/2014/main" id="{A5FDB3DB-89A6-79B5-EAD6-5E117BF7C89D}"/>
              </a:ext>
            </a:extLst>
          </p:cNvPr>
          <p:cNvSpPr txBox="1"/>
          <p:nvPr/>
        </p:nvSpPr>
        <p:spPr>
          <a:xfrm>
            <a:off x="10015060" y="5703584"/>
            <a:ext cx="1236236" cy="369332"/>
          </a:xfrm>
          <a:prstGeom prst="rect">
            <a:avLst/>
          </a:prstGeom>
          <a:noFill/>
        </p:spPr>
        <p:txBody>
          <a:bodyPr wrap="none" rtlCol="0">
            <a:spAutoFit/>
          </a:bodyPr>
          <a:lstStyle/>
          <a:p>
            <a:r>
              <a:rPr lang="en-TR" dirty="0"/>
              <a:t>24.04.2023</a:t>
            </a:r>
          </a:p>
        </p:txBody>
      </p:sp>
    </p:spTree>
    <p:extLst>
      <p:ext uri="{BB962C8B-B14F-4D97-AF65-F5344CB8AC3E}">
        <p14:creationId xmlns:p14="http://schemas.microsoft.com/office/powerpoint/2010/main" val="3662504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DC611-9EC4-A60E-1966-4D27CE477A3D}"/>
              </a:ext>
            </a:extLst>
          </p:cNvPr>
          <p:cNvSpPr>
            <a:spLocks noGrp="1"/>
          </p:cNvSpPr>
          <p:nvPr>
            <p:ph type="title"/>
          </p:nvPr>
        </p:nvSpPr>
        <p:spPr/>
        <p:txBody>
          <a:bodyPr/>
          <a:lstStyle/>
          <a:p>
            <a:pPr algn="ctr"/>
            <a:r>
              <a:rPr lang="en-TR" dirty="0"/>
              <a:t>Notes</a:t>
            </a:r>
          </a:p>
        </p:txBody>
      </p:sp>
      <p:sp>
        <p:nvSpPr>
          <p:cNvPr id="3" name="Content Placeholder 2">
            <a:extLst>
              <a:ext uri="{FF2B5EF4-FFF2-40B4-BE49-F238E27FC236}">
                <a16:creationId xmlns:a16="http://schemas.microsoft.com/office/drawing/2014/main" id="{4AF0ACD6-4721-BDF8-31FF-C8613582BC42}"/>
              </a:ext>
            </a:extLst>
          </p:cNvPr>
          <p:cNvSpPr>
            <a:spLocks noGrp="1"/>
          </p:cNvSpPr>
          <p:nvPr>
            <p:ph idx="1"/>
          </p:nvPr>
        </p:nvSpPr>
        <p:spPr/>
        <p:txBody>
          <a:bodyPr>
            <a:normAutofit/>
          </a:bodyPr>
          <a:lstStyle/>
          <a:p>
            <a:r>
              <a:rPr lang="en-TR" sz="2400" dirty="0">
                <a:latin typeface="Calibri" panose="020F0502020204030204" pitchFamily="34" charset="0"/>
                <a:cs typeface="Calibri" panose="020F0502020204030204" pitchFamily="34" charset="0"/>
              </a:rPr>
              <a:t>F</a:t>
            </a:r>
            <a:r>
              <a:rPr lang="en-US" sz="2400" dirty="0">
                <a:latin typeface="Calibri" panose="020F0502020204030204" pitchFamily="34" charset="0"/>
                <a:cs typeface="Calibri" panose="020F0502020204030204" pitchFamily="34" charset="0"/>
              </a:rPr>
              <a:t>o</a:t>
            </a:r>
            <a:r>
              <a:rPr lang="en-TR" sz="2400" dirty="0">
                <a:latin typeface="Calibri" panose="020F0502020204030204" pitchFamily="34" charset="0"/>
                <a:cs typeface="Calibri" panose="020F0502020204030204" pitchFamily="34" charset="0"/>
              </a:rPr>
              <a:t>r </a:t>
            </a:r>
            <a:r>
              <a:rPr lang="en-US" sz="2400" b="0" kern="1200" dirty="0">
                <a:solidFill>
                  <a:schemeClr val="dk1"/>
                </a:solidFill>
                <a:effectLst/>
                <a:latin typeface="Calibri" panose="020F0502020204030204" pitchFamily="34" charset="0"/>
                <a:cs typeface="Calibri" panose="020F0502020204030204" pitchFamily="34" charset="0"/>
              </a:rPr>
              <a:t>TOPIC_DEFINITION</a:t>
            </a:r>
            <a:r>
              <a:rPr lang="en-TR" sz="2400" b="0" kern="1200" dirty="0">
                <a:solidFill>
                  <a:schemeClr val="dk1"/>
                </a:solidFill>
                <a:effectLst/>
                <a:latin typeface="Calibri" panose="020F0502020204030204" pitchFamily="34" charset="0"/>
                <a:cs typeface="Calibri" panose="020F0502020204030204" pitchFamily="34" charset="0"/>
              </a:rPr>
              <a:t>, the exact definitions from </a:t>
            </a:r>
            <a:r>
              <a:rPr lang="en-US" sz="2400" b="0" dirty="0">
                <a:effectLst/>
                <a:latin typeface="Calibri" panose="020F0502020204030204" pitchFamily="34" charset="0"/>
                <a:cs typeface="Calibri" panose="020F0502020204030204" pitchFamily="34" charset="0"/>
                <a:hlinkClick r:id="rId2"/>
              </a:rPr>
              <a:t>dictionary.cambridge.org</a:t>
            </a:r>
            <a:r>
              <a:rPr lang="en-US" sz="2400" dirty="0">
                <a:latin typeface="Calibri" panose="020F0502020204030204" pitchFamily="34" charset="0"/>
                <a:cs typeface="Calibri" panose="020F0502020204030204" pitchFamily="34" charset="0"/>
                <a:hlinkClick r:id="rId2"/>
              </a:rPr>
              <a:t> </a:t>
            </a:r>
            <a:r>
              <a:rPr lang="en-US" sz="2400" dirty="0">
                <a:solidFill>
                  <a:schemeClr val="dk1"/>
                </a:solidFill>
                <a:latin typeface="Calibri" panose="020F0502020204030204" pitchFamily="34" charset="0"/>
                <a:cs typeface="Calibri" panose="020F0502020204030204" pitchFamily="34" charset="0"/>
              </a:rPr>
              <a:t>were used.</a:t>
            </a:r>
          </a:p>
          <a:p>
            <a:r>
              <a:rPr lang="en-US" sz="2400" b="0" dirty="0">
                <a:effectLst/>
                <a:latin typeface="Calibri" panose="020F0502020204030204" pitchFamily="34" charset="0"/>
                <a:cs typeface="Calibri" panose="020F0502020204030204" pitchFamily="34" charset="0"/>
              </a:rPr>
              <a:t>To extract </a:t>
            </a:r>
            <a:r>
              <a:rPr lang="en-US" sz="2400" b="0" kern="1200" dirty="0">
                <a:effectLst/>
                <a:latin typeface="Calibri" panose="020F0502020204030204" pitchFamily="34" charset="0"/>
                <a:cs typeface="Calibri" panose="020F0502020204030204" pitchFamily="34" charset="0"/>
              </a:rPr>
              <a:t>KEYWORDS from categories, the API “</a:t>
            </a:r>
            <a:r>
              <a:rPr lang="en-US" sz="1600" b="0" dirty="0">
                <a:solidFill>
                  <a:srgbClr val="CE9178"/>
                </a:solidFill>
                <a:effectLst/>
                <a:latin typeface="Menlo" panose="020B0609030804020204" pitchFamily="49" charset="0"/>
              </a:rPr>
              <a:t>wordsapiv1</a:t>
            </a:r>
            <a:r>
              <a:rPr lang="en-US" sz="2400" b="0" kern="1200" dirty="0">
                <a:effectLst/>
                <a:latin typeface="Calibri" panose="020F0502020204030204" pitchFamily="34" charset="0"/>
                <a:cs typeface="Calibri" panose="020F0502020204030204" pitchFamily="34" charset="0"/>
              </a:rPr>
              <a:t>” was used with different endpoints. Then top keywords were kept.</a:t>
            </a:r>
            <a:endParaRPr lang="en-US" sz="2400" b="0" dirty="0">
              <a:effectLst/>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55E97FF0-0E30-5369-2A82-A06AB1760D6A}"/>
              </a:ext>
            </a:extLst>
          </p:cNvPr>
          <p:cNvSpPr>
            <a:spLocks noGrp="1"/>
          </p:cNvSpPr>
          <p:nvPr>
            <p:ph type="dt" sz="half" idx="10"/>
          </p:nvPr>
        </p:nvSpPr>
        <p:spPr/>
        <p:txBody>
          <a:bodyPr/>
          <a:lstStyle/>
          <a:p>
            <a:r>
              <a:rPr lang="tr-TR"/>
              <a:t>24.04.2023</a:t>
            </a:r>
            <a:endParaRPr lang="en-TR"/>
          </a:p>
        </p:txBody>
      </p:sp>
      <p:sp>
        <p:nvSpPr>
          <p:cNvPr id="5" name="Slide Number Placeholder 4">
            <a:extLst>
              <a:ext uri="{FF2B5EF4-FFF2-40B4-BE49-F238E27FC236}">
                <a16:creationId xmlns:a16="http://schemas.microsoft.com/office/drawing/2014/main" id="{D16B58AE-1700-E9EA-F5B0-4682F514CE88}"/>
              </a:ext>
            </a:extLst>
          </p:cNvPr>
          <p:cNvSpPr>
            <a:spLocks noGrp="1"/>
          </p:cNvSpPr>
          <p:nvPr>
            <p:ph type="sldNum" sz="quarter" idx="12"/>
          </p:nvPr>
        </p:nvSpPr>
        <p:spPr/>
        <p:txBody>
          <a:bodyPr/>
          <a:lstStyle/>
          <a:p>
            <a:fld id="{B6BDBF13-396F-E243-9BC8-9E921625A0F4}" type="slidenum">
              <a:rPr lang="en-TR" smtClean="0"/>
              <a:t>10</a:t>
            </a:fld>
            <a:endParaRPr lang="en-TR"/>
          </a:p>
        </p:txBody>
      </p:sp>
    </p:spTree>
    <p:extLst>
      <p:ext uri="{BB962C8B-B14F-4D97-AF65-F5344CB8AC3E}">
        <p14:creationId xmlns:p14="http://schemas.microsoft.com/office/powerpoint/2010/main" val="2170189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98EB1-27D1-57C0-8ADB-053C5F0B1494}"/>
              </a:ext>
            </a:extLst>
          </p:cNvPr>
          <p:cNvSpPr>
            <a:spLocks noGrp="1"/>
          </p:cNvSpPr>
          <p:nvPr>
            <p:ph type="title"/>
          </p:nvPr>
        </p:nvSpPr>
        <p:spPr/>
        <p:txBody>
          <a:bodyPr/>
          <a:lstStyle/>
          <a:p>
            <a:pPr algn="ctr"/>
            <a:r>
              <a:rPr lang="en-TR" dirty="0"/>
              <a:t>Topic Classification dataset results</a:t>
            </a:r>
            <a:br>
              <a:rPr lang="en-TR" dirty="0"/>
            </a:br>
            <a:endParaRPr lang="en-TR" dirty="0"/>
          </a:p>
        </p:txBody>
      </p:sp>
      <p:sp>
        <p:nvSpPr>
          <p:cNvPr id="4" name="Date Placeholder 3">
            <a:extLst>
              <a:ext uri="{FF2B5EF4-FFF2-40B4-BE49-F238E27FC236}">
                <a16:creationId xmlns:a16="http://schemas.microsoft.com/office/drawing/2014/main" id="{BDB5A271-8682-69AF-E57B-B6524F113319}"/>
              </a:ext>
            </a:extLst>
          </p:cNvPr>
          <p:cNvSpPr>
            <a:spLocks noGrp="1"/>
          </p:cNvSpPr>
          <p:nvPr>
            <p:ph type="dt" sz="half" idx="10"/>
          </p:nvPr>
        </p:nvSpPr>
        <p:spPr/>
        <p:txBody>
          <a:bodyPr/>
          <a:lstStyle/>
          <a:p>
            <a:r>
              <a:rPr lang="tr-TR"/>
              <a:t>24.04.2023</a:t>
            </a:r>
            <a:endParaRPr lang="en-TR"/>
          </a:p>
        </p:txBody>
      </p:sp>
      <p:sp>
        <p:nvSpPr>
          <p:cNvPr id="5" name="Slide Number Placeholder 4">
            <a:extLst>
              <a:ext uri="{FF2B5EF4-FFF2-40B4-BE49-F238E27FC236}">
                <a16:creationId xmlns:a16="http://schemas.microsoft.com/office/drawing/2014/main" id="{0B74BED3-DFB2-B1E4-31E4-B161FE2952C9}"/>
              </a:ext>
            </a:extLst>
          </p:cNvPr>
          <p:cNvSpPr>
            <a:spLocks noGrp="1"/>
          </p:cNvSpPr>
          <p:nvPr>
            <p:ph type="sldNum" sz="quarter" idx="12"/>
          </p:nvPr>
        </p:nvSpPr>
        <p:spPr/>
        <p:txBody>
          <a:bodyPr/>
          <a:lstStyle/>
          <a:p>
            <a:fld id="{B6BDBF13-396F-E243-9BC8-9E921625A0F4}" type="slidenum">
              <a:rPr lang="en-TR" smtClean="0"/>
              <a:t>11</a:t>
            </a:fld>
            <a:endParaRPr lang="en-TR"/>
          </a:p>
        </p:txBody>
      </p:sp>
      <p:graphicFrame>
        <p:nvGraphicFramePr>
          <p:cNvPr id="7" name="Table 6">
            <a:extLst>
              <a:ext uri="{FF2B5EF4-FFF2-40B4-BE49-F238E27FC236}">
                <a16:creationId xmlns:a16="http://schemas.microsoft.com/office/drawing/2014/main" id="{FE13BAF1-B0FC-E87A-7776-1514F09B8CA1}"/>
              </a:ext>
            </a:extLst>
          </p:cNvPr>
          <p:cNvGraphicFramePr>
            <a:graphicFrameLocks noGrp="1"/>
          </p:cNvGraphicFramePr>
          <p:nvPr>
            <p:extLst>
              <p:ext uri="{D42A27DB-BD31-4B8C-83A1-F6EECF244321}">
                <p14:modId xmlns:p14="http://schemas.microsoft.com/office/powerpoint/2010/main" val="3584243890"/>
              </p:ext>
            </p:extLst>
          </p:nvPr>
        </p:nvGraphicFramePr>
        <p:xfrm>
          <a:off x="969645" y="1924586"/>
          <a:ext cx="10252710" cy="2257405"/>
        </p:xfrm>
        <a:graphic>
          <a:graphicData uri="http://schemas.openxmlformats.org/drawingml/2006/table">
            <a:tbl>
              <a:tblPr firstRow="1" bandRow="1">
                <a:tableStyleId>{5C22544A-7EE6-4342-B048-85BDC9FD1C3A}</a:tableStyleId>
              </a:tblPr>
              <a:tblGrid>
                <a:gridCol w="2567971">
                  <a:extLst>
                    <a:ext uri="{9D8B030D-6E8A-4147-A177-3AD203B41FA5}">
                      <a16:colId xmlns:a16="http://schemas.microsoft.com/office/drawing/2014/main" val="1469161952"/>
                    </a:ext>
                  </a:extLst>
                </a:gridCol>
                <a:gridCol w="1365854">
                  <a:extLst>
                    <a:ext uri="{9D8B030D-6E8A-4147-A177-3AD203B41FA5}">
                      <a16:colId xmlns:a16="http://schemas.microsoft.com/office/drawing/2014/main" val="77032965"/>
                    </a:ext>
                  </a:extLst>
                </a:gridCol>
                <a:gridCol w="1600200">
                  <a:extLst>
                    <a:ext uri="{9D8B030D-6E8A-4147-A177-3AD203B41FA5}">
                      <a16:colId xmlns:a16="http://schemas.microsoft.com/office/drawing/2014/main" val="967921797"/>
                    </a:ext>
                  </a:extLst>
                </a:gridCol>
                <a:gridCol w="1851660">
                  <a:extLst>
                    <a:ext uri="{9D8B030D-6E8A-4147-A177-3AD203B41FA5}">
                      <a16:colId xmlns:a16="http://schemas.microsoft.com/office/drawing/2014/main" val="884747294"/>
                    </a:ext>
                  </a:extLst>
                </a:gridCol>
                <a:gridCol w="1291590">
                  <a:extLst>
                    <a:ext uri="{9D8B030D-6E8A-4147-A177-3AD203B41FA5}">
                      <a16:colId xmlns:a16="http://schemas.microsoft.com/office/drawing/2014/main" val="3158250113"/>
                    </a:ext>
                  </a:extLst>
                </a:gridCol>
                <a:gridCol w="1575435">
                  <a:extLst>
                    <a:ext uri="{9D8B030D-6E8A-4147-A177-3AD203B41FA5}">
                      <a16:colId xmlns:a16="http://schemas.microsoft.com/office/drawing/2014/main" val="2060232356"/>
                    </a:ext>
                  </a:extLst>
                </a:gridCol>
              </a:tblGrid>
              <a:tr h="675322">
                <a:tc>
                  <a:txBody>
                    <a:bodyPr/>
                    <a:lstStyle/>
                    <a:p>
                      <a:pPr algn="ctr"/>
                      <a:r>
                        <a:rPr lang="en-TR" dirty="0"/>
                        <a:t>Model / Prompt </a:t>
                      </a:r>
                    </a:p>
                  </a:txBody>
                  <a:tcPr/>
                </a:tc>
                <a:tc>
                  <a:txBody>
                    <a:bodyPr/>
                    <a:lstStyle/>
                    <a:p>
                      <a:pPr algn="ctr"/>
                      <a:r>
                        <a:rPr lang="en-US" sz="1600" b="1" kern="1200" dirty="0">
                          <a:solidFill>
                            <a:schemeClr val="lt1"/>
                          </a:solidFill>
                          <a:effectLst/>
                          <a:latin typeface="+mn-lt"/>
                          <a:ea typeface="+mn-ea"/>
                          <a:cs typeface="+mn-cs"/>
                        </a:rPr>
                        <a:t>CLASS_NAME </a:t>
                      </a:r>
                      <a:endParaRPr lang="en-TR" sz="16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lt1"/>
                          </a:solidFill>
                          <a:effectLst/>
                          <a:latin typeface="+mn-lt"/>
                          <a:ea typeface="+mn-ea"/>
                          <a:cs typeface="+mn-cs"/>
                        </a:rPr>
                        <a:t>TEXT_IS_ABOUT</a:t>
                      </a:r>
                      <a:endParaRPr lang="en-US" sz="1600" b="1" kern="1200" dirty="0">
                        <a:effectLs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lt1"/>
                          </a:solidFill>
                          <a:effectLst/>
                          <a:latin typeface="+mn-lt"/>
                          <a:ea typeface="+mn-ea"/>
                          <a:cs typeface="+mn-cs"/>
                        </a:rPr>
                        <a:t>TOPIC_DEFINITION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lt1"/>
                          </a:solidFill>
                          <a:effectLst/>
                          <a:latin typeface="+mn-lt"/>
                          <a:ea typeface="+mn-ea"/>
                          <a:cs typeface="+mn-cs"/>
                        </a:rPr>
                        <a:t>KEYWORDS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lt1"/>
                          </a:solidFill>
                          <a:effectLst/>
                          <a:latin typeface="+mn-lt"/>
                          <a:ea typeface="+mn-ea"/>
                          <a:cs typeface="+mn-cs"/>
                        </a:rPr>
                        <a:t>NEWS_ABOUT</a:t>
                      </a:r>
                    </a:p>
                  </a:txBody>
                  <a:tcPr/>
                </a:tc>
                <a:extLst>
                  <a:ext uri="{0D108BD9-81ED-4DB2-BD59-A6C34878D82A}">
                    <a16:rowId xmlns:a16="http://schemas.microsoft.com/office/drawing/2014/main" val="2512534441"/>
                  </a:ext>
                </a:extLst>
              </a:tr>
              <a:tr h="529780">
                <a:tc>
                  <a:txBody>
                    <a:bodyPr/>
                    <a:lstStyle/>
                    <a:p>
                      <a:pPr algn="ctr"/>
                      <a:r>
                        <a:rPr lang="en-US" dirty="0"/>
                        <a:t>B</a:t>
                      </a:r>
                      <a:r>
                        <a:rPr lang="en-TR" dirty="0"/>
                        <a:t>ERT base model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R" sz="1800" b="0" kern="1200" dirty="0">
                          <a:solidFill>
                            <a:schemeClr val="dk1"/>
                          </a:solidFill>
                          <a:effectLst/>
                          <a:latin typeface="+mn-lt"/>
                          <a:ea typeface="+mn-ea"/>
                          <a:cs typeface="+mn-cs"/>
                        </a:rPr>
                        <a:t>10.96%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R" sz="1800" b="0" kern="1200" dirty="0">
                          <a:solidFill>
                            <a:schemeClr val="dk1"/>
                          </a:solidFill>
                          <a:effectLst/>
                          <a:latin typeface="+mn-lt"/>
                          <a:ea typeface="+mn-ea"/>
                          <a:cs typeface="+mn-cs"/>
                        </a:rPr>
                        <a:t>28.86%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R" sz="1800" b="0" kern="1200" dirty="0">
                          <a:solidFill>
                            <a:schemeClr val="dk1"/>
                          </a:solidFill>
                          <a:effectLst/>
                          <a:latin typeface="+mn-lt"/>
                          <a:ea typeface="+mn-ea"/>
                          <a:cs typeface="+mn-cs"/>
                        </a:rPr>
                        <a:t>34.18%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R" sz="1800" b="0" kern="1200" dirty="0">
                          <a:solidFill>
                            <a:schemeClr val="dk1"/>
                          </a:solidFill>
                          <a:effectLst/>
                          <a:latin typeface="+mn-lt"/>
                          <a:ea typeface="+mn-ea"/>
                          <a:cs typeface="+mn-cs"/>
                        </a:rPr>
                        <a:t>43.43%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R" sz="1800" b="0" kern="1200" dirty="0">
                          <a:solidFill>
                            <a:schemeClr val="dk1"/>
                          </a:solidFill>
                          <a:effectLst/>
                          <a:latin typeface="+mn-lt"/>
                          <a:ea typeface="+mn-ea"/>
                          <a:cs typeface="+mn-cs"/>
                        </a:rPr>
                        <a:t>41.04%</a:t>
                      </a:r>
                    </a:p>
                  </a:txBody>
                  <a:tcPr/>
                </a:tc>
                <a:extLst>
                  <a:ext uri="{0D108BD9-81ED-4DB2-BD59-A6C34878D82A}">
                    <a16:rowId xmlns:a16="http://schemas.microsoft.com/office/drawing/2014/main" val="1083606488"/>
                  </a:ext>
                </a:extLst>
              </a:tr>
              <a:tr h="522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R" dirty="0"/>
                        <a:t>MPNET sentence model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R" sz="1800" b="0" kern="1200" dirty="0">
                          <a:solidFill>
                            <a:schemeClr val="dk1"/>
                          </a:solidFill>
                          <a:effectLst/>
                          <a:latin typeface="+mn-lt"/>
                          <a:ea typeface="+mn-ea"/>
                          <a:cs typeface="+mn-cs"/>
                        </a:rPr>
                        <a:t>50.05%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R" sz="1800" b="0" kern="1200" dirty="0">
                          <a:solidFill>
                            <a:schemeClr val="dk1"/>
                          </a:solidFill>
                          <a:effectLst/>
                          <a:latin typeface="+mn-lt"/>
                          <a:ea typeface="+mn-ea"/>
                          <a:cs typeface="+mn-cs"/>
                        </a:rPr>
                        <a:t>56.10%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R" sz="1800" b="0" kern="1200" dirty="0">
                          <a:solidFill>
                            <a:schemeClr val="dk1"/>
                          </a:solidFill>
                          <a:effectLst/>
                          <a:latin typeface="+mn-lt"/>
                          <a:ea typeface="+mn-ea"/>
                          <a:cs typeface="+mn-cs"/>
                        </a:rPr>
                        <a:t>41.02%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R" sz="1800" b="0" kern="1200" dirty="0">
                          <a:solidFill>
                            <a:schemeClr val="dk1"/>
                          </a:solidFill>
                          <a:effectLst/>
                          <a:latin typeface="+mn-lt"/>
                          <a:ea typeface="+mn-ea"/>
                          <a:cs typeface="+mn-cs"/>
                        </a:rPr>
                        <a:t>46.31%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R" sz="1800" b="0" kern="1200" dirty="0">
                          <a:solidFill>
                            <a:schemeClr val="dk1"/>
                          </a:solidFill>
                          <a:effectLst/>
                          <a:latin typeface="+mn-lt"/>
                          <a:ea typeface="+mn-ea"/>
                          <a:cs typeface="+mn-cs"/>
                        </a:rPr>
                        <a:t>40.07%</a:t>
                      </a:r>
                    </a:p>
                  </a:txBody>
                  <a:tcPr/>
                </a:tc>
                <a:extLst>
                  <a:ext uri="{0D108BD9-81ED-4DB2-BD59-A6C34878D82A}">
                    <a16:rowId xmlns:a16="http://schemas.microsoft.com/office/drawing/2014/main" val="2151136284"/>
                  </a:ext>
                </a:extLst>
              </a:tr>
              <a:tr h="5297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T5 base </a:t>
                      </a:r>
                      <a:r>
                        <a:rPr lang="en-TR" dirty="0"/>
                        <a:t>sentence model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R" sz="1800" b="0" kern="1200" dirty="0">
                          <a:solidFill>
                            <a:schemeClr val="dk1"/>
                          </a:solidFill>
                          <a:effectLst/>
                          <a:latin typeface="+mn-lt"/>
                          <a:ea typeface="+mn-ea"/>
                          <a:cs typeface="+mn-cs"/>
                        </a:rPr>
                        <a:t>54.08%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R" sz="1800" b="1" kern="1200" dirty="0">
                          <a:solidFill>
                            <a:schemeClr val="dk1"/>
                          </a:solidFill>
                          <a:effectLst/>
                          <a:latin typeface="+mn-lt"/>
                          <a:ea typeface="+mn-ea"/>
                          <a:cs typeface="+mn-cs"/>
                        </a:rPr>
                        <a:t>59.40%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R" sz="1800" b="0" kern="1200" dirty="0">
                          <a:solidFill>
                            <a:schemeClr val="dk1"/>
                          </a:solidFill>
                          <a:effectLst/>
                          <a:latin typeface="+mn-lt"/>
                          <a:ea typeface="+mn-ea"/>
                          <a:cs typeface="+mn-cs"/>
                        </a:rPr>
                        <a:t>49.13%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R" sz="1800" b="0" kern="1200" dirty="0">
                          <a:solidFill>
                            <a:schemeClr val="dk1"/>
                          </a:solidFill>
                          <a:effectLst/>
                          <a:latin typeface="+mn-lt"/>
                          <a:ea typeface="+mn-ea"/>
                          <a:cs typeface="+mn-cs"/>
                        </a:rPr>
                        <a:t>47.81%</a:t>
                      </a:r>
                    </a:p>
                  </a:txBody>
                  <a:tcPr/>
                </a:tc>
                <a:tc>
                  <a:txBody>
                    <a:bodyPr/>
                    <a:lstStyle/>
                    <a:p>
                      <a:pPr algn="ctr"/>
                      <a:r>
                        <a:rPr lang="en-TR" sz="1800" b="0" kern="1200" dirty="0">
                          <a:solidFill>
                            <a:schemeClr val="dk1"/>
                          </a:solidFill>
                          <a:effectLst/>
                          <a:latin typeface="+mn-lt"/>
                          <a:ea typeface="+mn-ea"/>
                          <a:cs typeface="+mn-cs"/>
                        </a:rPr>
                        <a:t>49.62%</a:t>
                      </a:r>
                      <a:endParaRPr lang="en-TR" dirty="0"/>
                    </a:p>
                  </a:txBody>
                  <a:tcPr/>
                </a:tc>
                <a:extLst>
                  <a:ext uri="{0D108BD9-81ED-4DB2-BD59-A6C34878D82A}">
                    <a16:rowId xmlns:a16="http://schemas.microsoft.com/office/drawing/2014/main" val="1154108243"/>
                  </a:ext>
                </a:extLst>
              </a:tr>
            </a:tbl>
          </a:graphicData>
        </a:graphic>
      </p:graphicFrame>
      <p:sp>
        <p:nvSpPr>
          <p:cNvPr id="8" name="TextBox 7">
            <a:extLst>
              <a:ext uri="{FF2B5EF4-FFF2-40B4-BE49-F238E27FC236}">
                <a16:creationId xmlns:a16="http://schemas.microsoft.com/office/drawing/2014/main" id="{8625C1EE-CE9F-AC6D-EC49-E37D70529139}"/>
              </a:ext>
            </a:extLst>
          </p:cNvPr>
          <p:cNvSpPr txBox="1"/>
          <p:nvPr/>
        </p:nvSpPr>
        <p:spPr>
          <a:xfrm>
            <a:off x="3764721" y="4563527"/>
            <a:ext cx="4737900" cy="369332"/>
          </a:xfrm>
          <a:prstGeom prst="rect">
            <a:avLst/>
          </a:prstGeom>
          <a:noFill/>
        </p:spPr>
        <p:txBody>
          <a:bodyPr wrap="none" rtlCol="0">
            <a:spAutoFit/>
          </a:bodyPr>
          <a:lstStyle/>
          <a:p>
            <a:r>
              <a:rPr lang="en-TR" b="1" dirty="0">
                <a:solidFill>
                  <a:schemeClr val="tx1">
                    <a:lumMod val="65000"/>
                    <a:lumOff val="35000"/>
                  </a:schemeClr>
                </a:solidFill>
              </a:rPr>
              <a:t>T</a:t>
            </a:r>
            <a:r>
              <a:rPr lang="en-US" b="1" dirty="0">
                <a:solidFill>
                  <a:schemeClr val="tx1">
                    <a:lumMod val="65000"/>
                    <a:lumOff val="35000"/>
                  </a:schemeClr>
                </a:solidFill>
              </a:rPr>
              <a:t>a</a:t>
            </a:r>
            <a:r>
              <a:rPr lang="en-TR" b="1" dirty="0">
                <a:solidFill>
                  <a:schemeClr val="tx1">
                    <a:lumMod val="65000"/>
                    <a:lumOff val="35000"/>
                  </a:schemeClr>
                </a:solidFill>
              </a:rPr>
              <a:t>ble 01. F1 score results for Topic Classification</a:t>
            </a:r>
          </a:p>
        </p:txBody>
      </p:sp>
    </p:spTree>
    <p:extLst>
      <p:ext uri="{BB962C8B-B14F-4D97-AF65-F5344CB8AC3E}">
        <p14:creationId xmlns:p14="http://schemas.microsoft.com/office/powerpoint/2010/main" val="3630089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E19C0-1378-BB00-181B-59D6F7A113EC}"/>
              </a:ext>
            </a:extLst>
          </p:cNvPr>
          <p:cNvSpPr>
            <a:spLocks noGrp="1"/>
          </p:cNvSpPr>
          <p:nvPr>
            <p:ph type="title"/>
          </p:nvPr>
        </p:nvSpPr>
        <p:spPr>
          <a:xfrm>
            <a:off x="838200" y="501650"/>
            <a:ext cx="10515600" cy="697865"/>
          </a:xfrm>
        </p:spPr>
        <p:txBody>
          <a:bodyPr>
            <a:noAutofit/>
          </a:bodyPr>
          <a:lstStyle/>
          <a:p>
            <a:pPr algn="ctr"/>
            <a:r>
              <a:rPr lang="en-TR" sz="3600" dirty="0"/>
              <a:t>Topic Classification Confusion Matrices</a:t>
            </a:r>
            <a:br>
              <a:rPr lang="en-TR" sz="3600" dirty="0"/>
            </a:br>
            <a:r>
              <a:rPr lang="en-TR" sz="3600" b="1" dirty="0"/>
              <a:t>BERT Model</a:t>
            </a:r>
          </a:p>
        </p:txBody>
      </p:sp>
      <p:sp>
        <p:nvSpPr>
          <p:cNvPr id="4" name="Date Placeholder 3">
            <a:extLst>
              <a:ext uri="{FF2B5EF4-FFF2-40B4-BE49-F238E27FC236}">
                <a16:creationId xmlns:a16="http://schemas.microsoft.com/office/drawing/2014/main" id="{FCD431C1-2EAF-633E-AEA2-670162A1BBB2}"/>
              </a:ext>
            </a:extLst>
          </p:cNvPr>
          <p:cNvSpPr>
            <a:spLocks noGrp="1"/>
          </p:cNvSpPr>
          <p:nvPr>
            <p:ph type="dt" sz="half" idx="10"/>
          </p:nvPr>
        </p:nvSpPr>
        <p:spPr/>
        <p:txBody>
          <a:bodyPr/>
          <a:lstStyle/>
          <a:p>
            <a:r>
              <a:rPr lang="tr-TR"/>
              <a:t>24.04.2023</a:t>
            </a:r>
            <a:endParaRPr lang="en-TR"/>
          </a:p>
        </p:txBody>
      </p:sp>
      <p:sp>
        <p:nvSpPr>
          <p:cNvPr id="5" name="Slide Number Placeholder 4">
            <a:extLst>
              <a:ext uri="{FF2B5EF4-FFF2-40B4-BE49-F238E27FC236}">
                <a16:creationId xmlns:a16="http://schemas.microsoft.com/office/drawing/2014/main" id="{44393E62-33F1-00C1-0A96-67F8BABCF666}"/>
              </a:ext>
            </a:extLst>
          </p:cNvPr>
          <p:cNvSpPr>
            <a:spLocks noGrp="1"/>
          </p:cNvSpPr>
          <p:nvPr>
            <p:ph type="sldNum" sz="quarter" idx="12"/>
          </p:nvPr>
        </p:nvSpPr>
        <p:spPr/>
        <p:txBody>
          <a:bodyPr/>
          <a:lstStyle/>
          <a:p>
            <a:fld id="{B6BDBF13-396F-E243-9BC8-9E921625A0F4}" type="slidenum">
              <a:rPr lang="en-TR" smtClean="0"/>
              <a:t>12</a:t>
            </a:fld>
            <a:endParaRPr lang="en-TR"/>
          </a:p>
        </p:txBody>
      </p:sp>
      <p:pic>
        <p:nvPicPr>
          <p:cNvPr id="6" name="Picture 5">
            <a:extLst>
              <a:ext uri="{FF2B5EF4-FFF2-40B4-BE49-F238E27FC236}">
                <a16:creationId xmlns:a16="http://schemas.microsoft.com/office/drawing/2014/main" id="{D5DB2F38-1A4E-1A00-4238-73247D852F51}"/>
              </a:ext>
            </a:extLst>
          </p:cNvPr>
          <p:cNvPicPr>
            <a:picLocks noChangeAspect="1"/>
          </p:cNvPicPr>
          <p:nvPr/>
        </p:nvPicPr>
        <p:blipFill>
          <a:blip r:embed="rId2"/>
          <a:stretch>
            <a:fillRect/>
          </a:stretch>
        </p:blipFill>
        <p:spPr>
          <a:xfrm>
            <a:off x="4192104" y="1602133"/>
            <a:ext cx="3708400" cy="3441700"/>
          </a:xfrm>
          <a:prstGeom prst="rect">
            <a:avLst/>
          </a:prstGeom>
        </p:spPr>
      </p:pic>
      <p:pic>
        <p:nvPicPr>
          <p:cNvPr id="7" name="Picture 6">
            <a:extLst>
              <a:ext uri="{FF2B5EF4-FFF2-40B4-BE49-F238E27FC236}">
                <a16:creationId xmlns:a16="http://schemas.microsoft.com/office/drawing/2014/main" id="{D043C60A-C1DC-5B01-EDCD-A9B65719CB8C}"/>
              </a:ext>
            </a:extLst>
          </p:cNvPr>
          <p:cNvPicPr>
            <a:picLocks noChangeAspect="1"/>
          </p:cNvPicPr>
          <p:nvPr/>
        </p:nvPicPr>
        <p:blipFill>
          <a:blip r:embed="rId3"/>
          <a:stretch>
            <a:fillRect/>
          </a:stretch>
        </p:blipFill>
        <p:spPr>
          <a:xfrm>
            <a:off x="256209" y="1708150"/>
            <a:ext cx="3708400" cy="3441700"/>
          </a:xfrm>
          <a:prstGeom prst="rect">
            <a:avLst/>
          </a:prstGeom>
        </p:spPr>
      </p:pic>
      <p:pic>
        <p:nvPicPr>
          <p:cNvPr id="8" name="Picture 7">
            <a:extLst>
              <a:ext uri="{FF2B5EF4-FFF2-40B4-BE49-F238E27FC236}">
                <a16:creationId xmlns:a16="http://schemas.microsoft.com/office/drawing/2014/main" id="{AFA0AD44-DB72-2195-013A-B2313466EAFF}"/>
              </a:ext>
            </a:extLst>
          </p:cNvPr>
          <p:cNvPicPr>
            <a:picLocks noChangeAspect="1"/>
          </p:cNvPicPr>
          <p:nvPr/>
        </p:nvPicPr>
        <p:blipFill>
          <a:blip r:embed="rId4"/>
          <a:stretch>
            <a:fillRect/>
          </a:stretch>
        </p:blipFill>
        <p:spPr>
          <a:xfrm>
            <a:off x="8127999" y="1602133"/>
            <a:ext cx="3708400" cy="3441700"/>
          </a:xfrm>
          <a:prstGeom prst="rect">
            <a:avLst/>
          </a:prstGeom>
        </p:spPr>
      </p:pic>
      <p:sp>
        <p:nvSpPr>
          <p:cNvPr id="9" name="TextBox 8">
            <a:extLst>
              <a:ext uri="{FF2B5EF4-FFF2-40B4-BE49-F238E27FC236}">
                <a16:creationId xmlns:a16="http://schemas.microsoft.com/office/drawing/2014/main" id="{301300D1-6DC0-1C34-432A-E2C4074E8F73}"/>
              </a:ext>
            </a:extLst>
          </p:cNvPr>
          <p:cNvSpPr txBox="1"/>
          <p:nvPr/>
        </p:nvSpPr>
        <p:spPr>
          <a:xfrm>
            <a:off x="10104699" y="5330759"/>
            <a:ext cx="470000" cy="369332"/>
          </a:xfrm>
          <a:prstGeom prst="rect">
            <a:avLst/>
          </a:prstGeom>
          <a:noFill/>
        </p:spPr>
        <p:txBody>
          <a:bodyPr wrap="none" rtlCol="0">
            <a:spAutoFit/>
          </a:bodyPr>
          <a:lstStyle/>
          <a:p>
            <a:r>
              <a:rPr lang="en-TR" dirty="0"/>
              <a:t># 3</a:t>
            </a:r>
          </a:p>
        </p:txBody>
      </p:sp>
      <p:sp>
        <p:nvSpPr>
          <p:cNvPr id="10" name="TextBox 9">
            <a:extLst>
              <a:ext uri="{FF2B5EF4-FFF2-40B4-BE49-F238E27FC236}">
                <a16:creationId xmlns:a16="http://schemas.microsoft.com/office/drawing/2014/main" id="{20E37EF8-087B-F1AE-B7A5-5826540E229C}"/>
              </a:ext>
            </a:extLst>
          </p:cNvPr>
          <p:cNvSpPr txBox="1"/>
          <p:nvPr/>
        </p:nvSpPr>
        <p:spPr>
          <a:xfrm>
            <a:off x="6263833" y="5330759"/>
            <a:ext cx="470000" cy="369332"/>
          </a:xfrm>
          <a:prstGeom prst="rect">
            <a:avLst/>
          </a:prstGeom>
          <a:noFill/>
        </p:spPr>
        <p:txBody>
          <a:bodyPr wrap="none" rtlCol="0">
            <a:spAutoFit/>
          </a:bodyPr>
          <a:lstStyle/>
          <a:p>
            <a:r>
              <a:rPr lang="en-TR" dirty="0"/>
              <a:t># 4</a:t>
            </a:r>
          </a:p>
        </p:txBody>
      </p:sp>
      <p:sp>
        <p:nvSpPr>
          <p:cNvPr id="11" name="TextBox 10">
            <a:extLst>
              <a:ext uri="{FF2B5EF4-FFF2-40B4-BE49-F238E27FC236}">
                <a16:creationId xmlns:a16="http://schemas.microsoft.com/office/drawing/2014/main" id="{BD691C7A-25EE-64AF-C3E0-2621E21F1004}"/>
              </a:ext>
            </a:extLst>
          </p:cNvPr>
          <p:cNvSpPr txBox="1"/>
          <p:nvPr/>
        </p:nvSpPr>
        <p:spPr>
          <a:xfrm>
            <a:off x="2408759" y="5330759"/>
            <a:ext cx="470000" cy="369332"/>
          </a:xfrm>
          <a:prstGeom prst="rect">
            <a:avLst/>
          </a:prstGeom>
          <a:noFill/>
        </p:spPr>
        <p:txBody>
          <a:bodyPr wrap="none" rtlCol="0">
            <a:spAutoFit/>
          </a:bodyPr>
          <a:lstStyle/>
          <a:p>
            <a:r>
              <a:rPr lang="en-TR" dirty="0"/>
              <a:t># 5</a:t>
            </a:r>
          </a:p>
        </p:txBody>
      </p:sp>
    </p:spTree>
    <p:extLst>
      <p:ext uri="{BB962C8B-B14F-4D97-AF65-F5344CB8AC3E}">
        <p14:creationId xmlns:p14="http://schemas.microsoft.com/office/powerpoint/2010/main" val="2555722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E19C0-1378-BB00-181B-59D6F7A113EC}"/>
              </a:ext>
            </a:extLst>
          </p:cNvPr>
          <p:cNvSpPr>
            <a:spLocks noGrp="1"/>
          </p:cNvSpPr>
          <p:nvPr>
            <p:ph type="title"/>
          </p:nvPr>
        </p:nvSpPr>
        <p:spPr>
          <a:xfrm>
            <a:off x="838199" y="435990"/>
            <a:ext cx="10515600" cy="697865"/>
          </a:xfrm>
        </p:spPr>
        <p:txBody>
          <a:bodyPr>
            <a:noAutofit/>
          </a:bodyPr>
          <a:lstStyle/>
          <a:p>
            <a:pPr algn="ctr"/>
            <a:r>
              <a:rPr lang="en-TR" sz="3600" dirty="0"/>
              <a:t>Topic Classification Confusion Matrices</a:t>
            </a:r>
            <a:br>
              <a:rPr lang="en-TR" sz="3600" dirty="0"/>
            </a:br>
            <a:r>
              <a:rPr lang="en-TR" sz="3600" b="1" dirty="0"/>
              <a:t>BERT Model</a:t>
            </a:r>
          </a:p>
        </p:txBody>
      </p:sp>
      <p:sp>
        <p:nvSpPr>
          <p:cNvPr id="4" name="Date Placeholder 3">
            <a:extLst>
              <a:ext uri="{FF2B5EF4-FFF2-40B4-BE49-F238E27FC236}">
                <a16:creationId xmlns:a16="http://schemas.microsoft.com/office/drawing/2014/main" id="{FCD431C1-2EAF-633E-AEA2-670162A1BBB2}"/>
              </a:ext>
            </a:extLst>
          </p:cNvPr>
          <p:cNvSpPr>
            <a:spLocks noGrp="1"/>
          </p:cNvSpPr>
          <p:nvPr>
            <p:ph type="dt" sz="half" idx="10"/>
          </p:nvPr>
        </p:nvSpPr>
        <p:spPr/>
        <p:txBody>
          <a:bodyPr/>
          <a:lstStyle/>
          <a:p>
            <a:r>
              <a:rPr lang="tr-TR"/>
              <a:t>24.04.2023</a:t>
            </a:r>
            <a:endParaRPr lang="en-TR"/>
          </a:p>
        </p:txBody>
      </p:sp>
      <p:sp>
        <p:nvSpPr>
          <p:cNvPr id="5" name="Slide Number Placeholder 4">
            <a:extLst>
              <a:ext uri="{FF2B5EF4-FFF2-40B4-BE49-F238E27FC236}">
                <a16:creationId xmlns:a16="http://schemas.microsoft.com/office/drawing/2014/main" id="{44393E62-33F1-00C1-0A96-67F8BABCF666}"/>
              </a:ext>
            </a:extLst>
          </p:cNvPr>
          <p:cNvSpPr>
            <a:spLocks noGrp="1"/>
          </p:cNvSpPr>
          <p:nvPr>
            <p:ph type="sldNum" sz="quarter" idx="12"/>
          </p:nvPr>
        </p:nvSpPr>
        <p:spPr/>
        <p:txBody>
          <a:bodyPr/>
          <a:lstStyle/>
          <a:p>
            <a:fld id="{B6BDBF13-396F-E243-9BC8-9E921625A0F4}" type="slidenum">
              <a:rPr lang="en-TR" smtClean="0"/>
              <a:t>13</a:t>
            </a:fld>
            <a:endParaRPr lang="en-TR"/>
          </a:p>
        </p:txBody>
      </p:sp>
      <p:pic>
        <p:nvPicPr>
          <p:cNvPr id="3" name="Picture 2">
            <a:extLst>
              <a:ext uri="{FF2B5EF4-FFF2-40B4-BE49-F238E27FC236}">
                <a16:creationId xmlns:a16="http://schemas.microsoft.com/office/drawing/2014/main" id="{F8B0D8B2-6863-ED74-C96D-96CB8174BA18}"/>
              </a:ext>
            </a:extLst>
          </p:cNvPr>
          <p:cNvPicPr>
            <a:picLocks noChangeAspect="1"/>
          </p:cNvPicPr>
          <p:nvPr/>
        </p:nvPicPr>
        <p:blipFill>
          <a:blip r:embed="rId2"/>
          <a:stretch>
            <a:fillRect/>
          </a:stretch>
        </p:blipFill>
        <p:spPr>
          <a:xfrm>
            <a:off x="838199" y="1548130"/>
            <a:ext cx="5040000" cy="4677534"/>
          </a:xfrm>
          <a:prstGeom prst="rect">
            <a:avLst/>
          </a:prstGeom>
        </p:spPr>
      </p:pic>
      <p:pic>
        <p:nvPicPr>
          <p:cNvPr id="9" name="Picture 8">
            <a:extLst>
              <a:ext uri="{FF2B5EF4-FFF2-40B4-BE49-F238E27FC236}">
                <a16:creationId xmlns:a16="http://schemas.microsoft.com/office/drawing/2014/main" id="{A3DBC8C9-2E71-9471-0E5F-79E4CC71EF6A}"/>
              </a:ext>
            </a:extLst>
          </p:cNvPr>
          <p:cNvPicPr>
            <a:picLocks noChangeAspect="1"/>
          </p:cNvPicPr>
          <p:nvPr/>
        </p:nvPicPr>
        <p:blipFill>
          <a:blip r:embed="rId3"/>
          <a:stretch>
            <a:fillRect/>
          </a:stretch>
        </p:blipFill>
        <p:spPr>
          <a:xfrm>
            <a:off x="6025515" y="1548130"/>
            <a:ext cx="5042657" cy="4680000"/>
          </a:xfrm>
          <a:prstGeom prst="rect">
            <a:avLst/>
          </a:prstGeom>
        </p:spPr>
      </p:pic>
      <p:sp>
        <p:nvSpPr>
          <p:cNvPr id="7" name="TextBox 6">
            <a:extLst>
              <a:ext uri="{FF2B5EF4-FFF2-40B4-BE49-F238E27FC236}">
                <a16:creationId xmlns:a16="http://schemas.microsoft.com/office/drawing/2014/main" id="{452286D3-43CB-21F8-A187-1CDE47DBBB6F}"/>
              </a:ext>
            </a:extLst>
          </p:cNvPr>
          <p:cNvSpPr txBox="1"/>
          <p:nvPr/>
        </p:nvSpPr>
        <p:spPr>
          <a:xfrm>
            <a:off x="8902861" y="6352143"/>
            <a:ext cx="470000" cy="369332"/>
          </a:xfrm>
          <a:prstGeom prst="rect">
            <a:avLst/>
          </a:prstGeom>
          <a:noFill/>
        </p:spPr>
        <p:txBody>
          <a:bodyPr wrap="none" rtlCol="0">
            <a:spAutoFit/>
          </a:bodyPr>
          <a:lstStyle/>
          <a:p>
            <a:r>
              <a:rPr lang="en-TR" dirty="0"/>
              <a:t># 2</a:t>
            </a:r>
          </a:p>
        </p:txBody>
      </p:sp>
      <p:sp>
        <p:nvSpPr>
          <p:cNvPr id="8" name="TextBox 7">
            <a:extLst>
              <a:ext uri="{FF2B5EF4-FFF2-40B4-BE49-F238E27FC236}">
                <a16:creationId xmlns:a16="http://schemas.microsoft.com/office/drawing/2014/main" id="{E9B7E07A-75B2-00FB-0041-4F6DFD94D1A1}"/>
              </a:ext>
            </a:extLst>
          </p:cNvPr>
          <p:cNvSpPr txBox="1"/>
          <p:nvPr/>
        </p:nvSpPr>
        <p:spPr>
          <a:xfrm>
            <a:off x="3638661" y="6352143"/>
            <a:ext cx="470000" cy="369332"/>
          </a:xfrm>
          <a:prstGeom prst="rect">
            <a:avLst/>
          </a:prstGeom>
          <a:noFill/>
        </p:spPr>
        <p:txBody>
          <a:bodyPr wrap="none" rtlCol="0">
            <a:spAutoFit/>
          </a:bodyPr>
          <a:lstStyle/>
          <a:p>
            <a:r>
              <a:rPr lang="en-TR" dirty="0"/>
              <a:t># 1</a:t>
            </a:r>
          </a:p>
        </p:txBody>
      </p:sp>
    </p:spTree>
    <p:extLst>
      <p:ext uri="{BB962C8B-B14F-4D97-AF65-F5344CB8AC3E}">
        <p14:creationId xmlns:p14="http://schemas.microsoft.com/office/powerpoint/2010/main" val="2149219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630C4-AAA7-7BC3-42F1-389B130D59A4}"/>
              </a:ext>
            </a:extLst>
          </p:cNvPr>
          <p:cNvSpPr>
            <a:spLocks noGrp="1"/>
          </p:cNvSpPr>
          <p:nvPr>
            <p:ph type="title"/>
          </p:nvPr>
        </p:nvSpPr>
        <p:spPr>
          <a:xfrm>
            <a:off x="838200" y="136525"/>
            <a:ext cx="10515600" cy="1325563"/>
          </a:xfrm>
        </p:spPr>
        <p:txBody>
          <a:bodyPr>
            <a:normAutofit/>
          </a:bodyPr>
          <a:lstStyle/>
          <a:p>
            <a:pPr algn="ctr"/>
            <a:r>
              <a:rPr lang="en-TR" sz="3600" dirty="0"/>
              <a:t>Topic Classification Confusion Matrices</a:t>
            </a:r>
            <a:br>
              <a:rPr lang="en-TR" sz="3600" dirty="0"/>
            </a:br>
            <a:r>
              <a:rPr lang="en-TR" sz="3600" b="1" dirty="0"/>
              <a:t>MPNET Sentence Model</a:t>
            </a:r>
          </a:p>
        </p:txBody>
      </p:sp>
      <p:sp>
        <p:nvSpPr>
          <p:cNvPr id="4" name="Date Placeholder 3">
            <a:extLst>
              <a:ext uri="{FF2B5EF4-FFF2-40B4-BE49-F238E27FC236}">
                <a16:creationId xmlns:a16="http://schemas.microsoft.com/office/drawing/2014/main" id="{C13E0822-F215-B540-B81A-A95B4F9AD6AC}"/>
              </a:ext>
            </a:extLst>
          </p:cNvPr>
          <p:cNvSpPr>
            <a:spLocks noGrp="1"/>
          </p:cNvSpPr>
          <p:nvPr>
            <p:ph type="dt" sz="half" idx="10"/>
          </p:nvPr>
        </p:nvSpPr>
        <p:spPr/>
        <p:txBody>
          <a:bodyPr/>
          <a:lstStyle/>
          <a:p>
            <a:r>
              <a:rPr lang="tr-TR"/>
              <a:t>24.04.2023</a:t>
            </a:r>
            <a:endParaRPr lang="en-TR"/>
          </a:p>
        </p:txBody>
      </p:sp>
      <p:sp>
        <p:nvSpPr>
          <p:cNvPr id="5" name="Slide Number Placeholder 4">
            <a:extLst>
              <a:ext uri="{FF2B5EF4-FFF2-40B4-BE49-F238E27FC236}">
                <a16:creationId xmlns:a16="http://schemas.microsoft.com/office/drawing/2014/main" id="{D2DD9826-5352-02BC-737A-A3D026C5A887}"/>
              </a:ext>
            </a:extLst>
          </p:cNvPr>
          <p:cNvSpPr>
            <a:spLocks noGrp="1"/>
          </p:cNvSpPr>
          <p:nvPr>
            <p:ph type="sldNum" sz="quarter" idx="12"/>
          </p:nvPr>
        </p:nvSpPr>
        <p:spPr/>
        <p:txBody>
          <a:bodyPr/>
          <a:lstStyle/>
          <a:p>
            <a:fld id="{B6BDBF13-396F-E243-9BC8-9E921625A0F4}" type="slidenum">
              <a:rPr lang="en-TR" smtClean="0"/>
              <a:t>14</a:t>
            </a:fld>
            <a:endParaRPr lang="en-TR"/>
          </a:p>
        </p:txBody>
      </p:sp>
      <p:pic>
        <p:nvPicPr>
          <p:cNvPr id="6" name="Picture 5">
            <a:extLst>
              <a:ext uri="{FF2B5EF4-FFF2-40B4-BE49-F238E27FC236}">
                <a16:creationId xmlns:a16="http://schemas.microsoft.com/office/drawing/2014/main" id="{CE062EDB-922F-5D4C-CA87-56127B0BB170}"/>
              </a:ext>
            </a:extLst>
          </p:cNvPr>
          <p:cNvPicPr>
            <a:picLocks noChangeAspect="1"/>
          </p:cNvPicPr>
          <p:nvPr/>
        </p:nvPicPr>
        <p:blipFill>
          <a:blip r:embed="rId2"/>
          <a:stretch>
            <a:fillRect/>
          </a:stretch>
        </p:blipFill>
        <p:spPr>
          <a:xfrm>
            <a:off x="4241800" y="1708150"/>
            <a:ext cx="3708400" cy="3441700"/>
          </a:xfrm>
          <a:prstGeom prst="rect">
            <a:avLst/>
          </a:prstGeom>
        </p:spPr>
      </p:pic>
      <p:pic>
        <p:nvPicPr>
          <p:cNvPr id="7" name="Picture 6">
            <a:extLst>
              <a:ext uri="{FF2B5EF4-FFF2-40B4-BE49-F238E27FC236}">
                <a16:creationId xmlns:a16="http://schemas.microsoft.com/office/drawing/2014/main" id="{B24A8F5F-17F4-FAE4-FB54-FAE530716FF0}"/>
              </a:ext>
            </a:extLst>
          </p:cNvPr>
          <p:cNvPicPr>
            <a:picLocks noChangeAspect="1"/>
          </p:cNvPicPr>
          <p:nvPr/>
        </p:nvPicPr>
        <p:blipFill>
          <a:blip r:embed="rId3"/>
          <a:stretch>
            <a:fillRect/>
          </a:stretch>
        </p:blipFill>
        <p:spPr>
          <a:xfrm>
            <a:off x="355600" y="1708150"/>
            <a:ext cx="3708400" cy="3441700"/>
          </a:xfrm>
          <a:prstGeom prst="rect">
            <a:avLst/>
          </a:prstGeom>
        </p:spPr>
      </p:pic>
      <p:pic>
        <p:nvPicPr>
          <p:cNvPr id="8" name="Picture 7">
            <a:extLst>
              <a:ext uri="{FF2B5EF4-FFF2-40B4-BE49-F238E27FC236}">
                <a16:creationId xmlns:a16="http://schemas.microsoft.com/office/drawing/2014/main" id="{985F625C-7060-50B0-F538-570EF0958B22}"/>
              </a:ext>
            </a:extLst>
          </p:cNvPr>
          <p:cNvPicPr>
            <a:picLocks noChangeAspect="1"/>
          </p:cNvPicPr>
          <p:nvPr/>
        </p:nvPicPr>
        <p:blipFill>
          <a:blip r:embed="rId4"/>
          <a:stretch>
            <a:fillRect/>
          </a:stretch>
        </p:blipFill>
        <p:spPr>
          <a:xfrm>
            <a:off x="8128000" y="1708150"/>
            <a:ext cx="3708400" cy="3441700"/>
          </a:xfrm>
          <a:prstGeom prst="rect">
            <a:avLst/>
          </a:prstGeom>
        </p:spPr>
      </p:pic>
      <p:sp>
        <p:nvSpPr>
          <p:cNvPr id="9" name="TextBox 8">
            <a:extLst>
              <a:ext uri="{FF2B5EF4-FFF2-40B4-BE49-F238E27FC236}">
                <a16:creationId xmlns:a16="http://schemas.microsoft.com/office/drawing/2014/main" id="{3B6DBCBD-3287-91F2-F0C6-FFA19C3859BE}"/>
              </a:ext>
            </a:extLst>
          </p:cNvPr>
          <p:cNvSpPr txBox="1"/>
          <p:nvPr/>
        </p:nvSpPr>
        <p:spPr>
          <a:xfrm>
            <a:off x="6289263" y="5553490"/>
            <a:ext cx="470000" cy="369332"/>
          </a:xfrm>
          <a:prstGeom prst="rect">
            <a:avLst/>
          </a:prstGeom>
          <a:noFill/>
        </p:spPr>
        <p:txBody>
          <a:bodyPr wrap="none" rtlCol="0">
            <a:spAutoFit/>
          </a:bodyPr>
          <a:lstStyle/>
          <a:p>
            <a:r>
              <a:rPr lang="en-TR" dirty="0"/>
              <a:t># 1</a:t>
            </a:r>
          </a:p>
        </p:txBody>
      </p:sp>
      <p:sp>
        <p:nvSpPr>
          <p:cNvPr id="10" name="TextBox 9">
            <a:extLst>
              <a:ext uri="{FF2B5EF4-FFF2-40B4-BE49-F238E27FC236}">
                <a16:creationId xmlns:a16="http://schemas.microsoft.com/office/drawing/2014/main" id="{FAB34736-9DEC-313C-EC2A-621963F3BF84}"/>
              </a:ext>
            </a:extLst>
          </p:cNvPr>
          <p:cNvSpPr txBox="1"/>
          <p:nvPr/>
        </p:nvSpPr>
        <p:spPr>
          <a:xfrm>
            <a:off x="2400170" y="5568434"/>
            <a:ext cx="470000" cy="369332"/>
          </a:xfrm>
          <a:prstGeom prst="rect">
            <a:avLst/>
          </a:prstGeom>
          <a:noFill/>
        </p:spPr>
        <p:txBody>
          <a:bodyPr wrap="none" rtlCol="0">
            <a:spAutoFit/>
          </a:bodyPr>
          <a:lstStyle/>
          <a:p>
            <a:r>
              <a:rPr lang="en-TR" dirty="0"/>
              <a:t># 2</a:t>
            </a:r>
          </a:p>
        </p:txBody>
      </p:sp>
      <p:sp>
        <p:nvSpPr>
          <p:cNvPr id="11" name="TextBox 10">
            <a:extLst>
              <a:ext uri="{FF2B5EF4-FFF2-40B4-BE49-F238E27FC236}">
                <a16:creationId xmlns:a16="http://schemas.microsoft.com/office/drawing/2014/main" id="{EF4FD4DF-8B16-A9B4-D1EB-CD8AAFFF6869}"/>
              </a:ext>
            </a:extLst>
          </p:cNvPr>
          <p:cNvSpPr txBox="1"/>
          <p:nvPr/>
        </p:nvSpPr>
        <p:spPr>
          <a:xfrm>
            <a:off x="10178356" y="5553490"/>
            <a:ext cx="470000" cy="369332"/>
          </a:xfrm>
          <a:prstGeom prst="rect">
            <a:avLst/>
          </a:prstGeom>
          <a:noFill/>
        </p:spPr>
        <p:txBody>
          <a:bodyPr wrap="none" rtlCol="0">
            <a:spAutoFit/>
          </a:bodyPr>
          <a:lstStyle/>
          <a:p>
            <a:r>
              <a:rPr lang="en-TR" dirty="0"/>
              <a:t># 4</a:t>
            </a:r>
          </a:p>
        </p:txBody>
      </p:sp>
    </p:spTree>
    <p:extLst>
      <p:ext uri="{BB962C8B-B14F-4D97-AF65-F5344CB8AC3E}">
        <p14:creationId xmlns:p14="http://schemas.microsoft.com/office/powerpoint/2010/main" val="1177716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33683B-F238-A0D7-EFF9-25D93ADDBC48}"/>
              </a:ext>
            </a:extLst>
          </p:cNvPr>
          <p:cNvSpPr>
            <a:spLocks noGrp="1"/>
          </p:cNvSpPr>
          <p:nvPr>
            <p:ph type="dt" sz="half" idx="10"/>
          </p:nvPr>
        </p:nvSpPr>
        <p:spPr/>
        <p:txBody>
          <a:bodyPr/>
          <a:lstStyle/>
          <a:p>
            <a:r>
              <a:rPr lang="tr-TR"/>
              <a:t>24.04.2023</a:t>
            </a:r>
            <a:endParaRPr lang="en-TR"/>
          </a:p>
        </p:txBody>
      </p:sp>
      <p:sp>
        <p:nvSpPr>
          <p:cNvPr id="5" name="Slide Number Placeholder 4">
            <a:extLst>
              <a:ext uri="{FF2B5EF4-FFF2-40B4-BE49-F238E27FC236}">
                <a16:creationId xmlns:a16="http://schemas.microsoft.com/office/drawing/2014/main" id="{C1863526-85F2-289F-5820-DBB5EA4AEF80}"/>
              </a:ext>
            </a:extLst>
          </p:cNvPr>
          <p:cNvSpPr>
            <a:spLocks noGrp="1"/>
          </p:cNvSpPr>
          <p:nvPr>
            <p:ph type="sldNum" sz="quarter" idx="12"/>
          </p:nvPr>
        </p:nvSpPr>
        <p:spPr/>
        <p:txBody>
          <a:bodyPr/>
          <a:lstStyle/>
          <a:p>
            <a:fld id="{B6BDBF13-396F-E243-9BC8-9E921625A0F4}" type="slidenum">
              <a:rPr lang="en-TR" smtClean="0"/>
              <a:t>15</a:t>
            </a:fld>
            <a:endParaRPr lang="en-TR"/>
          </a:p>
        </p:txBody>
      </p:sp>
      <p:sp>
        <p:nvSpPr>
          <p:cNvPr id="6" name="Title 1">
            <a:extLst>
              <a:ext uri="{FF2B5EF4-FFF2-40B4-BE49-F238E27FC236}">
                <a16:creationId xmlns:a16="http://schemas.microsoft.com/office/drawing/2014/main" id="{D7853C88-D60B-0DBE-AB5E-B445DC21D5E2}"/>
              </a:ext>
            </a:extLst>
          </p:cNvPr>
          <p:cNvSpPr>
            <a:spLocks noGrp="1"/>
          </p:cNvSpPr>
          <p:nvPr>
            <p:ph type="title"/>
          </p:nvPr>
        </p:nvSpPr>
        <p:spPr>
          <a:xfrm>
            <a:off x="838200" y="136525"/>
            <a:ext cx="10515600" cy="1325563"/>
          </a:xfrm>
        </p:spPr>
        <p:txBody>
          <a:bodyPr>
            <a:normAutofit/>
          </a:bodyPr>
          <a:lstStyle/>
          <a:p>
            <a:pPr algn="ctr"/>
            <a:r>
              <a:rPr lang="en-TR" sz="3600" dirty="0"/>
              <a:t>Topic Classification Confusion Matrices</a:t>
            </a:r>
            <a:br>
              <a:rPr lang="en-TR" sz="3600" dirty="0"/>
            </a:br>
            <a:r>
              <a:rPr lang="en-TR" sz="3600" b="1" dirty="0"/>
              <a:t>MPNET Sentence Model</a:t>
            </a:r>
          </a:p>
        </p:txBody>
      </p:sp>
      <p:pic>
        <p:nvPicPr>
          <p:cNvPr id="7" name="Picture 6">
            <a:extLst>
              <a:ext uri="{FF2B5EF4-FFF2-40B4-BE49-F238E27FC236}">
                <a16:creationId xmlns:a16="http://schemas.microsoft.com/office/drawing/2014/main" id="{DD4588F0-E3E1-ACB6-0999-16D2C6C1976F}"/>
              </a:ext>
            </a:extLst>
          </p:cNvPr>
          <p:cNvPicPr>
            <a:picLocks noChangeAspect="1"/>
          </p:cNvPicPr>
          <p:nvPr/>
        </p:nvPicPr>
        <p:blipFill>
          <a:blip r:embed="rId2"/>
          <a:stretch>
            <a:fillRect/>
          </a:stretch>
        </p:blipFill>
        <p:spPr>
          <a:xfrm>
            <a:off x="743226" y="1615385"/>
            <a:ext cx="5042657" cy="4680000"/>
          </a:xfrm>
          <a:prstGeom prst="rect">
            <a:avLst/>
          </a:prstGeom>
        </p:spPr>
      </p:pic>
      <p:pic>
        <p:nvPicPr>
          <p:cNvPr id="8" name="Picture 7">
            <a:extLst>
              <a:ext uri="{FF2B5EF4-FFF2-40B4-BE49-F238E27FC236}">
                <a16:creationId xmlns:a16="http://schemas.microsoft.com/office/drawing/2014/main" id="{C8044071-C119-7B72-9DDD-FD3C04DE6389}"/>
              </a:ext>
            </a:extLst>
          </p:cNvPr>
          <p:cNvPicPr>
            <a:picLocks noChangeAspect="1"/>
          </p:cNvPicPr>
          <p:nvPr/>
        </p:nvPicPr>
        <p:blipFill>
          <a:blip r:embed="rId3"/>
          <a:stretch>
            <a:fillRect/>
          </a:stretch>
        </p:blipFill>
        <p:spPr>
          <a:xfrm>
            <a:off x="6096000" y="1603975"/>
            <a:ext cx="5042657" cy="4680000"/>
          </a:xfrm>
          <a:prstGeom prst="rect">
            <a:avLst/>
          </a:prstGeom>
        </p:spPr>
      </p:pic>
      <p:sp>
        <p:nvSpPr>
          <p:cNvPr id="3" name="TextBox 2">
            <a:extLst>
              <a:ext uri="{FF2B5EF4-FFF2-40B4-BE49-F238E27FC236}">
                <a16:creationId xmlns:a16="http://schemas.microsoft.com/office/drawing/2014/main" id="{F15BC2F3-E8E2-6B7C-34EC-5E42C2841B73}"/>
              </a:ext>
            </a:extLst>
          </p:cNvPr>
          <p:cNvSpPr txBox="1"/>
          <p:nvPr/>
        </p:nvSpPr>
        <p:spPr>
          <a:xfrm>
            <a:off x="3638661" y="6352143"/>
            <a:ext cx="470000" cy="369332"/>
          </a:xfrm>
          <a:prstGeom prst="rect">
            <a:avLst/>
          </a:prstGeom>
          <a:noFill/>
        </p:spPr>
        <p:txBody>
          <a:bodyPr wrap="none" rtlCol="0">
            <a:spAutoFit/>
          </a:bodyPr>
          <a:lstStyle/>
          <a:p>
            <a:r>
              <a:rPr lang="en-TR" dirty="0"/>
              <a:t># 3</a:t>
            </a:r>
          </a:p>
        </p:txBody>
      </p:sp>
      <p:sp>
        <p:nvSpPr>
          <p:cNvPr id="9" name="TextBox 8">
            <a:extLst>
              <a:ext uri="{FF2B5EF4-FFF2-40B4-BE49-F238E27FC236}">
                <a16:creationId xmlns:a16="http://schemas.microsoft.com/office/drawing/2014/main" id="{4125BE04-3729-6DD4-7D15-3174E2532421}"/>
              </a:ext>
            </a:extLst>
          </p:cNvPr>
          <p:cNvSpPr txBox="1"/>
          <p:nvPr/>
        </p:nvSpPr>
        <p:spPr>
          <a:xfrm>
            <a:off x="8907070" y="6283975"/>
            <a:ext cx="470000" cy="369332"/>
          </a:xfrm>
          <a:prstGeom prst="rect">
            <a:avLst/>
          </a:prstGeom>
          <a:noFill/>
        </p:spPr>
        <p:txBody>
          <a:bodyPr wrap="none" rtlCol="0">
            <a:spAutoFit/>
          </a:bodyPr>
          <a:lstStyle/>
          <a:p>
            <a:r>
              <a:rPr lang="en-TR" dirty="0"/>
              <a:t># 5</a:t>
            </a:r>
          </a:p>
        </p:txBody>
      </p:sp>
    </p:spTree>
    <p:extLst>
      <p:ext uri="{BB962C8B-B14F-4D97-AF65-F5344CB8AC3E}">
        <p14:creationId xmlns:p14="http://schemas.microsoft.com/office/powerpoint/2010/main" val="1567338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8585-0326-4D41-DF74-EE27D53418BD}"/>
              </a:ext>
            </a:extLst>
          </p:cNvPr>
          <p:cNvSpPr>
            <a:spLocks noGrp="1"/>
          </p:cNvSpPr>
          <p:nvPr>
            <p:ph type="title"/>
          </p:nvPr>
        </p:nvSpPr>
        <p:spPr>
          <a:xfrm>
            <a:off x="838200" y="204153"/>
            <a:ext cx="10515600" cy="1325563"/>
          </a:xfrm>
        </p:spPr>
        <p:txBody>
          <a:bodyPr>
            <a:normAutofit/>
          </a:bodyPr>
          <a:lstStyle/>
          <a:p>
            <a:pPr algn="ctr"/>
            <a:r>
              <a:rPr lang="en-TR" sz="3600" dirty="0"/>
              <a:t>Topic Classification Confusion Matrices</a:t>
            </a:r>
            <a:br>
              <a:rPr lang="en-TR" sz="3600" dirty="0"/>
            </a:br>
            <a:r>
              <a:rPr lang="en-TR" sz="3600" b="1" dirty="0"/>
              <a:t>T5-base Sentence Model</a:t>
            </a:r>
            <a:endParaRPr lang="en-TR" sz="3600" dirty="0"/>
          </a:p>
        </p:txBody>
      </p:sp>
      <p:sp>
        <p:nvSpPr>
          <p:cNvPr id="4" name="Date Placeholder 3">
            <a:extLst>
              <a:ext uri="{FF2B5EF4-FFF2-40B4-BE49-F238E27FC236}">
                <a16:creationId xmlns:a16="http://schemas.microsoft.com/office/drawing/2014/main" id="{9328F76A-3200-89EE-A272-4E8C7D063ACD}"/>
              </a:ext>
            </a:extLst>
          </p:cNvPr>
          <p:cNvSpPr>
            <a:spLocks noGrp="1"/>
          </p:cNvSpPr>
          <p:nvPr>
            <p:ph type="dt" sz="half" idx="10"/>
          </p:nvPr>
        </p:nvSpPr>
        <p:spPr/>
        <p:txBody>
          <a:bodyPr/>
          <a:lstStyle/>
          <a:p>
            <a:r>
              <a:rPr lang="tr-TR"/>
              <a:t>24.04.2023</a:t>
            </a:r>
            <a:endParaRPr lang="en-TR"/>
          </a:p>
        </p:txBody>
      </p:sp>
      <p:sp>
        <p:nvSpPr>
          <p:cNvPr id="5" name="Slide Number Placeholder 4">
            <a:extLst>
              <a:ext uri="{FF2B5EF4-FFF2-40B4-BE49-F238E27FC236}">
                <a16:creationId xmlns:a16="http://schemas.microsoft.com/office/drawing/2014/main" id="{0216AD3D-7A33-2FF5-0515-408E4813BCFF}"/>
              </a:ext>
            </a:extLst>
          </p:cNvPr>
          <p:cNvSpPr>
            <a:spLocks noGrp="1"/>
          </p:cNvSpPr>
          <p:nvPr>
            <p:ph type="sldNum" sz="quarter" idx="12"/>
          </p:nvPr>
        </p:nvSpPr>
        <p:spPr/>
        <p:txBody>
          <a:bodyPr/>
          <a:lstStyle/>
          <a:p>
            <a:fld id="{B6BDBF13-396F-E243-9BC8-9E921625A0F4}" type="slidenum">
              <a:rPr lang="en-TR" smtClean="0"/>
              <a:t>16</a:t>
            </a:fld>
            <a:endParaRPr lang="en-TR"/>
          </a:p>
        </p:txBody>
      </p:sp>
      <p:pic>
        <p:nvPicPr>
          <p:cNvPr id="6" name="Picture 5">
            <a:extLst>
              <a:ext uri="{FF2B5EF4-FFF2-40B4-BE49-F238E27FC236}">
                <a16:creationId xmlns:a16="http://schemas.microsoft.com/office/drawing/2014/main" id="{FABA4E3F-085B-4FB5-7984-3942E8A994A6}"/>
              </a:ext>
            </a:extLst>
          </p:cNvPr>
          <p:cNvPicPr>
            <a:picLocks noChangeAspect="1"/>
          </p:cNvPicPr>
          <p:nvPr/>
        </p:nvPicPr>
        <p:blipFill>
          <a:blip r:embed="rId2"/>
          <a:stretch>
            <a:fillRect/>
          </a:stretch>
        </p:blipFill>
        <p:spPr>
          <a:xfrm>
            <a:off x="4249422" y="1719580"/>
            <a:ext cx="3708400" cy="3441700"/>
          </a:xfrm>
          <a:prstGeom prst="rect">
            <a:avLst/>
          </a:prstGeom>
        </p:spPr>
      </p:pic>
      <p:pic>
        <p:nvPicPr>
          <p:cNvPr id="7" name="Picture 6">
            <a:extLst>
              <a:ext uri="{FF2B5EF4-FFF2-40B4-BE49-F238E27FC236}">
                <a16:creationId xmlns:a16="http://schemas.microsoft.com/office/drawing/2014/main" id="{7AD9F4EF-0979-D356-12FE-7BE4D7398414}"/>
              </a:ext>
            </a:extLst>
          </p:cNvPr>
          <p:cNvPicPr>
            <a:picLocks noChangeAspect="1"/>
          </p:cNvPicPr>
          <p:nvPr/>
        </p:nvPicPr>
        <p:blipFill>
          <a:blip r:embed="rId3"/>
          <a:stretch>
            <a:fillRect/>
          </a:stretch>
        </p:blipFill>
        <p:spPr>
          <a:xfrm>
            <a:off x="355600" y="1719580"/>
            <a:ext cx="3708400" cy="3441700"/>
          </a:xfrm>
          <a:prstGeom prst="rect">
            <a:avLst/>
          </a:prstGeom>
        </p:spPr>
      </p:pic>
      <p:pic>
        <p:nvPicPr>
          <p:cNvPr id="8" name="Picture 7">
            <a:extLst>
              <a:ext uri="{FF2B5EF4-FFF2-40B4-BE49-F238E27FC236}">
                <a16:creationId xmlns:a16="http://schemas.microsoft.com/office/drawing/2014/main" id="{4F46E553-CF28-D5B6-DB24-BC87D74BCBE2}"/>
              </a:ext>
            </a:extLst>
          </p:cNvPr>
          <p:cNvPicPr>
            <a:picLocks noChangeAspect="1"/>
          </p:cNvPicPr>
          <p:nvPr/>
        </p:nvPicPr>
        <p:blipFill>
          <a:blip r:embed="rId4"/>
          <a:stretch>
            <a:fillRect/>
          </a:stretch>
        </p:blipFill>
        <p:spPr>
          <a:xfrm>
            <a:off x="8253730" y="1708150"/>
            <a:ext cx="3708400" cy="3441700"/>
          </a:xfrm>
          <a:prstGeom prst="rect">
            <a:avLst/>
          </a:prstGeom>
        </p:spPr>
      </p:pic>
      <p:sp>
        <p:nvSpPr>
          <p:cNvPr id="9" name="TextBox 8">
            <a:extLst>
              <a:ext uri="{FF2B5EF4-FFF2-40B4-BE49-F238E27FC236}">
                <a16:creationId xmlns:a16="http://schemas.microsoft.com/office/drawing/2014/main" id="{E786D6DF-59AB-783D-0FC0-49AC52156FA1}"/>
              </a:ext>
            </a:extLst>
          </p:cNvPr>
          <p:cNvSpPr txBox="1"/>
          <p:nvPr/>
        </p:nvSpPr>
        <p:spPr>
          <a:xfrm>
            <a:off x="6208241" y="5565064"/>
            <a:ext cx="470000" cy="369332"/>
          </a:xfrm>
          <a:prstGeom prst="rect">
            <a:avLst/>
          </a:prstGeom>
          <a:noFill/>
        </p:spPr>
        <p:txBody>
          <a:bodyPr wrap="none" rtlCol="0">
            <a:spAutoFit/>
          </a:bodyPr>
          <a:lstStyle/>
          <a:p>
            <a:r>
              <a:rPr lang="en-TR" dirty="0"/>
              <a:t># 1</a:t>
            </a:r>
          </a:p>
        </p:txBody>
      </p:sp>
      <p:sp>
        <p:nvSpPr>
          <p:cNvPr id="10" name="TextBox 9">
            <a:extLst>
              <a:ext uri="{FF2B5EF4-FFF2-40B4-BE49-F238E27FC236}">
                <a16:creationId xmlns:a16="http://schemas.microsoft.com/office/drawing/2014/main" id="{B9156AA2-F4C5-0AED-B249-961CB5BBDBD7}"/>
              </a:ext>
            </a:extLst>
          </p:cNvPr>
          <p:cNvSpPr txBox="1"/>
          <p:nvPr/>
        </p:nvSpPr>
        <p:spPr>
          <a:xfrm>
            <a:off x="2353871" y="5599147"/>
            <a:ext cx="470000" cy="369332"/>
          </a:xfrm>
          <a:prstGeom prst="rect">
            <a:avLst/>
          </a:prstGeom>
          <a:noFill/>
        </p:spPr>
        <p:txBody>
          <a:bodyPr wrap="none" rtlCol="0">
            <a:spAutoFit/>
          </a:bodyPr>
          <a:lstStyle/>
          <a:p>
            <a:r>
              <a:rPr lang="en-TR" dirty="0"/>
              <a:t># 2</a:t>
            </a:r>
          </a:p>
        </p:txBody>
      </p:sp>
      <p:sp>
        <p:nvSpPr>
          <p:cNvPr id="11" name="TextBox 10">
            <a:extLst>
              <a:ext uri="{FF2B5EF4-FFF2-40B4-BE49-F238E27FC236}">
                <a16:creationId xmlns:a16="http://schemas.microsoft.com/office/drawing/2014/main" id="{2202878E-E096-8F38-E8B8-D326966BCEA8}"/>
              </a:ext>
            </a:extLst>
          </p:cNvPr>
          <p:cNvSpPr txBox="1"/>
          <p:nvPr/>
        </p:nvSpPr>
        <p:spPr>
          <a:xfrm>
            <a:off x="10386701" y="5624145"/>
            <a:ext cx="470000" cy="369332"/>
          </a:xfrm>
          <a:prstGeom prst="rect">
            <a:avLst/>
          </a:prstGeom>
          <a:noFill/>
        </p:spPr>
        <p:txBody>
          <a:bodyPr wrap="none" rtlCol="0">
            <a:spAutoFit/>
          </a:bodyPr>
          <a:lstStyle/>
          <a:p>
            <a:r>
              <a:rPr lang="en-TR" dirty="0"/>
              <a:t># 4</a:t>
            </a:r>
          </a:p>
        </p:txBody>
      </p:sp>
    </p:spTree>
    <p:extLst>
      <p:ext uri="{BB962C8B-B14F-4D97-AF65-F5344CB8AC3E}">
        <p14:creationId xmlns:p14="http://schemas.microsoft.com/office/powerpoint/2010/main" val="3394595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96120D2-A3C8-7963-200C-162A5FA3240E}"/>
              </a:ext>
            </a:extLst>
          </p:cNvPr>
          <p:cNvSpPr>
            <a:spLocks noGrp="1"/>
          </p:cNvSpPr>
          <p:nvPr>
            <p:ph type="dt" sz="half" idx="10"/>
          </p:nvPr>
        </p:nvSpPr>
        <p:spPr/>
        <p:txBody>
          <a:bodyPr/>
          <a:lstStyle/>
          <a:p>
            <a:r>
              <a:rPr lang="tr-TR"/>
              <a:t>24.04.2023</a:t>
            </a:r>
            <a:endParaRPr lang="en-TR"/>
          </a:p>
        </p:txBody>
      </p:sp>
      <p:sp>
        <p:nvSpPr>
          <p:cNvPr id="5" name="Slide Number Placeholder 4">
            <a:extLst>
              <a:ext uri="{FF2B5EF4-FFF2-40B4-BE49-F238E27FC236}">
                <a16:creationId xmlns:a16="http://schemas.microsoft.com/office/drawing/2014/main" id="{A06A0339-2079-8698-4794-B037016AE13E}"/>
              </a:ext>
            </a:extLst>
          </p:cNvPr>
          <p:cNvSpPr>
            <a:spLocks noGrp="1"/>
          </p:cNvSpPr>
          <p:nvPr>
            <p:ph type="sldNum" sz="quarter" idx="12"/>
          </p:nvPr>
        </p:nvSpPr>
        <p:spPr/>
        <p:txBody>
          <a:bodyPr/>
          <a:lstStyle/>
          <a:p>
            <a:fld id="{B6BDBF13-396F-E243-9BC8-9E921625A0F4}" type="slidenum">
              <a:rPr lang="en-TR" smtClean="0"/>
              <a:t>17</a:t>
            </a:fld>
            <a:endParaRPr lang="en-TR"/>
          </a:p>
        </p:txBody>
      </p:sp>
      <p:sp>
        <p:nvSpPr>
          <p:cNvPr id="6" name="Title 1">
            <a:extLst>
              <a:ext uri="{FF2B5EF4-FFF2-40B4-BE49-F238E27FC236}">
                <a16:creationId xmlns:a16="http://schemas.microsoft.com/office/drawing/2014/main" id="{4676DA94-95CC-8A05-C278-DAB0D6544A0D}"/>
              </a:ext>
            </a:extLst>
          </p:cNvPr>
          <p:cNvSpPr>
            <a:spLocks noGrp="1"/>
          </p:cNvSpPr>
          <p:nvPr>
            <p:ph type="title"/>
          </p:nvPr>
        </p:nvSpPr>
        <p:spPr>
          <a:xfrm>
            <a:off x="838200" y="204153"/>
            <a:ext cx="10515600" cy="1325563"/>
          </a:xfrm>
        </p:spPr>
        <p:txBody>
          <a:bodyPr>
            <a:normAutofit/>
          </a:bodyPr>
          <a:lstStyle/>
          <a:p>
            <a:pPr algn="ctr"/>
            <a:r>
              <a:rPr lang="en-TR" sz="3600" dirty="0"/>
              <a:t>Topic Classification Confusion Matrices</a:t>
            </a:r>
            <a:br>
              <a:rPr lang="en-TR" sz="3600" dirty="0"/>
            </a:br>
            <a:r>
              <a:rPr lang="en-TR" sz="3600" b="1" dirty="0"/>
              <a:t>T5-base Sentence Model</a:t>
            </a:r>
            <a:endParaRPr lang="en-TR" sz="3600" dirty="0"/>
          </a:p>
        </p:txBody>
      </p:sp>
      <p:pic>
        <p:nvPicPr>
          <p:cNvPr id="7" name="Picture 6">
            <a:extLst>
              <a:ext uri="{FF2B5EF4-FFF2-40B4-BE49-F238E27FC236}">
                <a16:creationId xmlns:a16="http://schemas.microsoft.com/office/drawing/2014/main" id="{81F9A53C-C5B3-2CCD-97C7-71E3E4F0B5FF}"/>
              </a:ext>
            </a:extLst>
          </p:cNvPr>
          <p:cNvPicPr>
            <a:picLocks noChangeAspect="1"/>
          </p:cNvPicPr>
          <p:nvPr/>
        </p:nvPicPr>
        <p:blipFill>
          <a:blip r:embed="rId2"/>
          <a:stretch>
            <a:fillRect/>
          </a:stretch>
        </p:blipFill>
        <p:spPr>
          <a:xfrm>
            <a:off x="6311143" y="1708150"/>
            <a:ext cx="5042657" cy="4680000"/>
          </a:xfrm>
          <a:prstGeom prst="rect">
            <a:avLst/>
          </a:prstGeom>
        </p:spPr>
      </p:pic>
      <p:pic>
        <p:nvPicPr>
          <p:cNvPr id="8" name="Picture 7">
            <a:extLst>
              <a:ext uri="{FF2B5EF4-FFF2-40B4-BE49-F238E27FC236}">
                <a16:creationId xmlns:a16="http://schemas.microsoft.com/office/drawing/2014/main" id="{28C59659-984C-9A4C-D0C7-F6D055536C5A}"/>
              </a:ext>
            </a:extLst>
          </p:cNvPr>
          <p:cNvPicPr>
            <a:picLocks noChangeAspect="1"/>
          </p:cNvPicPr>
          <p:nvPr/>
        </p:nvPicPr>
        <p:blipFill>
          <a:blip r:embed="rId3"/>
          <a:stretch>
            <a:fillRect/>
          </a:stretch>
        </p:blipFill>
        <p:spPr>
          <a:xfrm>
            <a:off x="684586" y="1708150"/>
            <a:ext cx="5042657" cy="4680000"/>
          </a:xfrm>
          <a:prstGeom prst="rect">
            <a:avLst/>
          </a:prstGeom>
        </p:spPr>
      </p:pic>
      <p:sp>
        <p:nvSpPr>
          <p:cNvPr id="3" name="TextBox 2">
            <a:extLst>
              <a:ext uri="{FF2B5EF4-FFF2-40B4-BE49-F238E27FC236}">
                <a16:creationId xmlns:a16="http://schemas.microsoft.com/office/drawing/2014/main" id="{DF6CB9F0-654A-1E25-5C73-E6DFB527B87A}"/>
              </a:ext>
            </a:extLst>
          </p:cNvPr>
          <p:cNvSpPr txBox="1"/>
          <p:nvPr/>
        </p:nvSpPr>
        <p:spPr>
          <a:xfrm>
            <a:off x="9171359" y="6438811"/>
            <a:ext cx="470000" cy="369332"/>
          </a:xfrm>
          <a:prstGeom prst="rect">
            <a:avLst/>
          </a:prstGeom>
          <a:noFill/>
        </p:spPr>
        <p:txBody>
          <a:bodyPr wrap="none" rtlCol="0">
            <a:spAutoFit/>
          </a:bodyPr>
          <a:lstStyle/>
          <a:p>
            <a:r>
              <a:rPr lang="en-TR" dirty="0"/>
              <a:t># 3</a:t>
            </a:r>
          </a:p>
        </p:txBody>
      </p:sp>
      <p:sp>
        <p:nvSpPr>
          <p:cNvPr id="9" name="TextBox 8">
            <a:extLst>
              <a:ext uri="{FF2B5EF4-FFF2-40B4-BE49-F238E27FC236}">
                <a16:creationId xmlns:a16="http://schemas.microsoft.com/office/drawing/2014/main" id="{A43B7EED-0E55-82D7-EC49-06C0190C3871}"/>
              </a:ext>
            </a:extLst>
          </p:cNvPr>
          <p:cNvSpPr txBox="1"/>
          <p:nvPr/>
        </p:nvSpPr>
        <p:spPr>
          <a:xfrm>
            <a:off x="3500014" y="6438811"/>
            <a:ext cx="470000" cy="369332"/>
          </a:xfrm>
          <a:prstGeom prst="rect">
            <a:avLst/>
          </a:prstGeom>
          <a:noFill/>
        </p:spPr>
        <p:txBody>
          <a:bodyPr wrap="none" rtlCol="0">
            <a:spAutoFit/>
          </a:bodyPr>
          <a:lstStyle/>
          <a:p>
            <a:r>
              <a:rPr lang="en-TR" dirty="0"/>
              <a:t># 5</a:t>
            </a:r>
          </a:p>
        </p:txBody>
      </p:sp>
    </p:spTree>
    <p:extLst>
      <p:ext uri="{BB962C8B-B14F-4D97-AF65-F5344CB8AC3E}">
        <p14:creationId xmlns:p14="http://schemas.microsoft.com/office/powerpoint/2010/main" val="3740003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9A156-061C-F315-6CB7-34DD43D5530E}"/>
              </a:ext>
            </a:extLst>
          </p:cNvPr>
          <p:cNvSpPr>
            <a:spLocks noGrp="1"/>
          </p:cNvSpPr>
          <p:nvPr>
            <p:ph type="title"/>
          </p:nvPr>
        </p:nvSpPr>
        <p:spPr/>
        <p:txBody>
          <a:bodyPr/>
          <a:lstStyle/>
          <a:p>
            <a:pPr algn="ctr"/>
            <a:r>
              <a:rPr lang="en-TR" b="1" dirty="0"/>
              <a:t>Conclusion about </a:t>
            </a:r>
            <a:r>
              <a:rPr lang="en-TR" sz="4400" b="1" dirty="0"/>
              <a:t>Topic Classification</a:t>
            </a:r>
            <a:r>
              <a:rPr lang="en-TR" b="1" dirty="0"/>
              <a:t> </a:t>
            </a:r>
          </a:p>
        </p:txBody>
      </p:sp>
      <p:sp>
        <p:nvSpPr>
          <p:cNvPr id="3" name="Content Placeholder 2">
            <a:extLst>
              <a:ext uri="{FF2B5EF4-FFF2-40B4-BE49-F238E27FC236}">
                <a16:creationId xmlns:a16="http://schemas.microsoft.com/office/drawing/2014/main" id="{1ADD9E1D-C7C4-9700-21F0-874D722BDB84}"/>
              </a:ext>
            </a:extLst>
          </p:cNvPr>
          <p:cNvSpPr>
            <a:spLocks noGrp="1"/>
          </p:cNvSpPr>
          <p:nvPr>
            <p:ph idx="1"/>
          </p:nvPr>
        </p:nvSpPr>
        <p:spPr/>
        <p:txBody>
          <a:bodyPr>
            <a:normAutofit/>
          </a:bodyPr>
          <a:lstStyle/>
          <a:p>
            <a:r>
              <a:rPr lang="en-TR" sz="2400" dirty="0"/>
              <a:t>The sentence models that were fine-tuned on sentence similarity tasks gave better embeddings and outperformed the pretrained BERT model.</a:t>
            </a:r>
          </a:p>
          <a:p>
            <a:r>
              <a:rPr lang="en-TR" sz="2400" dirty="0"/>
              <a:t>Adding the prefix (“Text is about”) to the class name increased dramatically the performance for all models.</a:t>
            </a:r>
          </a:p>
          <a:p>
            <a:r>
              <a:rPr lang="en-TR" sz="2400" dirty="0"/>
              <a:t> The use of keywords and topic definitions enhanced the performance of the pretrained model BERT. However, it hurt the performance of the sentence models.</a:t>
            </a:r>
          </a:p>
        </p:txBody>
      </p:sp>
      <p:sp>
        <p:nvSpPr>
          <p:cNvPr id="4" name="Date Placeholder 3">
            <a:extLst>
              <a:ext uri="{FF2B5EF4-FFF2-40B4-BE49-F238E27FC236}">
                <a16:creationId xmlns:a16="http://schemas.microsoft.com/office/drawing/2014/main" id="{1F2D6516-1C40-E992-BB84-3E58635DDD5B}"/>
              </a:ext>
            </a:extLst>
          </p:cNvPr>
          <p:cNvSpPr>
            <a:spLocks noGrp="1"/>
          </p:cNvSpPr>
          <p:nvPr>
            <p:ph type="dt" sz="half" idx="10"/>
          </p:nvPr>
        </p:nvSpPr>
        <p:spPr/>
        <p:txBody>
          <a:bodyPr/>
          <a:lstStyle/>
          <a:p>
            <a:r>
              <a:rPr lang="tr-TR"/>
              <a:t>24.04.2023</a:t>
            </a:r>
            <a:endParaRPr lang="en-TR"/>
          </a:p>
        </p:txBody>
      </p:sp>
      <p:sp>
        <p:nvSpPr>
          <p:cNvPr id="5" name="Slide Number Placeholder 4">
            <a:extLst>
              <a:ext uri="{FF2B5EF4-FFF2-40B4-BE49-F238E27FC236}">
                <a16:creationId xmlns:a16="http://schemas.microsoft.com/office/drawing/2014/main" id="{45B72797-3A23-CA5C-F9D2-7F00049DB892}"/>
              </a:ext>
            </a:extLst>
          </p:cNvPr>
          <p:cNvSpPr>
            <a:spLocks noGrp="1"/>
          </p:cNvSpPr>
          <p:nvPr>
            <p:ph type="sldNum" sz="quarter" idx="12"/>
          </p:nvPr>
        </p:nvSpPr>
        <p:spPr/>
        <p:txBody>
          <a:bodyPr/>
          <a:lstStyle/>
          <a:p>
            <a:fld id="{B6BDBF13-396F-E243-9BC8-9E921625A0F4}" type="slidenum">
              <a:rPr lang="en-TR" smtClean="0"/>
              <a:t>18</a:t>
            </a:fld>
            <a:endParaRPr lang="en-TR"/>
          </a:p>
        </p:txBody>
      </p:sp>
    </p:spTree>
    <p:extLst>
      <p:ext uri="{BB962C8B-B14F-4D97-AF65-F5344CB8AC3E}">
        <p14:creationId xmlns:p14="http://schemas.microsoft.com/office/powerpoint/2010/main" val="811889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A706E-F28A-6C18-CE80-4E750FB9240A}"/>
              </a:ext>
            </a:extLst>
          </p:cNvPr>
          <p:cNvSpPr>
            <a:spLocks noGrp="1"/>
          </p:cNvSpPr>
          <p:nvPr>
            <p:ph type="title"/>
          </p:nvPr>
        </p:nvSpPr>
        <p:spPr/>
        <p:txBody>
          <a:bodyPr/>
          <a:lstStyle/>
          <a:p>
            <a:pPr algn="ctr"/>
            <a:r>
              <a:rPr lang="en-TR" b="1" dirty="0"/>
              <a:t>Sentiment Analysis </a:t>
            </a:r>
            <a:r>
              <a:rPr lang="en-US" b="1" dirty="0"/>
              <a:t>dataset</a:t>
            </a:r>
            <a:endParaRPr lang="en-TR" b="1" dirty="0"/>
          </a:p>
        </p:txBody>
      </p:sp>
      <p:sp>
        <p:nvSpPr>
          <p:cNvPr id="3" name="Content Placeholder 2">
            <a:extLst>
              <a:ext uri="{FF2B5EF4-FFF2-40B4-BE49-F238E27FC236}">
                <a16:creationId xmlns:a16="http://schemas.microsoft.com/office/drawing/2014/main" id="{E89F30DA-BDC7-93F8-4765-87CCB65CF3D4}"/>
              </a:ext>
            </a:extLst>
          </p:cNvPr>
          <p:cNvSpPr>
            <a:spLocks noGrp="1"/>
          </p:cNvSpPr>
          <p:nvPr>
            <p:ph idx="1"/>
          </p:nvPr>
        </p:nvSpPr>
        <p:spPr/>
        <p:txBody>
          <a:bodyPr/>
          <a:lstStyle/>
          <a:p>
            <a:r>
              <a:rPr lang="en-US" sz="1800" b="0" dirty="0">
                <a:effectLst/>
                <a:latin typeface="Calibri" panose="020F0502020204030204" pitchFamily="34" charset="0"/>
                <a:cs typeface="Calibri" panose="020F0502020204030204" pitchFamily="34" charset="0"/>
              </a:rPr>
              <a:t>Dataset taken from: “</a:t>
            </a:r>
            <a:r>
              <a:rPr lang="en-US" sz="1800" b="1" dirty="0">
                <a:effectLst/>
                <a:latin typeface="Calibri" panose="020F0502020204030204" pitchFamily="34" charset="0"/>
                <a:cs typeface="Calibri" panose="020F0502020204030204" pitchFamily="34" charset="0"/>
              </a:rPr>
              <a:t>Benchmarking Zero-shot Text Classification: Datasets, Evaluation and Entailment Approach</a:t>
            </a:r>
            <a:r>
              <a:rPr lang="en-US" sz="1800" b="0" dirty="0">
                <a:effectLst/>
                <a:latin typeface="Calibri" panose="020F0502020204030204" pitchFamily="34" charset="0"/>
                <a:cs typeface="Calibri" panose="020F0502020204030204" pitchFamily="34" charset="0"/>
              </a:rPr>
              <a:t>” </a:t>
            </a:r>
            <a:r>
              <a:rPr lang="en-US" sz="1800" b="0" dirty="0">
                <a:effectLst/>
                <a:latin typeface="Calibri" panose="020F0502020204030204" pitchFamily="34" charset="0"/>
                <a:cs typeface="Calibri" panose="020F0502020204030204" pitchFamily="34" charset="0"/>
                <a:hlinkClick r:id="rId2"/>
              </a:rPr>
              <a:t>Yin et al. (</a:t>
            </a:r>
            <a:r>
              <a:rPr lang="en-TR" sz="1800" dirty="0">
                <a:effectLst/>
                <a:latin typeface="Calibri" panose="020F0502020204030204" pitchFamily="34" charset="0"/>
                <a:cs typeface="Calibri" panose="020F0502020204030204" pitchFamily="34" charset="0"/>
                <a:hlinkClick r:id="rId2"/>
              </a:rPr>
              <a:t>2019</a:t>
            </a:r>
            <a:r>
              <a:rPr lang="en-US" sz="1800" b="0" dirty="0">
                <a:effectLst/>
                <a:latin typeface="Calibri" panose="020F0502020204030204" pitchFamily="34" charset="0"/>
                <a:cs typeface="Calibri" panose="020F0502020204030204" pitchFamily="34" charset="0"/>
                <a:hlinkClick r:id="rId2"/>
              </a:rPr>
              <a:t>) </a:t>
            </a:r>
            <a:endParaRPr lang="en-US" sz="1800" b="0" dirty="0">
              <a:effectLst/>
              <a:latin typeface="Calibri" panose="020F0502020204030204" pitchFamily="34" charset="0"/>
              <a:cs typeface="Calibri" panose="020F0502020204030204" pitchFamily="34" charset="0"/>
            </a:endParaRPr>
          </a:p>
          <a:p>
            <a:r>
              <a:rPr lang="en-US" sz="1800" dirty="0">
                <a:effectLst/>
                <a:latin typeface="Calibri" panose="020F0502020204030204" pitchFamily="34" charset="0"/>
                <a:cs typeface="Calibri" panose="020F0502020204030204" pitchFamily="34" charset="0"/>
              </a:rPr>
              <a:t>Originally from a dataset released by </a:t>
            </a:r>
            <a:r>
              <a:rPr lang="en-US" sz="1800" dirty="0">
                <a:solidFill>
                  <a:srgbClr val="00007F"/>
                </a:solidFill>
                <a:effectLst/>
                <a:latin typeface="NimbusRomNo9L"/>
                <a:hlinkClick r:id="rId3"/>
              </a:rPr>
              <a:t>Bostan and Klinger </a:t>
            </a:r>
            <a:r>
              <a:rPr lang="en-US" sz="1800" dirty="0">
                <a:effectLst/>
                <a:latin typeface="NimbusRomNo9L"/>
                <a:hlinkClick r:id="rId3"/>
              </a:rPr>
              <a:t>(</a:t>
            </a:r>
            <a:r>
              <a:rPr lang="en-US" sz="1800" dirty="0">
                <a:solidFill>
                  <a:srgbClr val="00007F"/>
                </a:solidFill>
                <a:effectLst/>
                <a:latin typeface="NimbusRomNo9L"/>
                <a:hlinkClick r:id="rId3"/>
              </a:rPr>
              <a:t>2018</a:t>
            </a:r>
            <a:r>
              <a:rPr lang="en-US" sz="1800" dirty="0">
                <a:effectLst/>
                <a:latin typeface="NimbusRomNo9L"/>
                <a:hlinkClick r:id="rId3"/>
              </a:rPr>
              <a:t>) </a:t>
            </a:r>
            <a:endParaRPr lang="en-US" sz="1800" dirty="0">
              <a:effectLst/>
              <a:latin typeface="NimbusRomNo9L"/>
            </a:endParaRPr>
          </a:p>
          <a:p>
            <a:r>
              <a:rPr lang="en-US" sz="1800" dirty="0">
                <a:latin typeface="Calibri" panose="020F0502020204030204" pitchFamily="34" charset="0"/>
                <a:cs typeface="Calibri" panose="020F0502020204030204" pitchFamily="34" charset="0"/>
              </a:rPr>
              <a:t>The dataset contains </a:t>
            </a:r>
            <a:r>
              <a:rPr lang="en-US" sz="1800" dirty="0">
                <a:effectLst/>
                <a:latin typeface="Calibri" panose="020F0502020204030204" pitchFamily="34" charset="0"/>
                <a:cs typeface="Calibri" panose="020F0502020204030204" pitchFamily="34" charset="0"/>
              </a:rPr>
              <a:t>9 classes:</a:t>
            </a:r>
          </a:p>
          <a:p>
            <a:pPr lvl="1"/>
            <a:r>
              <a:rPr lang="en-US" sz="1400" dirty="0">
                <a:effectLst/>
                <a:latin typeface="NimbusRomNo9L"/>
              </a:rPr>
              <a:t>Sadness</a:t>
            </a:r>
          </a:p>
          <a:p>
            <a:pPr lvl="1"/>
            <a:r>
              <a:rPr lang="en-US" sz="1400" dirty="0">
                <a:effectLst/>
                <a:latin typeface="NimbusRomNo9L"/>
              </a:rPr>
              <a:t>Joy</a:t>
            </a:r>
          </a:p>
          <a:p>
            <a:pPr lvl="1"/>
            <a:r>
              <a:rPr lang="en-US" sz="1400" dirty="0">
                <a:effectLst/>
                <a:latin typeface="NimbusRomNo9L"/>
              </a:rPr>
              <a:t>Anger</a:t>
            </a:r>
          </a:p>
          <a:p>
            <a:pPr lvl="1"/>
            <a:r>
              <a:rPr lang="en-US" sz="1400" dirty="0">
                <a:effectLst/>
                <a:latin typeface="NimbusRomNo9L"/>
              </a:rPr>
              <a:t>Disgust</a:t>
            </a:r>
          </a:p>
          <a:p>
            <a:pPr lvl="1"/>
            <a:r>
              <a:rPr lang="en-US" sz="1400" dirty="0">
                <a:effectLst/>
                <a:latin typeface="NimbusRomNo9L"/>
              </a:rPr>
              <a:t>Fear</a:t>
            </a:r>
          </a:p>
          <a:p>
            <a:pPr lvl="1"/>
            <a:r>
              <a:rPr lang="en-US" sz="1400" dirty="0">
                <a:effectLst/>
                <a:latin typeface="NimbusRomNo9L"/>
              </a:rPr>
              <a:t>Surprise</a:t>
            </a:r>
          </a:p>
          <a:p>
            <a:pPr lvl="1"/>
            <a:r>
              <a:rPr lang="en-US" sz="1400" dirty="0">
                <a:effectLst/>
                <a:latin typeface="NimbusRomNo9L"/>
              </a:rPr>
              <a:t>Shame</a:t>
            </a:r>
          </a:p>
          <a:p>
            <a:pPr lvl="1"/>
            <a:r>
              <a:rPr lang="en-US" sz="1400" dirty="0">
                <a:effectLst/>
                <a:latin typeface="NimbusRomNo9L"/>
              </a:rPr>
              <a:t>Guilt</a:t>
            </a:r>
          </a:p>
          <a:p>
            <a:pPr lvl="1"/>
            <a:r>
              <a:rPr lang="en-US" sz="1400" dirty="0">
                <a:latin typeface="NimbusRomNo9L"/>
              </a:rPr>
              <a:t>L</a:t>
            </a:r>
            <a:r>
              <a:rPr lang="en-US" sz="1400" dirty="0">
                <a:effectLst/>
                <a:latin typeface="NimbusRomNo9L"/>
              </a:rPr>
              <a:t>ove</a:t>
            </a:r>
            <a:endParaRPr lang="en-US" sz="700" dirty="0"/>
          </a:p>
          <a:p>
            <a:r>
              <a:rPr lang="en-US" sz="1800" b="0" dirty="0">
                <a:effectLst/>
                <a:latin typeface="Calibri" panose="020F0502020204030204" pitchFamily="34" charset="0"/>
                <a:cs typeface="Calibri" panose="020F0502020204030204" pitchFamily="34" charset="0"/>
              </a:rPr>
              <a:t> Sampled 100 examples from each class.</a:t>
            </a:r>
            <a:endParaRPr lang="en-US" dirty="0">
              <a:latin typeface="Calibri" panose="020F0502020204030204" pitchFamily="34" charset="0"/>
              <a:cs typeface="Calibri" panose="020F0502020204030204" pitchFamily="34" charset="0"/>
            </a:endParaRPr>
          </a:p>
          <a:p>
            <a:pPr marL="0" indent="0">
              <a:buNone/>
            </a:pPr>
            <a:endParaRPr lang="en-TR" dirty="0"/>
          </a:p>
        </p:txBody>
      </p:sp>
      <p:sp>
        <p:nvSpPr>
          <p:cNvPr id="4" name="Date Placeholder 3">
            <a:extLst>
              <a:ext uri="{FF2B5EF4-FFF2-40B4-BE49-F238E27FC236}">
                <a16:creationId xmlns:a16="http://schemas.microsoft.com/office/drawing/2014/main" id="{E9014594-0F24-773F-D2A1-A999C944219D}"/>
              </a:ext>
            </a:extLst>
          </p:cNvPr>
          <p:cNvSpPr>
            <a:spLocks noGrp="1"/>
          </p:cNvSpPr>
          <p:nvPr>
            <p:ph type="dt" sz="half" idx="10"/>
          </p:nvPr>
        </p:nvSpPr>
        <p:spPr/>
        <p:txBody>
          <a:bodyPr/>
          <a:lstStyle/>
          <a:p>
            <a:r>
              <a:rPr lang="tr-TR"/>
              <a:t>24.04.2023</a:t>
            </a:r>
            <a:endParaRPr lang="en-TR"/>
          </a:p>
        </p:txBody>
      </p:sp>
      <p:sp>
        <p:nvSpPr>
          <p:cNvPr id="5" name="Slide Number Placeholder 4">
            <a:extLst>
              <a:ext uri="{FF2B5EF4-FFF2-40B4-BE49-F238E27FC236}">
                <a16:creationId xmlns:a16="http://schemas.microsoft.com/office/drawing/2014/main" id="{B42BF844-1906-898C-9B29-2B07FC2EA661}"/>
              </a:ext>
            </a:extLst>
          </p:cNvPr>
          <p:cNvSpPr>
            <a:spLocks noGrp="1"/>
          </p:cNvSpPr>
          <p:nvPr>
            <p:ph type="sldNum" sz="quarter" idx="12"/>
          </p:nvPr>
        </p:nvSpPr>
        <p:spPr/>
        <p:txBody>
          <a:bodyPr/>
          <a:lstStyle/>
          <a:p>
            <a:fld id="{B6BDBF13-396F-E243-9BC8-9E921625A0F4}" type="slidenum">
              <a:rPr lang="en-TR" smtClean="0"/>
              <a:t>19</a:t>
            </a:fld>
            <a:endParaRPr lang="en-TR"/>
          </a:p>
        </p:txBody>
      </p:sp>
      <p:sp>
        <p:nvSpPr>
          <p:cNvPr id="7" name="TextBox 6">
            <a:extLst>
              <a:ext uri="{FF2B5EF4-FFF2-40B4-BE49-F238E27FC236}">
                <a16:creationId xmlns:a16="http://schemas.microsoft.com/office/drawing/2014/main" id="{36D05705-9A54-544D-436E-F03CA2ED936B}"/>
              </a:ext>
            </a:extLst>
          </p:cNvPr>
          <p:cNvSpPr txBox="1"/>
          <p:nvPr/>
        </p:nvSpPr>
        <p:spPr>
          <a:xfrm>
            <a:off x="8435340" y="5992297"/>
            <a:ext cx="2445416" cy="369332"/>
          </a:xfrm>
          <a:prstGeom prst="rect">
            <a:avLst/>
          </a:prstGeom>
          <a:noFill/>
        </p:spPr>
        <p:txBody>
          <a:bodyPr wrap="square" rtlCol="0">
            <a:spAutoFit/>
          </a:bodyPr>
          <a:lstStyle/>
          <a:p>
            <a:r>
              <a:rPr lang="en-TR" dirty="0"/>
              <a:t>Fig 01: Data sources</a:t>
            </a:r>
          </a:p>
        </p:txBody>
      </p:sp>
      <p:pic>
        <p:nvPicPr>
          <p:cNvPr id="8" name="Picture 7">
            <a:extLst>
              <a:ext uri="{FF2B5EF4-FFF2-40B4-BE49-F238E27FC236}">
                <a16:creationId xmlns:a16="http://schemas.microsoft.com/office/drawing/2014/main" id="{A1764389-B120-E7D4-43E7-C50A305E27F0}"/>
              </a:ext>
            </a:extLst>
          </p:cNvPr>
          <p:cNvPicPr>
            <a:picLocks noChangeAspect="1"/>
          </p:cNvPicPr>
          <p:nvPr/>
        </p:nvPicPr>
        <p:blipFill>
          <a:blip r:embed="rId4"/>
          <a:stretch>
            <a:fillRect/>
          </a:stretch>
        </p:blipFill>
        <p:spPr>
          <a:xfrm>
            <a:off x="6630924" y="2889251"/>
            <a:ext cx="5266944" cy="2743200"/>
          </a:xfrm>
          <a:prstGeom prst="rect">
            <a:avLst/>
          </a:prstGeom>
          <a:ln>
            <a:solidFill>
              <a:schemeClr val="bg2">
                <a:lumMod val="50000"/>
              </a:schemeClr>
            </a:solidFill>
          </a:ln>
        </p:spPr>
      </p:pic>
    </p:spTree>
    <p:extLst>
      <p:ext uri="{BB962C8B-B14F-4D97-AF65-F5344CB8AC3E}">
        <p14:creationId xmlns:p14="http://schemas.microsoft.com/office/powerpoint/2010/main" val="2598719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E14A3-753F-A802-BEDB-F3918FD13465}"/>
              </a:ext>
            </a:extLst>
          </p:cNvPr>
          <p:cNvSpPr>
            <a:spLocks noGrp="1"/>
          </p:cNvSpPr>
          <p:nvPr>
            <p:ph type="title"/>
          </p:nvPr>
        </p:nvSpPr>
        <p:spPr/>
        <p:txBody>
          <a:bodyPr/>
          <a:lstStyle/>
          <a:p>
            <a:pPr algn="ctr"/>
            <a:r>
              <a:rPr lang="en-TR"/>
              <a:t>Content</a:t>
            </a:r>
            <a:endParaRPr lang="en-TR" dirty="0"/>
          </a:p>
        </p:txBody>
      </p:sp>
      <p:graphicFrame>
        <p:nvGraphicFramePr>
          <p:cNvPr id="7" name="Content Placeholder 2">
            <a:extLst>
              <a:ext uri="{FF2B5EF4-FFF2-40B4-BE49-F238E27FC236}">
                <a16:creationId xmlns:a16="http://schemas.microsoft.com/office/drawing/2014/main" id="{21830D9F-61BB-FB37-EC5A-DD5E88A77076}"/>
              </a:ext>
            </a:extLst>
          </p:cNvPr>
          <p:cNvGraphicFramePr>
            <a:graphicFrameLocks noGrp="1"/>
          </p:cNvGraphicFramePr>
          <p:nvPr>
            <p:ph idx="1"/>
            <p:extLst>
              <p:ext uri="{D42A27DB-BD31-4B8C-83A1-F6EECF244321}">
                <p14:modId xmlns:p14="http://schemas.microsoft.com/office/powerpoint/2010/main" val="8870391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19C11EB7-E1FB-A5A4-6D2C-3A083F959C65}"/>
              </a:ext>
            </a:extLst>
          </p:cNvPr>
          <p:cNvSpPr>
            <a:spLocks noGrp="1"/>
          </p:cNvSpPr>
          <p:nvPr>
            <p:ph type="dt" sz="half" idx="10"/>
          </p:nvPr>
        </p:nvSpPr>
        <p:spPr/>
        <p:txBody>
          <a:bodyPr/>
          <a:lstStyle/>
          <a:p>
            <a:r>
              <a:rPr lang="tr-TR"/>
              <a:t>24.04.2023</a:t>
            </a:r>
            <a:endParaRPr lang="en-TR"/>
          </a:p>
        </p:txBody>
      </p:sp>
      <p:sp>
        <p:nvSpPr>
          <p:cNvPr id="5" name="Slide Number Placeholder 4">
            <a:extLst>
              <a:ext uri="{FF2B5EF4-FFF2-40B4-BE49-F238E27FC236}">
                <a16:creationId xmlns:a16="http://schemas.microsoft.com/office/drawing/2014/main" id="{D1B2862A-D1DB-3E7D-2285-3EB63276083E}"/>
              </a:ext>
            </a:extLst>
          </p:cNvPr>
          <p:cNvSpPr>
            <a:spLocks noGrp="1"/>
          </p:cNvSpPr>
          <p:nvPr>
            <p:ph type="sldNum" sz="quarter" idx="12"/>
          </p:nvPr>
        </p:nvSpPr>
        <p:spPr/>
        <p:txBody>
          <a:bodyPr/>
          <a:lstStyle/>
          <a:p>
            <a:fld id="{B6BDBF13-396F-E243-9BC8-9E921625A0F4}" type="slidenum">
              <a:rPr lang="en-TR" smtClean="0"/>
              <a:t>2</a:t>
            </a:fld>
            <a:endParaRPr lang="en-TR"/>
          </a:p>
        </p:txBody>
      </p:sp>
    </p:spTree>
    <p:extLst>
      <p:ext uri="{BB962C8B-B14F-4D97-AF65-F5344CB8AC3E}">
        <p14:creationId xmlns:p14="http://schemas.microsoft.com/office/powerpoint/2010/main" val="1687291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745CA-A23C-E0B5-E6A4-573E81D0F11A}"/>
              </a:ext>
            </a:extLst>
          </p:cNvPr>
          <p:cNvSpPr>
            <a:spLocks noGrp="1"/>
          </p:cNvSpPr>
          <p:nvPr>
            <p:ph type="title"/>
          </p:nvPr>
        </p:nvSpPr>
        <p:spPr/>
        <p:txBody>
          <a:bodyPr/>
          <a:lstStyle/>
          <a:p>
            <a:pPr algn="ctr"/>
            <a:r>
              <a:rPr lang="en-TR" dirty="0"/>
              <a:t>Sentiment Analysis </a:t>
            </a:r>
            <a:r>
              <a:rPr lang="en-US" dirty="0"/>
              <a:t>Dataset Samples</a:t>
            </a:r>
            <a:r>
              <a:rPr lang="en-TR" dirty="0"/>
              <a:t> </a:t>
            </a:r>
          </a:p>
        </p:txBody>
      </p:sp>
      <p:sp>
        <p:nvSpPr>
          <p:cNvPr id="3" name="Content Placeholder 2">
            <a:extLst>
              <a:ext uri="{FF2B5EF4-FFF2-40B4-BE49-F238E27FC236}">
                <a16:creationId xmlns:a16="http://schemas.microsoft.com/office/drawing/2014/main" id="{6546BBC9-A0D4-E45E-5E96-10B06B8B6381}"/>
              </a:ext>
            </a:extLst>
          </p:cNvPr>
          <p:cNvSpPr>
            <a:spLocks noGrp="1"/>
          </p:cNvSpPr>
          <p:nvPr>
            <p:ph idx="1"/>
          </p:nvPr>
        </p:nvSpPr>
        <p:spPr/>
        <p:txBody>
          <a:bodyPr>
            <a:normAutofit fontScale="92500" lnSpcReduction="10000"/>
          </a:bodyPr>
          <a:lstStyle/>
          <a:p>
            <a:pPr>
              <a:lnSpc>
                <a:spcPct val="150000"/>
              </a:lnSpc>
            </a:pPr>
            <a:r>
              <a:rPr lang="en-US" sz="1800" dirty="0">
                <a:solidFill>
                  <a:schemeClr val="accent6"/>
                </a:solidFill>
                <a:latin typeface="Menlo" panose="020B0609030804020204" pitchFamily="49" charset="0"/>
              </a:rPr>
              <a:t>’Anger’: </a:t>
            </a:r>
            <a:r>
              <a:rPr lang="en-US" sz="1800" dirty="0">
                <a:latin typeface="Menlo" panose="020B0609030804020204" pitchFamily="49" charset="0"/>
              </a:rPr>
              <a:t>‘time for tv in </a:t>
            </a:r>
            <a:r>
              <a:rPr lang="en-US" sz="1800" dirty="0" err="1">
                <a:latin typeface="Menlo" panose="020B0609030804020204" pitchFamily="49" charset="0"/>
              </a:rPr>
              <a:t>bed.Then</a:t>
            </a:r>
            <a:r>
              <a:rPr lang="en-US" sz="1800" dirty="0">
                <a:latin typeface="Menlo" panose="020B0609030804020204" pitchFamily="49" charset="0"/>
              </a:rPr>
              <a:t> spending all day catching up on studying </a:t>
            </a:r>
            <a:r>
              <a:rPr lang="en-US" sz="1800" dirty="0" err="1">
                <a:latin typeface="Menlo" panose="020B0609030804020204" pitchFamily="49" charset="0"/>
              </a:rPr>
              <a:t>i</a:t>
            </a:r>
            <a:r>
              <a:rPr lang="en-US" sz="1800" dirty="0">
                <a:latin typeface="Menlo" panose="020B0609030804020204" pitchFamily="49" charset="0"/>
              </a:rPr>
              <a:t> hate online summer classes’.</a:t>
            </a:r>
          </a:p>
          <a:p>
            <a:pPr>
              <a:lnSpc>
                <a:spcPct val="150000"/>
              </a:lnSpc>
            </a:pPr>
            <a:r>
              <a:rPr lang="en-US" sz="1800" dirty="0">
                <a:solidFill>
                  <a:schemeClr val="accent6"/>
                </a:solidFill>
                <a:latin typeface="Menlo" panose="020B0609030804020204" pitchFamily="49" charset="0"/>
              </a:rPr>
              <a:t>’Joy’: </a:t>
            </a:r>
            <a:r>
              <a:rPr lang="en-US" sz="1800" dirty="0">
                <a:latin typeface="Menlo" panose="020B0609030804020204" pitchFamily="49" charset="0"/>
              </a:rPr>
              <a:t>'staring at the sunshine through my office window!’,</a:t>
            </a:r>
          </a:p>
          <a:p>
            <a:pPr>
              <a:lnSpc>
                <a:spcPct val="150000"/>
              </a:lnSpc>
            </a:pPr>
            <a:r>
              <a:rPr lang="en-US" sz="1800" dirty="0">
                <a:solidFill>
                  <a:schemeClr val="accent6"/>
                </a:solidFill>
                <a:latin typeface="Menlo" panose="020B0609030804020204" pitchFamily="49" charset="0"/>
              </a:rPr>
              <a:t>‘Shame’: </a:t>
            </a:r>
            <a:r>
              <a:rPr lang="en-US" sz="1800" dirty="0">
                <a:latin typeface="Menlo" panose="020B0609030804020204" pitchFamily="49" charset="0"/>
              </a:rPr>
              <a:t>'When I was a child: I had told my mother a lie and she found it out.',</a:t>
            </a:r>
          </a:p>
          <a:p>
            <a:pPr>
              <a:lnSpc>
                <a:spcPct val="150000"/>
              </a:lnSpc>
            </a:pPr>
            <a:r>
              <a:rPr lang="en-US" sz="1800" dirty="0">
                <a:solidFill>
                  <a:schemeClr val="accent6"/>
                </a:solidFill>
                <a:latin typeface="Menlo" panose="020B0609030804020204" pitchFamily="49" charset="0"/>
              </a:rPr>
              <a:t>‘Fear’: </a:t>
            </a:r>
            <a:r>
              <a:rPr lang="en-US" sz="1800" dirty="0">
                <a:latin typeface="Menlo" panose="020B0609030804020204" pitchFamily="49" charset="0"/>
              </a:rPr>
              <a:t>'The innocent little bird which had caused all the mischief, flew away in a fright!’, </a:t>
            </a:r>
          </a:p>
          <a:p>
            <a:pPr>
              <a:lnSpc>
                <a:spcPct val="150000"/>
              </a:lnSpc>
            </a:pPr>
            <a:r>
              <a:rPr lang="en-US" sz="1800" dirty="0">
                <a:solidFill>
                  <a:schemeClr val="accent6"/>
                </a:solidFill>
                <a:latin typeface="Menlo" panose="020B0609030804020204" pitchFamily="49" charset="0"/>
              </a:rPr>
              <a:t>‘Disgust’: </a:t>
            </a:r>
            <a:r>
              <a:rPr lang="en-US" sz="1800" dirty="0">
                <a:latin typeface="Menlo" panose="020B0609030804020204" pitchFamily="49" charset="0"/>
              </a:rPr>
              <a:t>"You see, that's their life; they exist only for the eye and the nose.",</a:t>
            </a:r>
            <a:br>
              <a:rPr lang="en-US" sz="1800" dirty="0">
                <a:latin typeface="Menlo" panose="020B0609030804020204" pitchFamily="49" charset="0"/>
              </a:rPr>
            </a:br>
            <a:endParaRPr lang="en-US" sz="1800" dirty="0">
              <a:latin typeface="Menlo" panose="020B0609030804020204" pitchFamily="49" charset="0"/>
            </a:endParaRPr>
          </a:p>
        </p:txBody>
      </p:sp>
      <p:sp>
        <p:nvSpPr>
          <p:cNvPr id="4" name="Date Placeholder 3">
            <a:extLst>
              <a:ext uri="{FF2B5EF4-FFF2-40B4-BE49-F238E27FC236}">
                <a16:creationId xmlns:a16="http://schemas.microsoft.com/office/drawing/2014/main" id="{C2F15FA3-2E6D-066F-6B16-2D9975665909}"/>
              </a:ext>
            </a:extLst>
          </p:cNvPr>
          <p:cNvSpPr>
            <a:spLocks noGrp="1"/>
          </p:cNvSpPr>
          <p:nvPr>
            <p:ph type="dt" sz="half" idx="10"/>
          </p:nvPr>
        </p:nvSpPr>
        <p:spPr/>
        <p:txBody>
          <a:bodyPr/>
          <a:lstStyle/>
          <a:p>
            <a:r>
              <a:rPr lang="tr-TR"/>
              <a:t>24.04.2023</a:t>
            </a:r>
            <a:endParaRPr lang="en-TR"/>
          </a:p>
        </p:txBody>
      </p:sp>
      <p:sp>
        <p:nvSpPr>
          <p:cNvPr id="5" name="Slide Number Placeholder 4">
            <a:extLst>
              <a:ext uri="{FF2B5EF4-FFF2-40B4-BE49-F238E27FC236}">
                <a16:creationId xmlns:a16="http://schemas.microsoft.com/office/drawing/2014/main" id="{A2EDD72F-BC06-C26E-7454-6A7209CA216D}"/>
              </a:ext>
            </a:extLst>
          </p:cNvPr>
          <p:cNvSpPr>
            <a:spLocks noGrp="1"/>
          </p:cNvSpPr>
          <p:nvPr>
            <p:ph type="sldNum" sz="quarter" idx="12"/>
          </p:nvPr>
        </p:nvSpPr>
        <p:spPr/>
        <p:txBody>
          <a:bodyPr/>
          <a:lstStyle/>
          <a:p>
            <a:fld id="{B6BDBF13-396F-E243-9BC8-9E921625A0F4}" type="slidenum">
              <a:rPr lang="en-TR" smtClean="0"/>
              <a:t>20</a:t>
            </a:fld>
            <a:endParaRPr lang="en-TR"/>
          </a:p>
        </p:txBody>
      </p:sp>
    </p:spTree>
    <p:extLst>
      <p:ext uri="{BB962C8B-B14F-4D97-AF65-F5344CB8AC3E}">
        <p14:creationId xmlns:p14="http://schemas.microsoft.com/office/powerpoint/2010/main" val="4234522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9037A-9AA9-2151-3EC3-EFA4F887FF22}"/>
              </a:ext>
            </a:extLst>
          </p:cNvPr>
          <p:cNvSpPr>
            <a:spLocks noGrp="1"/>
          </p:cNvSpPr>
          <p:nvPr>
            <p:ph type="title"/>
          </p:nvPr>
        </p:nvSpPr>
        <p:spPr>
          <a:xfrm>
            <a:off x="838199" y="307975"/>
            <a:ext cx="10515600" cy="863121"/>
          </a:xfrm>
        </p:spPr>
        <p:txBody>
          <a:bodyPr/>
          <a:lstStyle/>
          <a:p>
            <a:pPr algn="ctr"/>
            <a:r>
              <a:rPr lang="en-TR" dirty="0"/>
              <a:t>Sentiment Analysis Prompts </a:t>
            </a:r>
          </a:p>
        </p:txBody>
      </p:sp>
      <p:sp>
        <p:nvSpPr>
          <p:cNvPr id="4" name="Date Placeholder 3">
            <a:extLst>
              <a:ext uri="{FF2B5EF4-FFF2-40B4-BE49-F238E27FC236}">
                <a16:creationId xmlns:a16="http://schemas.microsoft.com/office/drawing/2014/main" id="{31F33E39-D67B-FDF5-6B28-989A02F068C7}"/>
              </a:ext>
            </a:extLst>
          </p:cNvPr>
          <p:cNvSpPr>
            <a:spLocks noGrp="1"/>
          </p:cNvSpPr>
          <p:nvPr>
            <p:ph type="dt" sz="half" idx="10"/>
          </p:nvPr>
        </p:nvSpPr>
        <p:spPr/>
        <p:txBody>
          <a:bodyPr/>
          <a:lstStyle/>
          <a:p>
            <a:r>
              <a:rPr lang="tr-TR"/>
              <a:t>24.04.2023</a:t>
            </a:r>
            <a:endParaRPr lang="en-TR"/>
          </a:p>
        </p:txBody>
      </p:sp>
      <p:sp>
        <p:nvSpPr>
          <p:cNvPr id="5" name="Slide Number Placeholder 4">
            <a:extLst>
              <a:ext uri="{FF2B5EF4-FFF2-40B4-BE49-F238E27FC236}">
                <a16:creationId xmlns:a16="http://schemas.microsoft.com/office/drawing/2014/main" id="{69283BC1-7833-37B8-F02D-3E1F6E8E2E7D}"/>
              </a:ext>
            </a:extLst>
          </p:cNvPr>
          <p:cNvSpPr>
            <a:spLocks noGrp="1"/>
          </p:cNvSpPr>
          <p:nvPr>
            <p:ph type="sldNum" sz="quarter" idx="12"/>
          </p:nvPr>
        </p:nvSpPr>
        <p:spPr/>
        <p:txBody>
          <a:bodyPr/>
          <a:lstStyle/>
          <a:p>
            <a:fld id="{B6BDBF13-396F-E243-9BC8-9E921625A0F4}" type="slidenum">
              <a:rPr lang="en-TR" smtClean="0"/>
              <a:t>21</a:t>
            </a:fld>
            <a:endParaRPr lang="en-TR"/>
          </a:p>
        </p:txBody>
      </p:sp>
      <p:graphicFrame>
        <p:nvGraphicFramePr>
          <p:cNvPr id="6" name="Table 6">
            <a:extLst>
              <a:ext uri="{FF2B5EF4-FFF2-40B4-BE49-F238E27FC236}">
                <a16:creationId xmlns:a16="http://schemas.microsoft.com/office/drawing/2014/main" id="{972727BF-9620-55F8-6C0C-A44A7922069D}"/>
              </a:ext>
            </a:extLst>
          </p:cNvPr>
          <p:cNvGraphicFramePr>
            <a:graphicFrameLocks noGrp="1"/>
          </p:cNvGraphicFramePr>
          <p:nvPr>
            <p:extLst>
              <p:ext uri="{D42A27DB-BD31-4B8C-83A1-F6EECF244321}">
                <p14:modId xmlns:p14="http://schemas.microsoft.com/office/powerpoint/2010/main" val="2451141205"/>
              </p:ext>
            </p:extLst>
          </p:nvPr>
        </p:nvGraphicFramePr>
        <p:xfrm>
          <a:off x="89535" y="1340407"/>
          <a:ext cx="12014835" cy="4582936"/>
        </p:xfrm>
        <a:graphic>
          <a:graphicData uri="http://schemas.openxmlformats.org/drawingml/2006/table">
            <a:tbl>
              <a:tblPr firstRow="1" bandRow="1">
                <a:tableStyleId>{5C22544A-7EE6-4342-B048-85BDC9FD1C3A}</a:tableStyleId>
              </a:tblPr>
              <a:tblGrid>
                <a:gridCol w="1969803">
                  <a:extLst>
                    <a:ext uri="{9D8B030D-6E8A-4147-A177-3AD203B41FA5}">
                      <a16:colId xmlns:a16="http://schemas.microsoft.com/office/drawing/2014/main" val="3297513586"/>
                    </a:ext>
                  </a:extLst>
                </a:gridCol>
                <a:gridCol w="3561996">
                  <a:extLst>
                    <a:ext uri="{9D8B030D-6E8A-4147-A177-3AD203B41FA5}">
                      <a16:colId xmlns:a16="http://schemas.microsoft.com/office/drawing/2014/main" val="3593458097"/>
                    </a:ext>
                  </a:extLst>
                </a:gridCol>
                <a:gridCol w="6483036">
                  <a:extLst>
                    <a:ext uri="{9D8B030D-6E8A-4147-A177-3AD203B41FA5}">
                      <a16:colId xmlns:a16="http://schemas.microsoft.com/office/drawing/2014/main" val="3724805307"/>
                    </a:ext>
                  </a:extLst>
                </a:gridCol>
              </a:tblGrid>
              <a:tr h="581889">
                <a:tc>
                  <a:txBody>
                    <a:bodyPr/>
                    <a:lstStyle/>
                    <a:p>
                      <a:r>
                        <a:rPr lang="en-TR" dirty="0"/>
                        <a:t>Prompt name</a:t>
                      </a:r>
                    </a:p>
                  </a:txBody>
                  <a:tcPr/>
                </a:tc>
                <a:tc>
                  <a:txBody>
                    <a:bodyPr/>
                    <a:lstStyle/>
                    <a:p>
                      <a:r>
                        <a:rPr lang="en-TR" dirty="0"/>
                        <a:t>Template</a:t>
                      </a:r>
                    </a:p>
                  </a:txBody>
                  <a:tcPr/>
                </a:tc>
                <a:tc>
                  <a:txBody>
                    <a:bodyPr/>
                    <a:lstStyle/>
                    <a:p>
                      <a:r>
                        <a:rPr lang="en-TR" dirty="0"/>
                        <a:t>Example</a:t>
                      </a:r>
                    </a:p>
                  </a:txBody>
                  <a:tcPr/>
                </a:tc>
                <a:extLst>
                  <a:ext uri="{0D108BD9-81ED-4DB2-BD59-A6C34878D82A}">
                    <a16:rowId xmlns:a16="http://schemas.microsoft.com/office/drawing/2014/main" val="2636995535"/>
                  </a:ext>
                </a:extLst>
              </a:tr>
              <a:tr h="6417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CLASS_NAME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a:t>
                      </a:r>
                      <a:r>
                        <a:rPr lang="en-US" sz="1800" b="0" kern="1200" dirty="0" err="1">
                          <a:solidFill>
                            <a:schemeClr val="dk1"/>
                          </a:solidFill>
                          <a:effectLst/>
                          <a:latin typeface="+mn-lt"/>
                          <a:ea typeface="+mn-ea"/>
                          <a:cs typeface="+mn-cs"/>
                        </a:rPr>
                        <a:t>class_name</a:t>
                      </a:r>
                      <a:r>
                        <a:rPr lang="en-US" sz="1800" b="0" kern="1200" dirty="0">
                          <a:solidFill>
                            <a:schemeClr val="dk1"/>
                          </a:solidFill>
                          <a:effectLst/>
                          <a:latin typeface="+mn-lt"/>
                          <a:ea typeface="+mn-ea"/>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sadness</a:t>
                      </a:r>
                    </a:p>
                  </a:txBody>
                  <a:tcPr/>
                </a:tc>
                <a:extLst>
                  <a:ext uri="{0D108BD9-81ED-4DB2-BD59-A6C34878D82A}">
                    <a16:rowId xmlns:a16="http://schemas.microsoft.com/office/drawing/2014/main" val="175238866"/>
                  </a:ext>
                </a:extLst>
              </a:tr>
              <a:tr h="581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TEXT_IS_ABOUT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This sentence is about {</a:t>
                      </a:r>
                      <a:r>
                        <a:rPr lang="en-US" sz="1800" b="0" kern="1200" dirty="0" err="1">
                          <a:solidFill>
                            <a:schemeClr val="dk1"/>
                          </a:solidFill>
                          <a:effectLst/>
                          <a:latin typeface="+mn-lt"/>
                          <a:ea typeface="+mn-ea"/>
                          <a:cs typeface="+mn-cs"/>
                        </a:rPr>
                        <a:t>class_name</a:t>
                      </a:r>
                      <a:r>
                        <a:rPr lang="en-US" sz="1800" b="0" kern="1200" dirty="0">
                          <a:solidFill>
                            <a:schemeClr val="dk1"/>
                          </a:solidFill>
                          <a:effectLst/>
                          <a:latin typeface="+mn-lt"/>
                          <a:ea typeface="+mn-ea"/>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This sentence is about sadness</a:t>
                      </a:r>
                    </a:p>
                  </a:txBody>
                  <a:tcPr/>
                </a:tc>
                <a:extLst>
                  <a:ext uri="{0D108BD9-81ED-4DB2-BD59-A6C34878D82A}">
                    <a16:rowId xmlns:a16="http://schemas.microsoft.com/office/drawing/2014/main" val="808094091"/>
                  </a:ext>
                </a:extLst>
              </a:tr>
              <a:tr h="943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THIS_IS_I_FEEL</a:t>
                      </a:r>
                    </a:p>
                  </a:txBody>
                  <a:tcPr/>
                </a:tc>
                <a:tc>
                  <a:txBody>
                    <a:bodyPr/>
                    <a:lstStyle/>
                    <a:p>
                      <a:r>
                        <a:rPr lang="en-US" sz="1800" b="0" kern="1200" dirty="0">
                          <a:solidFill>
                            <a:schemeClr val="dk1"/>
                          </a:solidFill>
                          <a:effectLst/>
                          <a:latin typeface="+mn-lt"/>
                          <a:ea typeface="+mn-ea"/>
                          <a:cs typeface="+mn-cs"/>
                        </a:rPr>
                        <a:t>This is {bad/good}. I am feeling {</a:t>
                      </a:r>
                      <a:r>
                        <a:rPr lang="en-US" sz="1800" b="0" kern="1200" dirty="0" err="1">
                          <a:solidFill>
                            <a:schemeClr val="dk1"/>
                          </a:solidFill>
                          <a:effectLst/>
                          <a:latin typeface="+mn-lt"/>
                          <a:ea typeface="+mn-ea"/>
                          <a:cs typeface="+mn-cs"/>
                        </a:rPr>
                        <a:t>class_name_adj</a:t>
                      </a:r>
                      <a:r>
                        <a:rPr lang="en-US" sz="1800" b="0" kern="1200" dirty="0">
                          <a:solidFill>
                            <a:schemeClr val="dk1"/>
                          </a:solidFill>
                          <a:effectLst/>
                          <a:latin typeface="+mn-lt"/>
                          <a:ea typeface="+mn-ea"/>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This is bad! I am feeling sad</a:t>
                      </a:r>
                      <a:endParaRPr lang="en-US" sz="1800" b="0" kern="1200" dirty="0">
                        <a:solidFill>
                          <a:schemeClr val="dk1"/>
                        </a:solidFill>
                        <a:effectLst/>
                        <a:latin typeface="+mn-lt"/>
                        <a:ea typeface="+mn-ea"/>
                        <a:cs typeface="+mn-cs"/>
                      </a:endParaRPr>
                    </a:p>
                  </a:txBody>
                  <a:tcPr/>
                </a:tc>
                <a:extLst>
                  <a:ext uri="{0D108BD9-81ED-4DB2-BD59-A6C34878D82A}">
                    <a16:rowId xmlns:a16="http://schemas.microsoft.com/office/drawing/2014/main" val="1919912758"/>
                  </a:ext>
                </a:extLst>
              </a:tr>
              <a:tr h="9168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I_FEEL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I am feeling </a:t>
                      </a:r>
                      <a:r>
                        <a:rPr lang="en-US" sz="1800" b="0" kern="1200" dirty="0">
                          <a:solidFill>
                            <a:schemeClr val="dk1"/>
                          </a:solidFill>
                          <a:effectLst/>
                          <a:latin typeface="+mn-lt"/>
                          <a:ea typeface="+mn-ea"/>
                          <a:cs typeface="+mn-cs"/>
                        </a:rPr>
                        <a:t>{</a:t>
                      </a:r>
                      <a:r>
                        <a:rPr lang="en-US" sz="1800" b="0" kern="1200" dirty="0" err="1">
                          <a:solidFill>
                            <a:schemeClr val="dk1"/>
                          </a:solidFill>
                          <a:effectLst/>
                          <a:latin typeface="+mn-lt"/>
                          <a:ea typeface="+mn-ea"/>
                          <a:cs typeface="+mn-cs"/>
                        </a:rPr>
                        <a:t>class_name_adj</a:t>
                      </a:r>
                      <a:r>
                        <a:rPr lang="en-US" sz="1800" b="0" kern="1200" dirty="0">
                          <a:solidFill>
                            <a:schemeClr val="dk1"/>
                          </a:solidFill>
                          <a:effectLst/>
                          <a:latin typeface="+mn-lt"/>
                          <a:ea typeface="+mn-ea"/>
                          <a:cs typeface="+mn-cs"/>
                        </a:rPr>
                        <a:t>}</a:t>
                      </a:r>
                    </a:p>
                  </a:txBody>
                  <a:tcPr/>
                </a:tc>
                <a:tc>
                  <a:txBody>
                    <a:bodyPr/>
                    <a:lstStyle/>
                    <a:p>
                      <a:r>
                        <a:rPr lang="en-US" sz="1800" b="0" i="0" kern="1200" dirty="0">
                          <a:solidFill>
                            <a:schemeClr val="dk1"/>
                          </a:solidFill>
                          <a:effectLst/>
                          <a:latin typeface="+mn-lt"/>
                          <a:ea typeface="+mn-ea"/>
                          <a:cs typeface="+mn-cs"/>
                        </a:rPr>
                        <a:t>'I am feeling sad'</a:t>
                      </a:r>
                      <a:endParaRPr lang="en-TR" dirty="0"/>
                    </a:p>
                  </a:txBody>
                  <a:tcPr/>
                </a:tc>
                <a:extLst>
                  <a:ext uri="{0D108BD9-81ED-4DB2-BD59-A6C34878D82A}">
                    <a16:rowId xmlns:a16="http://schemas.microsoft.com/office/drawing/2014/main" val="3078875634"/>
                  </a:ext>
                </a:extLst>
              </a:tr>
              <a:tr h="9168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KEYWORDS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This sentence is about {CLASS_KEYWORDS[</a:t>
                      </a:r>
                      <a:r>
                        <a:rPr lang="en-US" sz="1800" b="0" kern="1200" dirty="0" err="1">
                          <a:solidFill>
                            <a:schemeClr val="dk1"/>
                          </a:solidFill>
                          <a:effectLst/>
                          <a:latin typeface="+mn-lt"/>
                          <a:ea typeface="+mn-ea"/>
                          <a:cs typeface="+mn-cs"/>
                        </a:rPr>
                        <a:t>class_name</a:t>
                      </a:r>
                      <a:r>
                        <a:rPr lang="en-US" sz="1800" b="0" kern="1200" dirty="0">
                          <a:solidFill>
                            <a:schemeClr val="dk1"/>
                          </a:solidFill>
                          <a:effectLst/>
                          <a:latin typeface="+mn-lt"/>
                          <a:ea typeface="+mn-ea"/>
                          <a:cs typeface="+mn-cs"/>
                        </a:rPr>
                        <a:t>]}</a:t>
                      </a:r>
                    </a:p>
                  </a:txBody>
                  <a:tcPr/>
                </a:tc>
                <a:tc>
                  <a:txBody>
                    <a:bodyPr/>
                    <a:lstStyle/>
                    <a:p>
                      <a:r>
                        <a:rPr lang="en-US" sz="1800" b="0" kern="1200" dirty="0">
                          <a:solidFill>
                            <a:schemeClr val="dk1"/>
                          </a:solidFill>
                          <a:effectLst/>
                          <a:latin typeface="+mn-lt"/>
                          <a:ea typeface="+mn-ea"/>
                          <a:cs typeface="+mn-cs"/>
                        </a:rPr>
                        <a:t>This sentence is about  </a:t>
                      </a:r>
                      <a:r>
                        <a:rPr lang="en-US" sz="1800" b="0" i="0" kern="1200" dirty="0">
                          <a:solidFill>
                            <a:schemeClr val="dk1"/>
                          </a:solidFill>
                          <a:effectLst/>
                          <a:latin typeface="+mn-lt"/>
                          <a:ea typeface="+mn-ea"/>
                          <a:cs typeface="+mn-cs"/>
                        </a:rPr>
                        <a:t>sadness, heavy, sorrow, regret, misery, lonely, poignancy, bereavement, desolation, dejectedness, mourning, ruefulness, depression, weepiness, tearfulness, lowness</a:t>
                      </a:r>
                      <a:endParaRPr lang="en-TR" dirty="0"/>
                    </a:p>
                  </a:txBody>
                  <a:tcPr/>
                </a:tc>
                <a:extLst>
                  <a:ext uri="{0D108BD9-81ED-4DB2-BD59-A6C34878D82A}">
                    <a16:rowId xmlns:a16="http://schemas.microsoft.com/office/drawing/2014/main" val="3536303734"/>
                  </a:ext>
                </a:extLst>
              </a:tr>
            </a:tbl>
          </a:graphicData>
        </a:graphic>
      </p:graphicFrame>
    </p:spTree>
    <p:extLst>
      <p:ext uri="{BB962C8B-B14F-4D97-AF65-F5344CB8AC3E}">
        <p14:creationId xmlns:p14="http://schemas.microsoft.com/office/powerpoint/2010/main" val="3455154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98EB1-27D1-57C0-8ADB-053C5F0B1494}"/>
              </a:ext>
            </a:extLst>
          </p:cNvPr>
          <p:cNvSpPr>
            <a:spLocks noGrp="1"/>
          </p:cNvSpPr>
          <p:nvPr>
            <p:ph type="title"/>
          </p:nvPr>
        </p:nvSpPr>
        <p:spPr/>
        <p:txBody>
          <a:bodyPr/>
          <a:lstStyle/>
          <a:p>
            <a:pPr algn="ctr"/>
            <a:r>
              <a:rPr lang="en-TR" dirty="0"/>
              <a:t>Sentiment Analysis dataset results</a:t>
            </a:r>
            <a:br>
              <a:rPr lang="en-TR" dirty="0"/>
            </a:br>
            <a:endParaRPr lang="en-TR" dirty="0"/>
          </a:p>
        </p:txBody>
      </p:sp>
      <p:sp>
        <p:nvSpPr>
          <p:cNvPr id="4" name="Date Placeholder 3">
            <a:extLst>
              <a:ext uri="{FF2B5EF4-FFF2-40B4-BE49-F238E27FC236}">
                <a16:creationId xmlns:a16="http://schemas.microsoft.com/office/drawing/2014/main" id="{BDB5A271-8682-69AF-E57B-B6524F113319}"/>
              </a:ext>
            </a:extLst>
          </p:cNvPr>
          <p:cNvSpPr>
            <a:spLocks noGrp="1"/>
          </p:cNvSpPr>
          <p:nvPr>
            <p:ph type="dt" sz="half" idx="10"/>
          </p:nvPr>
        </p:nvSpPr>
        <p:spPr/>
        <p:txBody>
          <a:bodyPr/>
          <a:lstStyle/>
          <a:p>
            <a:r>
              <a:rPr lang="tr-TR"/>
              <a:t>24.04.2023</a:t>
            </a:r>
            <a:endParaRPr lang="en-TR"/>
          </a:p>
        </p:txBody>
      </p:sp>
      <p:sp>
        <p:nvSpPr>
          <p:cNvPr id="5" name="Slide Number Placeholder 4">
            <a:extLst>
              <a:ext uri="{FF2B5EF4-FFF2-40B4-BE49-F238E27FC236}">
                <a16:creationId xmlns:a16="http://schemas.microsoft.com/office/drawing/2014/main" id="{0B74BED3-DFB2-B1E4-31E4-B161FE2952C9}"/>
              </a:ext>
            </a:extLst>
          </p:cNvPr>
          <p:cNvSpPr>
            <a:spLocks noGrp="1"/>
          </p:cNvSpPr>
          <p:nvPr>
            <p:ph type="sldNum" sz="quarter" idx="12"/>
          </p:nvPr>
        </p:nvSpPr>
        <p:spPr/>
        <p:txBody>
          <a:bodyPr/>
          <a:lstStyle/>
          <a:p>
            <a:fld id="{B6BDBF13-396F-E243-9BC8-9E921625A0F4}" type="slidenum">
              <a:rPr lang="en-TR" smtClean="0"/>
              <a:t>22</a:t>
            </a:fld>
            <a:endParaRPr lang="en-TR"/>
          </a:p>
        </p:txBody>
      </p:sp>
      <p:graphicFrame>
        <p:nvGraphicFramePr>
          <p:cNvPr id="6" name="Table 6">
            <a:extLst>
              <a:ext uri="{FF2B5EF4-FFF2-40B4-BE49-F238E27FC236}">
                <a16:creationId xmlns:a16="http://schemas.microsoft.com/office/drawing/2014/main" id="{6BD8ADED-D423-46AD-81E7-38FE31863745}"/>
              </a:ext>
            </a:extLst>
          </p:cNvPr>
          <p:cNvGraphicFramePr>
            <a:graphicFrameLocks noGrp="1"/>
          </p:cNvGraphicFramePr>
          <p:nvPr>
            <p:extLst>
              <p:ext uri="{D42A27DB-BD31-4B8C-83A1-F6EECF244321}">
                <p14:modId xmlns:p14="http://schemas.microsoft.com/office/powerpoint/2010/main" val="4059031226"/>
              </p:ext>
            </p:extLst>
          </p:nvPr>
        </p:nvGraphicFramePr>
        <p:xfrm>
          <a:off x="969645" y="2090738"/>
          <a:ext cx="10252710" cy="2257405"/>
        </p:xfrm>
        <a:graphic>
          <a:graphicData uri="http://schemas.openxmlformats.org/drawingml/2006/table">
            <a:tbl>
              <a:tblPr firstRow="1" bandRow="1">
                <a:tableStyleId>{5C22544A-7EE6-4342-B048-85BDC9FD1C3A}</a:tableStyleId>
              </a:tblPr>
              <a:tblGrid>
                <a:gridCol w="2567971">
                  <a:extLst>
                    <a:ext uri="{9D8B030D-6E8A-4147-A177-3AD203B41FA5}">
                      <a16:colId xmlns:a16="http://schemas.microsoft.com/office/drawing/2014/main" val="1469161952"/>
                    </a:ext>
                  </a:extLst>
                </a:gridCol>
                <a:gridCol w="1507037">
                  <a:extLst>
                    <a:ext uri="{9D8B030D-6E8A-4147-A177-3AD203B41FA5}">
                      <a16:colId xmlns:a16="http://schemas.microsoft.com/office/drawing/2014/main" val="77032965"/>
                    </a:ext>
                  </a:extLst>
                </a:gridCol>
                <a:gridCol w="1607607">
                  <a:extLst>
                    <a:ext uri="{9D8B030D-6E8A-4147-A177-3AD203B41FA5}">
                      <a16:colId xmlns:a16="http://schemas.microsoft.com/office/drawing/2014/main" val="967921797"/>
                    </a:ext>
                  </a:extLst>
                </a:gridCol>
                <a:gridCol w="1600200">
                  <a:extLst>
                    <a:ext uri="{9D8B030D-6E8A-4147-A177-3AD203B41FA5}">
                      <a16:colId xmlns:a16="http://schemas.microsoft.com/office/drawing/2014/main" val="884747294"/>
                    </a:ext>
                  </a:extLst>
                </a:gridCol>
                <a:gridCol w="1315860">
                  <a:extLst>
                    <a:ext uri="{9D8B030D-6E8A-4147-A177-3AD203B41FA5}">
                      <a16:colId xmlns:a16="http://schemas.microsoft.com/office/drawing/2014/main" val="3158250113"/>
                    </a:ext>
                  </a:extLst>
                </a:gridCol>
                <a:gridCol w="1654035">
                  <a:extLst>
                    <a:ext uri="{9D8B030D-6E8A-4147-A177-3AD203B41FA5}">
                      <a16:colId xmlns:a16="http://schemas.microsoft.com/office/drawing/2014/main" val="2060232356"/>
                    </a:ext>
                  </a:extLst>
                </a:gridCol>
              </a:tblGrid>
              <a:tr h="675322">
                <a:tc>
                  <a:txBody>
                    <a:bodyPr/>
                    <a:lstStyle/>
                    <a:p>
                      <a:pPr algn="ctr"/>
                      <a:r>
                        <a:rPr lang="en-TR" dirty="0"/>
                        <a:t>Model / Prompt</a:t>
                      </a:r>
                    </a:p>
                  </a:txBody>
                  <a:tcPr/>
                </a:tc>
                <a:tc>
                  <a:txBody>
                    <a:bodyPr/>
                    <a:lstStyle/>
                    <a:p>
                      <a:pPr algn="ctr"/>
                      <a:r>
                        <a:rPr lang="en-US" sz="1600" b="1" kern="1200" dirty="0">
                          <a:solidFill>
                            <a:schemeClr val="lt1"/>
                          </a:solidFill>
                          <a:effectLst/>
                          <a:latin typeface="+mn-lt"/>
                          <a:ea typeface="+mn-ea"/>
                          <a:cs typeface="+mn-cs"/>
                        </a:rPr>
                        <a:t>CLASS_NAME </a:t>
                      </a:r>
                      <a:endParaRPr lang="en-TR" sz="16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lt1"/>
                          </a:solidFill>
                          <a:effectLst/>
                          <a:latin typeface="+mn-lt"/>
                          <a:ea typeface="+mn-ea"/>
                          <a:cs typeface="+mn-cs"/>
                        </a:rPr>
                        <a:t>TEXT_IS_ABOUT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lt1"/>
                          </a:solidFill>
                          <a:effectLst/>
                          <a:latin typeface="+mn-lt"/>
                          <a:ea typeface="+mn-ea"/>
                          <a:cs typeface="+mn-cs"/>
                        </a:rPr>
                        <a:t>THIS_IS_I_FEEL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lt1"/>
                          </a:solidFill>
                          <a:effectLst/>
                          <a:latin typeface="+mn-lt"/>
                          <a:ea typeface="+mn-ea"/>
                          <a:cs typeface="+mn-cs"/>
                        </a:rPr>
                        <a:t>I_FEEL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lt1"/>
                          </a:solidFill>
                          <a:effectLst/>
                          <a:latin typeface="+mn-lt"/>
                          <a:ea typeface="+mn-ea"/>
                          <a:cs typeface="+mn-cs"/>
                        </a:rPr>
                        <a:t>KEYWORDS</a:t>
                      </a:r>
                      <a:endParaRPr lang="en-US" sz="1800" b="1" kern="1200" dirty="0">
                        <a:solidFill>
                          <a:schemeClr val="lt1"/>
                        </a:solidFill>
                        <a:effectLst/>
                        <a:latin typeface="+mn-lt"/>
                        <a:ea typeface="+mn-ea"/>
                        <a:cs typeface="+mn-cs"/>
                      </a:endParaRPr>
                    </a:p>
                  </a:txBody>
                  <a:tcPr/>
                </a:tc>
                <a:extLst>
                  <a:ext uri="{0D108BD9-81ED-4DB2-BD59-A6C34878D82A}">
                    <a16:rowId xmlns:a16="http://schemas.microsoft.com/office/drawing/2014/main" val="2512534441"/>
                  </a:ext>
                </a:extLst>
              </a:tr>
              <a:tr h="529780">
                <a:tc>
                  <a:txBody>
                    <a:bodyPr/>
                    <a:lstStyle/>
                    <a:p>
                      <a:pPr algn="ctr"/>
                      <a:r>
                        <a:rPr lang="en-US" dirty="0"/>
                        <a:t>B</a:t>
                      </a:r>
                      <a:r>
                        <a:rPr lang="en-TR" dirty="0"/>
                        <a:t>ERT base model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R" sz="1800" b="0" kern="1200" dirty="0">
                          <a:solidFill>
                            <a:schemeClr val="dk1"/>
                          </a:solidFill>
                          <a:effectLst/>
                          <a:latin typeface="+mn-lt"/>
                          <a:ea typeface="+mn-ea"/>
                          <a:cs typeface="+mn-cs"/>
                        </a:rPr>
                        <a:t>17.10%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R" sz="1800" b="0" kern="1200" dirty="0">
                          <a:solidFill>
                            <a:schemeClr val="dk1"/>
                          </a:solidFill>
                          <a:effectLst/>
                          <a:latin typeface="+mn-lt"/>
                          <a:ea typeface="+mn-ea"/>
                          <a:cs typeface="+mn-cs"/>
                        </a:rPr>
                        <a:t>16.40%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R" sz="1800" b="0" kern="1200" dirty="0">
                          <a:solidFill>
                            <a:schemeClr val="dk1"/>
                          </a:solidFill>
                          <a:effectLst/>
                          <a:latin typeface="+mn-lt"/>
                          <a:ea typeface="+mn-ea"/>
                          <a:cs typeface="+mn-cs"/>
                        </a:rPr>
                        <a:t>19.62%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R" sz="1800" b="0" kern="1200" dirty="0">
                          <a:solidFill>
                            <a:schemeClr val="dk1"/>
                          </a:solidFill>
                          <a:effectLst/>
                          <a:latin typeface="+mn-lt"/>
                          <a:ea typeface="+mn-ea"/>
                          <a:cs typeface="+mn-cs"/>
                        </a:rPr>
                        <a:t>18.49%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R" sz="1800" b="0" kern="1200" dirty="0">
                          <a:solidFill>
                            <a:schemeClr val="dk1"/>
                          </a:solidFill>
                          <a:effectLst/>
                          <a:latin typeface="+mn-lt"/>
                          <a:ea typeface="+mn-ea"/>
                          <a:cs typeface="+mn-cs"/>
                        </a:rPr>
                        <a:t>18.87%</a:t>
                      </a:r>
                    </a:p>
                  </a:txBody>
                  <a:tcPr/>
                </a:tc>
                <a:extLst>
                  <a:ext uri="{0D108BD9-81ED-4DB2-BD59-A6C34878D82A}">
                    <a16:rowId xmlns:a16="http://schemas.microsoft.com/office/drawing/2014/main" val="1083606488"/>
                  </a:ext>
                </a:extLst>
              </a:tr>
              <a:tr h="522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R" dirty="0"/>
                        <a:t>MPNET sentence model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R" sz="1800" b="0" kern="1200" dirty="0">
                          <a:solidFill>
                            <a:schemeClr val="dk1"/>
                          </a:solidFill>
                          <a:effectLst/>
                          <a:latin typeface="+mn-lt"/>
                          <a:ea typeface="+mn-ea"/>
                          <a:cs typeface="+mn-cs"/>
                        </a:rPr>
                        <a:t>27.28%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R" sz="1800" b="0" kern="1200" dirty="0">
                          <a:solidFill>
                            <a:schemeClr val="dk1"/>
                          </a:solidFill>
                          <a:effectLst/>
                          <a:latin typeface="+mn-lt"/>
                          <a:ea typeface="+mn-ea"/>
                          <a:cs typeface="+mn-cs"/>
                        </a:rPr>
                        <a:t>34.44%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R" sz="1800" b="0" kern="1200" dirty="0">
                          <a:solidFill>
                            <a:schemeClr val="dk1"/>
                          </a:solidFill>
                          <a:effectLst/>
                          <a:latin typeface="+mn-lt"/>
                          <a:ea typeface="+mn-ea"/>
                          <a:cs typeface="+mn-cs"/>
                        </a:rPr>
                        <a:t>36.69%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R" sz="1800" b="0" kern="1200" dirty="0">
                          <a:solidFill>
                            <a:schemeClr val="dk1"/>
                          </a:solidFill>
                          <a:effectLst/>
                          <a:latin typeface="+mn-lt"/>
                          <a:ea typeface="+mn-ea"/>
                          <a:cs typeface="+mn-cs"/>
                        </a:rPr>
                        <a:t>35.52%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R" sz="1800" b="0" kern="1200" dirty="0">
                          <a:solidFill>
                            <a:schemeClr val="dk1"/>
                          </a:solidFill>
                          <a:effectLst/>
                          <a:latin typeface="+mn-lt"/>
                          <a:ea typeface="+mn-ea"/>
                          <a:cs typeface="+mn-cs"/>
                        </a:rPr>
                        <a:t>27.66%</a:t>
                      </a:r>
                    </a:p>
                  </a:txBody>
                  <a:tcPr/>
                </a:tc>
                <a:extLst>
                  <a:ext uri="{0D108BD9-81ED-4DB2-BD59-A6C34878D82A}">
                    <a16:rowId xmlns:a16="http://schemas.microsoft.com/office/drawing/2014/main" val="2151136284"/>
                  </a:ext>
                </a:extLst>
              </a:tr>
              <a:tr h="5297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T5 base </a:t>
                      </a:r>
                      <a:r>
                        <a:rPr lang="en-TR" dirty="0"/>
                        <a:t>sentence model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R" sz="1800" b="0" kern="1200" dirty="0">
                          <a:solidFill>
                            <a:schemeClr val="dk1"/>
                          </a:solidFill>
                          <a:effectLst/>
                          <a:latin typeface="+mn-lt"/>
                          <a:ea typeface="+mn-ea"/>
                          <a:cs typeface="+mn-cs"/>
                        </a:rPr>
                        <a:t>29.84%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R" sz="1800" b="0" kern="1200" dirty="0">
                          <a:solidFill>
                            <a:schemeClr val="dk1"/>
                          </a:solidFill>
                          <a:effectLst/>
                          <a:latin typeface="+mn-lt"/>
                          <a:ea typeface="+mn-ea"/>
                          <a:cs typeface="+mn-cs"/>
                        </a:rPr>
                        <a:t>33.99%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R" sz="1800" b="0" kern="1200" dirty="0">
                          <a:solidFill>
                            <a:schemeClr val="dk1"/>
                          </a:solidFill>
                          <a:effectLst/>
                          <a:latin typeface="+mn-lt"/>
                          <a:ea typeface="+mn-ea"/>
                          <a:cs typeface="+mn-cs"/>
                        </a:rPr>
                        <a:t>35.49%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R" sz="1800" b="1" kern="1200" dirty="0">
                          <a:solidFill>
                            <a:schemeClr val="dk1"/>
                          </a:solidFill>
                          <a:effectLst/>
                          <a:latin typeface="+mn-lt"/>
                          <a:ea typeface="+mn-ea"/>
                          <a:cs typeface="+mn-cs"/>
                        </a:rPr>
                        <a:t>37.42%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R" sz="1800" b="0" kern="1200" dirty="0">
                          <a:solidFill>
                            <a:schemeClr val="dk1"/>
                          </a:solidFill>
                          <a:effectLst/>
                          <a:latin typeface="+mn-lt"/>
                          <a:ea typeface="+mn-ea"/>
                          <a:cs typeface="+mn-cs"/>
                        </a:rPr>
                        <a:t>30.94%</a:t>
                      </a:r>
                    </a:p>
                  </a:txBody>
                  <a:tcPr/>
                </a:tc>
                <a:extLst>
                  <a:ext uri="{0D108BD9-81ED-4DB2-BD59-A6C34878D82A}">
                    <a16:rowId xmlns:a16="http://schemas.microsoft.com/office/drawing/2014/main" val="1154108243"/>
                  </a:ext>
                </a:extLst>
              </a:tr>
            </a:tbl>
          </a:graphicData>
        </a:graphic>
      </p:graphicFrame>
      <p:sp>
        <p:nvSpPr>
          <p:cNvPr id="8" name="TextBox 7">
            <a:extLst>
              <a:ext uri="{FF2B5EF4-FFF2-40B4-BE49-F238E27FC236}">
                <a16:creationId xmlns:a16="http://schemas.microsoft.com/office/drawing/2014/main" id="{AE5927F0-9029-C8E1-072C-7E21C0CFCD19}"/>
              </a:ext>
            </a:extLst>
          </p:cNvPr>
          <p:cNvSpPr txBox="1"/>
          <p:nvPr/>
        </p:nvSpPr>
        <p:spPr>
          <a:xfrm>
            <a:off x="3715797" y="4563527"/>
            <a:ext cx="4760406" cy="369332"/>
          </a:xfrm>
          <a:prstGeom prst="rect">
            <a:avLst/>
          </a:prstGeom>
          <a:noFill/>
        </p:spPr>
        <p:txBody>
          <a:bodyPr wrap="none" rtlCol="0">
            <a:spAutoFit/>
          </a:bodyPr>
          <a:lstStyle/>
          <a:p>
            <a:r>
              <a:rPr lang="en-TR" b="1" dirty="0">
                <a:solidFill>
                  <a:schemeClr val="tx1">
                    <a:lumMod val="65000"/>
                    <a:lumOff val="35000"/>
                  </a:schemeClr>
                </a:solidFill>
              </a:rPr>
              <a:t>T</a:t>
            </a:r>
            <a:r>
              <a:rPr lang="en-US" b="1" dirty="0">
                <a:solidFill>
                  <a:schemeClr val="tx1">
                    <a:lumMod val="65000"/>
                    <a:lumOff val="35000"/>
                  </a:schemeClr>
                </a:solidFill>
              </a:rPr>
              <a:t>a</a:t>
            </a:r>
            <a:r>
              <a:rPr lang="en-TR" b="1" dirty="0">
                <a:solidFill>
                  <a:schemeClr val="tx1">
                    <a:lumMod val="65000"/>
                    <a:lumOff val="35000"/>
                  </a:schemeClr>
                </a:solidFill>
              </a:rPr>
              <a:t>ble 02. F1 score results for Sentiment Analysis</a:t>
            </a:r>
          </a:p>
        </p:txBody>
      </p:sp>
    </p:spTree>
    <p:extLst>
      <p:ext uri="{BB962C8B-B14F-4D97-AF65-F5344CB8AC3E}">
        <p14:creationId xmlns:p14="http://schemas.microsoft.com/office/powerpoint/2010/main" val="4133538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582D236-E56D-E027-AD31-9E53E8749FE7}"/>
              </a:ext>
            </a:extLst>
          </p:cNvPr>
          <p:cNvSpPr>
            <a:spLocks noGrp="1"/>
          </p:cNvSpPr>
          <p:nvPr>
            <p:ph type="dt" sz="half" idx="10"/>
          </p:nvPr>
        </p:nvSpPr>
        <p:spPr/>
        <p:txBody>
          <a:bodyPr/>
          <a:lstStyle/>
          <a:p>
            <a:r>
              <a:rPr lang="tr-TR"/>
              <a:t>24.04.2023</a:t>
            </a:r>
            <a:endParaRPr lang="en-TR"/>
          </a:p>
        </p:txBody>
      </p:sp>
      <p:sp>
        <p:nvSpPr>
          <p:cNvPr id="5" name="Slide Number Placeholder 4">
            <a:extLst>
              <a:ext uri="{FF2B5EF4-FFF2-40B4-BE49-F238E27FC236}">
                <a16:creationId xmlns:a16="http://schemas.microsoft.com/office/drawing/2014/main" id="{968BB244-91AF-ACA3-F460-D7333A871E96}"/>
              </a:ext>
            </a:extLst>
          </p:cNvPr>
          <p:cNvSpPr>
            <a:spLocks noGrp="1"/>
          </p:cNvSpPr>
          <p:nvPr>
            <p:ph type="sldNum" sz="quarter" idx="12"/>
          </p:nvPr>
        </p:nvSpPr>
        <p:spPr/>
        <p:txBody>
          <a:bodyPr/>
          <a:lstStyle/>
          <a:p>
            <a:fld id="{B6BDBF13-396F-E243-9BC8-9E921625A0F4}" type="slidenum">
              <a:rPr lang="en-TR" smtClean="0"/>
              <a:t>23</a:t>
            </a:fld>
            <a:endParaRPr lang="en-TR"/>
          </a:p>
        </p:txBody>
      </p:sp>
      <p:sp>
        <p:nvSpPr>
          <p:cNvPr id="6" name="Title 1">
            <a:extLst>
              <a:ext uri="{FF2B5EF4-FFF2-40B4-BE49-F238E27FC236}">
                <a16:creationId xmlns:a16="http://schemas.microsoft.com/office/drawing/2014/main" id="{DB2CD85B-C63B-9745-90EB-B6D8E509EC7B}"/>
              </a:ext>
            </a:extLst>
          </p:cNvPr>
          <p:cNvSpPr>
            <a:spLocks noGrp="1"/>
          </p:cNvSpPr>
          <p:nvPr>
            <p:ph type="title"/>
          </p:nvPr>
        </p:nvSpPr>
        <p:spPr>
          <a:xfrm>
            <a:off x="838200" y="501650"/>
            <a:ext cx="10515600" cy="697865"/>
          </a:xfrm>
        </p:spPr>
        <p:txBody>
          <a:bodyPr>
            <a:noAutofit/>
          </a:bodyPr>
          <a:lstStyle/>
          <a:p>
            <a:pPr algn="ctr"/>
            <a:r>
              <a:rPr lang="en-TR" sz="3600" dirty="0"/>
              <a:t>Sentiment Analysis Confusion Matrices</a:t>
            </a:r>
            <a:br>
              <a:rPr lang="en-TR" sz="3600" dirty="0"/>
            </a:br>
            <a:r>
              <a:rPr lang="en-TR" sz="3600" b="1" dirty="0"/>
              <a:t>BERT Model</a:t>
            </a:r>
          </a:p>
        </p:txBody>
      </p:sp>
      <p:pic>
        <p:nvPicPr>
          <p:cNvPr id="9" name="Picture 8">
            <a:extLst>
              <a:ext uri="{FF2B5EF4-FFF2-40B4-BE49-F238E27FC236}">
                <a16:creationId xmlns:a16="http://schemas.microsoft.com/office/drawing/2014/main" id="{838EF4AA-5068-F3AA-8E53-1DC9CFAACCEA}"/>
              </a:ext>
            </a:extLst>
          </p:cNvPr>
          <p:cNvPicPr>
            <a:picLocks noChangeAspect="1"/>
          </p:cNvPicPr>
          <p:nvPr/>
        </p:nvPicPr>
        <p:blipFill>
          <a:blip r:embed="rId2"/>
          <a:stretch>
            <a:fillRect/>
          </a:stretch>
        </p:blipFill>
        <p:spPr>
          <a:xfrm>
            <a:off x="4228608" y="1945861"/>
            <a:ext cx="3750968" cy="3420000"/>
          </a:xfrm>
          <a:prstGeom prst="rect">
            <a:avLst/>
          </a:prstGeom>
        </p:spPr>
      </p:pic>
      <p:pic>
        <p:nvPicPr>
          <p:cNvPr id="10" name="Picture 9">
            <a:extLst>
              <a:ext uri="{FF2B5EF4-FFF2-40B4-BE49-F238E27FC236}">
                <a16:creationId xmlns:a16="http://schemas.microsoft.com/office/drawing/2014/main" id="{88802684-A0E0-5BBF-2977-C144C6D00348}"/>
              </a:ext>
            </a:extLst>
          </p:cNvPr>
          <p:cNvPicPr>
            <a:picLocks noChangeAspect="1"/>
          </p:cNvPicPr>
          <p:nvPr/>
        </p:nvPicPr>
        <p:blipFill>
          <a:blip r:embed="rId3"/>
          <a:stretch>
            <a:fillRect/>
          </a:stretch>
        </p:blipFill>
        <p:spPr>
          <a:xfrm>
            <a:off x="334316" y="1945861"/>
            <a:ext cx="3750968" cy="3420000"/>
          </a:xfrm>
          <a:prstGeom prst="rect">
            <a:avLst/>
          </a:prstGeom>
        </p:spPr>
      </p:pic>
      <p:pic>
        <p:nvPicPr>
          <p:cNvPr id="11" name="Picture 10">
            <a:extLst>
              <a:ext uri="{FF2B5EF4-FFF2-40B4-BE49-F238E27FC236}">
                <a16:creationId xmlns:a16="http://schemas.microsoft.com/office/drawing/2014/main" id="{073B22E4-94A3-81D7-C8DA-C824BFB3727C}"/>
              </a:ext>
            </a:extLst>
          </p:cNvPr>
          <p:cNvPicPr>
            <a:picLocks noChangeAspect="1"/>
          </p:cNvPicPr>
          <p:nvPr/>
        </p:nvPicPr>
        <p:blipFill>
          <a:blip r:embed="rId4"/>
          <a:stretch>
            <a:fillRect/>
          </a:stretch>
        </p:blipFill>
        <p:spPr>
          <a:xfrm>
            <a:off x="8122900" y="1945861"/>
            <a:ext cx="3750968" cy="3420000"/>
          </a:xfrm>
          <a:prstGeom prst="rect">
            <a:avLst/>
          </a:prstGeom>
        </p:spPr>
      </p:pic>
      <p:sp>
        <p:nvSpPr>
          <p:cNvPr id="3" name="TextBox 2">
            <a:extLst>
              <a:ext uri="{FF2B5EF4-FFF2-40B4-BE49-F238E27FC236}">
                <a16:creationId xmlns:a16="http://schemas.microsoft.com/office/drawing/2014/main" id="{B0AD4EBB-4050-864C-4CC6-3F18C4BEB5C0}"/>
              </a:ext>
            </a:extLst>
          </p:cNvPr>
          <p:cNvSpPr txBox="1"/>
          <p:nvPr/>
        </p:nvSpPr>
        <p:spPr>
          <a:xfrm>
            <a:off x="9877416" y="5676439"/>
            <a:ext cx="470000" cy="369332"/>
          </a:xfrm>
          <a:prstGeom prst="rect">
            <a:avLst/>
          </a:prstGeom>
          <a:noFill/>
        </p:spPr>
        <p:txBody>
          <a:bodyPr wrap="none" rtlCol="0">
            <a:spAutoFit/>
          </a:bodyPr>
          <a:lstStyle/>
          <a:p>
            <a:r>
              <a:rPr lang="en-TR" dirty="0"/>
              <a:t># 1</a:t>
            </a:r>
          </a:p>
        </p:txBody>
      </p:sp>
      <p:sp>
        <p:nvSpPr>
          <p:cNvPr id="7" name="TextBox 6">
            <a:extLst>
              <a:ext uri="{FF2B5EF4-FFF2-40B4-BE49-F238E27FC236}">
                <a16:creationId xmlns:a16="http://schemas.microsoft.com/office/drawing/2014/main" id="{E5A48E45-8BF0-6294-E921-DD5C407FB119}"/>
              </a:ext>
            </a:extLst>
          </p:cNvPr>
          <p:cNvSpPr txBox="1"/>
          <p:nvPr/>
        </p:nvSpPr>
        <p:spPr>
          <a:xfrm>
            <a:off x="2099229" y="5676439"/>
            <a:ext cx="470000" cy="369332"/>
          </a:xfrm>
          <a:prstGeom prst="rect">
            <a:avLst/>
          </a:prstGeom>
          <a:noFill/>
        </p:spPr>
        <p:txBody>
          <a:bodyPr wrap="none" rtlCol="0">
            <a:spAutoFit/>
          </a:bodyPr>
          <a:lstStyle/>
          <a:p>
            <a:r>
              <a:rPr lang="en-TR" dirty="0"/>
              <a:t># 4</a:t>
            </a:r>
          </a:p>
        </p:txBody>
      </p:sp>
      <p:sp>
        <p:nvSpPr>
          <p:cNvPr id="8" name="TextBox 7">
            <a:extLst>
              <a:ext uri="{FF2B5EF4-FFF2-40B4-BE49-F238E27FC236}">
                <a16:creationId xmlns:a16="http://schemas.microsoft.com/office/drawing/2014/main" id="{395C30B4-F7A4-78B1-0B9D-F67AF7E9560C}"/>
              </a:ext>
            </a:extLst>
          </p:cNvPr>
          <p:cNvSpPr txBox="1"/>
          <p:nvPr/>
        </p:nvSpPr>
        <p:spPr>
          <a:xfrm>
            <a:off x="6208241" y="5715539"/>
            <a:ext cx="470000" cy="369332"/>
          </a:xfrm>
          <a:prstGeom prst="rect">
            <a:avLst/>
          </a:prstGeom>
          <a:noFill/>
        </p:spPr>
        <p:txBody>
          <a:bodyPr wrap="none" rtlCol="0">
            <a:spAutoFit/>
          </a:bodyPr>
          <a:lstStyle/>
          <a:p>
            <a:r>
              <a:rPr lang="en-TR" dirty="0"/>
              <a:t># 5</a:t>
            </a:r>
          </a:p>
        </p:txBody>
      </p:sp>
    </p:spTree>
    <p:extLst>
      <p:ext uri="{BB962C8B-B14F-4D97-AF65-F5344CB8AC3E}">
        <p14:creationId xmlns:p14="http://schemas.microsoft.com/office/powerpoint/2010/main" val="71492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582D236-E56D-E027-AD31-9E53E8749FE7}"/>
              </a:ext>
            </a:extLst>
          </p:cNvPr>
          <p:cNvSpPr>
            <a:spLocks noGrp="1"/>
          </p:cNvSpPr>
          <p:nvPr>
            <p:ph type="dt" sz="half" idx="10"/>
          </p:nvPr>
        </p:nvSpPr>
        <p:spPr/>
        <p:txBody>
          <a:bodyPr/>
          <a:lstStyle/>
          <a:p>
            <a:r>
              <a:rPr lang="tr-TR"/>
              <a:t>24.04.2023</a:t>
            </a:r>
            <a:endParaRPr lang="en-TR"/>
          </a:p>
        </p:txBody>
      </p:sp>
      <p:sp>
        <p:nvSpPr>
          <p:cNvPr id="5" name="Slide Number Placeholder 4">
            <a:extLst>
              <a:ext uri="{FF2B5EF4-FFF2-40B4-BE49-F238E27FC236}">
                <a16:creationId xmlns:a16="http://schemas.microsoft.com/office/drawing/2014/main" id="{968BB244-91AF-ACA3-F460-D7333A871E96}"/>
              </a:ext>
            </a:extLst>
          </p:cNvPr>
          <p:cNvSpPr>
            <a:spLocks noGrp="1"/>
          </p:cNvSpPr>
          <p:nvPr>
            <p:ph type="sldNum" sz="quarter" idx="12"/>
          </p:nvPr>
        </p:nvSpPr>
        <p:spPr/>
        <p:txBody>
          <a:bodyPr/>
          <a:lstStyle/>
          <a:p>
            <a:fld id="{B6BDBF13-396F-E243-9BC8-9E921625A0F4}" type="slidenum">
              <a:rPr lang="en-TR" smtClean="0"/>
              <a:t>24</a:t>
            </a:fld>
            <a:endParaRPr lang="en-TR"/>
          </a:p>
        </p:txBody>
      </p:sp>
      <p:sp>
        <p:nvSpPr>
          <p:cNvPr id="6" name="Title 1">
            <a:extLst>
              <a:ext uri="{FF2B5EF4-FFF2-40B4-BE49-F238E27FC236}">
                <a16:creationId xmlns:a16="http://schemas.microsoft.com/office/drawing/2014/main" id="{DB2CD85B-C63B-9745-90EB-B6D8E509EC7B}"/>
              </a:ext>
            </a:extLst>
          </p:cNvPr>
          <p:cNvSpPr>
            <a:spLocks noGrp="1"/>
          </p:cNvSpPr>
          <p:nvPr>
            <p:ph type="title"/>
          </p:nvPr>
        </p:nvSpPr>
        <p:spPr>
          <a:xfrm>
            <a:off x="838200" y="501650"/>
            <a:ext cx="10515600" cy="697865"/>
          </a:xfrm>
        </p:spPr>
        <p:txBody>
          <a:bodyPr>
            <a:noAutofit/>
          </a:bodyPr>
          <a:lstStyle/>
          <a:p>
            <a:pPr algn="ctr"/>
            <a:r>
              <a:rPr lang="en-TR" sz="3600" dirty="0"/>
              <a:t>Sentiment Analysis Confusion Matrices</a:t>
            </a:r>
            <a:br>
              <a:rPr lang="en-TR" sz="3600" dirty="0"/>
            </a:br>
            <a:r>
              <a:rPr lang="en-TR" sz="3600" b="1" dirty="0"/>
              <a:t>BERT Model</a:t>
            </a:r>
          </a:p>
        </p:txBody>
      </p:sp>
      <p:pic>
        <p:nvPicPr>
          <p:cNvPr id="2" name="Picture 1">
            <a:extLst>
              <a:ext uri="{FF2B5EF4-FFF2-40B4-BE49-F238E27FC236}">
                <a16:creationId xmlns:a16="http://schemas.microsoft.com/office/drawing/2014/main" id="{A03FCD58-916D-50B4-5AEA-38490BE7D455}"/>
              </a:ext>
            </a:extLst>
          </p:cNvPr>
          <p:cNvPicPr>
            <a:picLocks noChangeAspect="1"/>
          </p:cNvPicPr>
          <p:nvPr/>
        </p:nvPicPr>
        <p:blipFill>
          <a:blip r:embed="rId2"/>
          <a:stretch>
            <a:fillRect/>
          </a:stretch>
        </p:blipFill>
        <p:spPr>
          <a:xfrm>
            <a:off x="1212367" y="1799258"/>
            <a:ext cx="4738065" cy="4320000"/>
          </a:xfrm>
          <a:prstGeom prst="rect">
            <a:avLst/>
          </a:prstGeom>
        </p:spPr>
      </p:pic>
      <p:pic>
        <p:nvPicPr>
          <p:cNvPr id="3" name="Picture 2">
            <a:extLst>
              <a:ext uri="{FF2B5EF4-FFF2-40B4-BE49-F238E27FC236}">
                <a16:creationId xmlns:a16="http://schemas.microsoft.com/office/drawing/2014/main" id="{73D117D3-BCBC-AC1A-6F29-9DF43B7C1368}"/>
              </a:ext>
            </a:extLst>
          </p:cNvPr>
          <p:cNvPicPr>
            <a:picLocks noChangeAspect="1"/>
          </p:cNvPicPr>
          <p:nvPr/>
        </p:nvPicPr>
        <p:blipFill>
          <a:blip r:embed="rId3"/>
          <a:stretch>
            <a:fillRect/>
          </a:stretch>
        </p:blipFill>
        <p:spPr>
          <a:xfrm>
            <a:off x="6241567" y="1799258"/>
            <a:ext cx="4738065" cy="4320000"/>
          </a:xfrm>
          <a:prstGeom prst="rect">
            <a:avLst/>
          </a:prstGeom>
        </p:spPr>
      </p:pic>
      <p:sp>
        <p:nvSpPr>
          <p:cNvPr id="8" name="TextBox 7">
            <a:extLst>
              <a:ext uri="{FF2B5EF4-FFF2-40B4-BE49-F238E27FC236}">
                <a16:creationId xmlns:a16="http://schemas.microsoft.com/office/drawing/2014/main" id="{8144FC5D-2707-4B7B-EA16-6D3934849D93}"/>
              </a:ext>
            </a:extLst>
          </p:cNvPr>
          <p:cNvSpPr txBox="1"/>
          <p:nvPr/>
        </p:nvSpPr>
        <p:spPr>
          <a:xfrm>
            <a:off x="8523177" y="6171684"/>
            <a:ext cx="470000" cy="369332"/>
          </a:xfrm>
          <a:prstGeom prst="rect">
            <a:avLst/>
          </a:prstGeom>
          <a:noFill/>
        </p:spPr>
        <p:txBody>
          <a:bodyPr wrap="none" rtlCol="0">
            <a:spAutoFit/>
          </a:bodyPr>
          <a:lstStyle/>
          <a:p>
            <a:r>
              <a:rPr lang="en-TR" dirty="0"/>
              <a:t># 2</a:t>
            </a:r>
          </a:p>
        </p:txBody>
      </p:sp>
      <p:sp>
        <p:nvSpPr>
          <p:cNvPr id="9" name="TextBox 8">
            <a:extLst>
              <a:ext uri="{FF2B5EF4-FFF2-40B4-BE49-F238E27FC236}">
                <a16:creationId xmlns:a16="http://schemas.microsoft.com/office/drawing/2014/main" id="{548D9371-3CB1-EE93-DCA4-E7B28B828204}"/>
              </a:ext>
            </a:extLst>
          </p:cNvPr>
          <p:cNvSpPr txBox="1"/>
          <p:nvPr/>
        </p:nvSpPr>
        <p:spPr>
          <a:xfrm>
            <a:off x="3581399" y="6171684"/>
            <a:ext cx="470000" cy="369332"/>
          </a:xfrm>
          <a:prstGeom prst="rect">
            <a:avLst/>
          </a:prstGeom>
          <a:noFill/>
        </p:spPr>
        <p:txBody>
          <a:bodyPr wrap="none" rtlCol="0">
            <a:spAutoFit/>
          </a:bodyPr>
          <a:lstStyle/>
          <a:p>
            <a:r>
              <a:rPr lang="en-TR" dirty="0"/>
              <a:t># 3</a:t>
            </a:r>
          </a:p>
        </p:txBody>
      </p:sp>
    </p:spTree>
    <p:extLst>
      <p:ext uri="{BB962C8B-B14F-4D97-AF65-F5344CB8AC3E}">
        <p14:creationId xmlns:p14="http://schemas.microsoft.com/office/powerpoint/2010/main" val="321726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582D236-E56D-E027-AD31-9E53E8749FE7}"/>
              </a:ext>
            </a:extLst>
          </p:cNvPr>
          <p:cNvSpPr>
            <a:spLocks noGrp="1"/>
          </p:cNvSpPr>
          <p:nvPr>
            <p:ph type="dt" sz="half" idx="10"/>
          </p:nvPr>
        </p:nvSpPr>
        <p:spPr/>
        <p:txBody>
          <a:bodyPr/>
          <a:lstStyle/>
          <a:p>
            <a:r>
              <a:rPr lang="tr-TR"/>
              <a:t>24.04.2023</a:t>
            </a:r>
            <a:endParaRPr lang="en-TR"/>
          </a:p>
        </p:txBody>
      </p:sp>
      <p:sp>
        <p:nvSpPr>
          <p:cNvPr id="5" name="Slide Number Placeholder 4">
            <a:extLst>
              <a:ext uri="{FF2B5EF4-FFF2-40B4-BE49-F238E27FC236}">
                <a16:creationId xmlns:a16="http://schemas.microsoft.com/office/drawing/2014/main" id="{968BB244-91AF-ACA3-F460-D7333A871E96}"/>
              </a:ext>
            </a:extLst>
          </p:cNvPr>
          <p:cNvSpPr>
            <a:spLocks noGrp="1"/>
          </p:cNvSpPr>
          <p:nvPr>
            <p:ph type="sldNum" sz="quarter" idx="12"/>
          </p:nvPr>
        </p:nvSpPr>
        <p:spPr/>
        <p:txBody>
          <a:bodyPr/>
          <a:lstStyle/>
          <a:p>
            <a:fld id="{B6BDBF13-396F-E243-9BC8-9E921625A0F4}" type="slidenum">
              <a:rPr lang="en-TR" smtClean="0"/>
              <a:t>25</a:t>
            </a:fld>
            <a:endParaRPr lang="en-TR"/>
          </a:p>
        </p:txBody>
      </p:sp>
      <p:sp>
        <p:nvSpPr>
          <p:cNvPr id="6" name="Title 1">
            <a:extLst>
              <a:ext uri="{FF2B5EF4-FFF2-40B4-BE49-F238E27FC236}">
                <a16:creationId xmlns:a16="http://schemas.microsoft.com/office/drawing/2014/main" id="{DB2CD85B-C63B-9745-90EB-B6D8E509EC7B}"/>
              </a:ext>
            </a:extLst>
          </p:cNvPr>
          <p:cNvSpPr>
            <a:spLocks noGrp="1"/>
          </p:cNvSpPr>
          <p:nvPr>
            <p:ph type="title"/>
          </p:nvPr>
        </p:nvSpPr>
        <p:spPr>
          <a:xfrm>
            <a:off x="838200" y="501650"/>
            <a:ext cx="10515600" cy="697865"/>
          </a:xfrm>
        </p:spPr>
        <p:txBody>
          <a:bodyPr>
            <a:noAutofit/>
          </a:bodyPr>
          <a:lstStyle/>
          <a:p>
            <a:pPr algn="ctr"/>
            <a:r>
              <a:rPr lang="en-TR" sz="3600" dirty="0"/>
              <a:t>Sentiment Analysis Confusion Matrices</a:t>
            </a:r>
            <a:br>
              <a:rPr lang="en-TR" sz="3600" dirty="0"/>
            </a:br>
            <a:r>
              <a:rPr lang="en-TR" sz="3600" b="1" dirty="0"/>
              <a:t>MPNET Sentence Model</a:t>
            </a:r>
          </a:p>
        </p:txBody>
      </p:sp>
      <p:pic>
        <p:nvPicPr>
          <p:cNvPr id="2" name="Picture 1">
            <a:extLst>
              <a:ext uri="{FF2B5EF4-FFF2-40B4-BE49-F238E27FC236}">
                <a16:creationId xmlns:a16="http://schemas.microsoft.com/office/drawing/2014/main" id="{6683DE36-4D74-B5C0-487B-98CB8F5AE1B5}"/>
              </a:ext>
            </a:extLst>
          </p:cNvPr>
          <p:cNvPicPr>
            <a:picLocks noChangeAspect="1"/>
          </p:cNvPicPr>
          <p:nvPr/>
        </p:nvPicPr>
        <p:blipFill>
          <a:blip r:embed="rId2"/>
          <a:stretch>
            <a:fillRect/>
          </a:stretch>
        </p:blipFill>
        <p:spPr>
          <a:xfrm>
            <a:off x="4323095" y="2064619"/>
            <a:ext cx="3750968" cy="3420000"/>
          </a:xfrm>
          <a:prstGeom prst="rect">
            <a:avLst/>
          </a:prstGeom>
        </p:spPr>
      </p:pic>
      <p:pic>
        <p:nvPicPr>
          <p:cNvPr id="3" name="Picture 2">
            <a:extLst>
              <a:ext uri="{FF2B5EF4-FFF2-40B4-BE49-F238E27FC236}">
                <a16:creationId xmlns:a16="http://schemas.microsoft.com/office/drawing/2014/main" id="{A6EEC463-DBFE-286D-7AF2-7376C876D934}"/>
              </a:ext>
            </a:extLst>
          </p:cNvPr>
          <p:cNvPicPr>
            <a:picLocks noChangeAspect="1"/>
          </p:cNvPicPr>
          <p:nvPr/>
        </p:nvPicPr>
        <p:blipFill>
          <a:blip r:embed="rId3"/>
          <a:stretch>
            <a:fillRect/>
          </a:stretch>
        </p:blipFill>
        <p:spPr>
          <a:xfrm>
            <a:off x="334316" y="2067932"/>
            <a:ext cx="3750968" cy="3420000"/>
          </a:xfrm>
          <a:prstGeom prst="rect">
            <a:avLst/>
          </a:prstGeom>
        </p:spPr>
      </p:pic>
      <p:pic>
        <p:nvPicPr>
          <p:cNvPr id="7" name="Picture 6">
            <a:extLst>
              <a:ext uri="{FF2B5EF4-FFF2-40B4-BE49-F238E27FC236}">
                <a16:creationId xmlns:a16="http://schemas.microsoft.com/office/drawing/2014/main" id="{A6B085DE-8783-B442-C222-6C2AF30FFEE7}"/>
              </a:ext>
            </a:extLst>
          </p:cNvPr>
          <p:cNvPicPr>
            <a:picLocks noChangeAspect="1"/>
          </p:cNvPicPr>
          <p:nvPr/>
        </p:nvPicPr>
        <p:blipFill>
          <a:blip r:embed="rId4"/>
          <a:stretch>
            <a:fillRect/>
          </a:stretch>
        </p:blipFill>
        <p:spPr>
          <a:xfrm>
            <a:off x="8311874" y="2064619"/>
            <a:ext cx="3750968" cy="3420000"/>
          </a:xfrm>
          <a:prstGeom prst="rect">
            <a:avLst/>
          </a:prstGeom>
        </p:spPr>
      </p:pic>
      <p:sp>
        <p:nvSpPr>
          <p:cNvPr id="9" name="TextBox 8">
            <a:extLst>
              <a:ext uri="{FF2B5EF4-FFF2-40B4-BE49-F238E27FC236}">
                <a16:creationId xmlns:a16="http://schemas.microsoft.com/office/drawing/2014/main" id="{128527B8-0CBD-6CB0-17A5-92326EE85BC5}"/>
              </a:ext>
            </a:extLst>
          </p:cNvPr>
          <p:cNvSpPr txBox="1"/>
          <p:nvPr/>
        </p:nvSpPr>
        <p:spPr>
          <a:xfrm>
            <a:off x="9982200" y="5735818"/>
            <a:ext cx="470000" cy="369332"/>
          </a:xfrm>
          <a:prstGeom prst="rect">
            <a:avLst/>
          </a:prstGeom>
          <a:noFill/>
        </p:spPr>
        <p:txBody>
          <a:bodyPr wrap="none" rtlCol="0">
            <a:spAutoFit/>
          </a:bodyPr>
          <a:lstStyle/>
          <a:p>
            <a:r>
              <a:rPr lang="en-TR" dirty="0"/>
              <a:t># 1</a:t>
            </a:r>
          </a:p>
        </p:txBody>
      </p:sp>
      <p:sp>
        <p:nvSpPr>
          <p:cNvPr id="10" name="TextBox 9">
            <a:extLst>
              <a:ext uri="{FF2B5EF4-FFF2-40B4-BE49-F238E27FC236}">
                <a16:creationId xmlns:a16="http://schemas.microsoft.com/office/drawing/2014/main" id="{8925D5B8-4C39-16D8-717C-B4EF8FF989AC}"/>
              </a:ext>
            </a:extLst>
          </p:cNvPr>
          <p:cNvSpPr txBox="1"/>
          <p:nvPr/>
        </p:nvSpPr>
        <p:spPr>
          <a:xfrm>
            <a:off x="6096000" y="5735818"/>
            <a:ext cx="470000" cy="369332"/>
          </a:xfrm>
          <a:prstGeom prst="rect">
            <a:avLst/>
          </a:prstGeom>
          <a:noFill/>
        </p:spPr>
        <p:txBody>
          <a:bodyPr wrap="none" rtlCol="0">
            <a:spAutoFit/>
          </a:bodyPr>
          <a:lstStyle/>
          <a:p>
            <a:r>
              <a:rPr lang="en-TR" dirty="0"/>
              <a:t># 3</a:t>
            </a:r>
          </a:p>
        </p:txBody>
      </p:sp>
      <p:sp>
        <p:nvSpPr>
          <p:cNvPr id="11" name="TextBox 10">
            <a:extLst>
              <a:ext uri="{FF2B5EF4-FFF2-40B4-BE49-F238E27FC236}">
                <a16:creationId xmlns:a16="http://schemas.microsoft.com/office/drawing/2014/main" id="{A27FEF0C-161B-5196-8BB7-0AE611D68C06}"/>
              </a:ext>
            </a:extLst>
          </p:cNvPr>
          <p:cNvSpPr txBox="1"/>
          <p:nvPr/>
        </p:nvSpPr>
        <p:spPr>
          <a:xfrm>
            <a:off x="2189805" y="5735818"/>
            <a:ext cx="470000" cy="369332"/>
          </a:xfrm>
          <a:prstGeom prst="rect">
            <a:avLst/>
          </a:prstGeom>
          <a:noFill/>
        </p:spPr>
        <p:txBody>
          <a:bodyPr wrap="none" rtlCol="0">
            <a:spAutoFit/>
          </a:bodyPr>
          <a:lstStyle/>
          <a:p>
            <a:r>
              <a:rPr lang="en-TR" dirty="0"/>
              <a:t># 5</a:t>
            </a:r>
          </a:p>
        </p:txBody>
      </p:sp>
    </p:spTree>
    <p:extLst>
      <p:ext uri="{BB962C8B-B14F-4D97-AF65-F5344CB8AC3E}">
        <p14:creationId xmlns:p14="http://schemas.microsoft.com/office/powerpoint/2010/main" val="12707681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582D236-E56D-E027-AD31-9E53E8749FE7}"/>
              </a:ext>
            </a:extLst>
          </p:cNvPr>
          <p:cNvSpPr>
            <a:spLocks noGrp="1"/>
          </p:cNvSpPr>
          <p:nvPr>
            <p:ph type="dt" sz="half" idx="10"/>
          </p:nvPr>
        </p:nvSpPr>
        <p:spPr/>
        <p:txBody>
          <a:bodyPr/>
          <a:lstStyle/>
          <a:p>
            <a:r>
              <a:rPr lang="tr-TR"/>
              <a:t>24.04.2023</a:t>
            </a:r>
            <a:endParaRPr lang="en-TR"/>
          </a:p>
        </p:txBody>
      </p:sp>
      <p:sp>
        <p:nvSpPr>
          <p:cNvPr id="5" name="Slide Number Placeholder 4">
            <a:extLst>
              <a:ext uri="{FF2B5EF4-FFF2-40B4-BE49-F238E27FC236}">
                <a16:creationId xmlns:a16="http://schemas.microsoft.com/office/drawing/2014/main" id="{968BB244-91AF-ACA3-F460-D7333A871E96}"/>
              </a:ext>
            </a:extLst>
          </p:cNvPr>
          <p:cNvSpPr>
            <a:spLocks noGrp="1"/>
          </p:cNvSpPr>
          <p:nvPr>
            <p:ph type="sldNum" sz="quarter" idx="12"/>
          </p:nvPr>
        </p:nvSpPr>
        <p:spPr/>
        <p:txBody>
          <a:bodyPr/>
          <a:lstStyle/>
          <a:p>
            <a:fld id="{B6BDBF13-396F-E243-9BC8-9E921625A0F4}" type="slidenum">
              <a:rPr lang="en-TR" smtClean="0"/>
              <a:t>26</a:t>
            </a:fld>
            <a:endParaRPr lang="en-TR"/>
          </a:p>
        </p:txBody>
      </p:sp>
      <p:sp>
        <p:nvSpPr>
          <p:cNvPr id="6" name="Title 1">
            <a:extLst>
              <a:ext uri="{FF2B5EF4-FFF2-40B4-BE49-F238E27FC236}">
                <a16:creationId xmlns:a16="http://schemas.microsoft.com/office/drawing/2014/main" id="{DB2CD85B-C63B-9745-90EB-B6D8E509EC7B}"/>
              </a:ext>
            </a:extLst>
          </p:cNvPr>
          <p:cNvSpPr>
            <a:spLocks noGrp="1"/>
          </p:cNvSpPr>
          <p:nvPr>
            <p:ph type="title"/>
          </p:nvPr>
        </p:nvSpPr>
        <p:spPr>
          <a:xfrm>
            <a:off x="838200" y="501650"/>
            <a:ext cx="10515600" cy="697865"/>
          </a:xfrm>
        </p:spPr>
        <p:txBody>
          <a:bodyPr>
            <a:noAutofit/>
          </a:bodyPr>
          <a:lstStyle/>
          <a:p>
            <a:pPr algn="ctr"/>
            <a:r>
              <a:rPr lang="en-TR" sz="3600" dirty="0"/>
              <a:t>Sentiment Analysis Confusion Matrices</a:t>
            </a:r>
            <a:br>
              <a:rPr lang="en-TR" sz="3600" dirty="0"/>
            </a:br>
            <a:r>
              <a:rPr lang="en-TR" sz="3600" b="1" dirty="0"/>
              <a:t>MPNET Sentence Model</a:t>
            </a:r>
          </a:p>
        </p:txBody>
      </p:sp>
      <p:pic>
        <p:nvPicPr>
          <p:cNvPr id="2" name="Picture 1">
            <a:extLst>
              <a:ext uri="{FF2B5EF4-FFF2-40B4-BE49-F238E27FC236}">
                <a16:creationId xmlns:a16="http://schemas.microsoft.com/office/drawing/2014/main" id="{BB0D9E8D-F987-B6B5-9374-AE91E403EC44}"/>
              </a:ext>
            </a:extLst>
          </p:cNvPr>
          <p:cNvPicPr>
            <a:picLocks noChangeAspect="1"/>
          </p:cNvPicPr>
          <p:nvPr/>
        </p:nvPicPr>
        <p:blipFill>
          <a:blip r:embed="rId2"/>
          <a:stretch>
            <a:fillRect/>
          </a:stretch>
        </p:blipFill>
        <p:spPr>
          <a:xfrm>
            <a:off x="838198" y="1676350"/>
            <a:ext cx="5132903" cy="4680000"/>
          </a:xfrm>
          <a:prstGeom prst="rect">
            <a:avLst/>
          </a:prstGeom>
        </p:spPr>
      </p:pic>
      <p:pic>
        <p:nvPicPr>
          <p:cNvPr id="3" name="Picture 2">
            <a:extLst>
              <a:ext uri="{FF2B5EF4-FFF2-40B4-BE49-F238E27FC236}">
                <a16:creationId xmlns:a16="http://schemas.microsoft.com/office/drawing/2014/main" id="{EE96797D-3274-69C8-F45B-7874F8A03F67}"/>
              </a:ext>
            </a:extLst>
          </p:cNvPr>
          <p:cNvPicPr>
            <a:picLocks noChangeAspect="1"/>
          </p:cNvPicPr>
          <p:nvPr/>
        </p:nvPicPr>
        <p:blipFill>
          <a:blip r:embed="rId3"/>
          <a:stretch>
            <a:fillRect/>
          </a:stretch>
        </p:blipFill>
        <p:spPr>
          <a:xfrm>
            <a:off x="6220899" y="1676350"/>
            <a:ext cx="5132903" cy="4680000"/>
          </a:xfrm>
          <a:prstGeom prst="rect">
            <a:avLst/>
          </a:prstGeom>
        </p:spPr>
      </p:pic>
      <p:sp>
        <p:nvSpPr>
          <p:cNvPr id="8" name="TextBox 7">
            <a:extLst>
              <a:ext uri="{FF2B5EF4-FFF2-40B4-BE49-F238E27FC236}">
                <a16:creationId xmlns:a16="http://schemas.microsoft.com/office/drawing/2014/main" id="{DED1DB79-D6EC-1717-9AC2-7C770684D1FA}"/>
              </a:ext>
            </a:extLst>
          </p:cNvPr>
          <p:cNvSpPr txBox="1"/>
          <p:nvPr/>
        </p:nvSpPr>
        <p:spPr>
          <a:xfrm>
            <a:off x="3236299" y="6354247"/>
            <a:ext cx="470000" cy="369332"/>
          </a:xfrm>
          <a:prstGeom prst="rect">
            <a:avLst/>
          </a:prstGeom>
          <a:noFill/>
        </p:spPr>
        <p:txBody>
          <a:bodyPr wrap="none" rtlCol="0">
            <a:spAutoFit/>
          </a:bodyPr>
          <a:lstStyle/>
          <a:p>
            <a:r>
              <a:rPr lang="en-TR" dirty="0"/>
              <a:t># 2</a:t>
            </a:r>
          </a:p>
        </p:txBody>
      </p:sp>
      <p:sp>
        <p:nvSpPr>
          <p:cNvPr id="9" name="TextBox 8">
            <a:extLst>
              <a:ext uri="{FF2B5EF4-FFF2-40B4-BE49-F238E27FC236}">
                <a16:creationId xmlns:a16="http://schemas.microsoft.com/office/drawing/2014/main" id="{97A7E034-167B-9DA3-BA75-05ACC3674298}"/>
              </a:ext>
            </a:extLst>
          </p:cNvPr>
          <p:cNvSpPr txBox="1"/>
          <p:nvPr/>
        </p:nvSpPr>
        <p:spPr>
          <a:xfrm>
            <a:off x="8610598" y="6352143"/>
            <a:ext cx="470000" cy="369332"/>
          </a:xfrm>
          <a:prstGeom prst="rect">
            <a:avLst/>
          </a:prstGeom>
          <a:noFill/>
        </p:spPr>
        <p:txBody>
          <a:bodyPr wrap="none" rtlCol="0">
            <a:spAutoFit/>
          </a:bodyPr>
          <a:lstStyle/>
          <a:p>
            <a:r>
              <a:rPr lang="en-TR" dirty="0"/>
              <a:t># 4</a:t>
            </a:r>
          </a:p>
        </p:txBody>
      </p:sp>
    </p:spTree>
    <p:extLst>
      <p:ext uri="{BB962C8B-B14F-4D97-AF65-F5344CB8AC3E}">
        <p14:creationId xmlns:p14="http://schemas.microsoft.com/office/powerpoint/2010/main" val="3959305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582D236-E56D-E027-AD31-9E53E8749FE7}"/>
              </a:ext>
            </a:extLst>
          </p:cNvPr>
          <p:cNvSpPr>
            <a:spLocks noGrp="1"/>
          </p:cNvSpPr>
          <p:nvPr>
            <p:ph type="dt" sz="half" idx="10"/>
          </p:nvPr>
        </p:nvSpPr>
        <p:spPr/>
        <p:txBody>
          <a:bodyPr/>
          <a:lstStyle/>
          <a:p>
            <a:r>
              <a:rPr lang="tr-TR"/>
              <a:t>24.04.2023</a:t>
            </a:r>
            <a:endParaRPr lang="en-TR"/>
          </a:p>
        </p:txBody>
      </p:sp>
      <p:sp>
        <p:nvSpPr>
          <p:cNvPr id="5" name="Slide Number Placeholder 4">
            <a:extLst>
              <a:ext uri="{FF2B5EF4-FFF2-40B4-BE49-F238E27FC236}">
                <a16:creationId xmlns:a16="http://schemas.microsoft.com/office/drawing/2014/main" id="{968BB244-91AF-ACA3-F460-D7333A871E96}"/>
              </a:ext>
            </a:extLst>
          </p:cNvPr>
          <p:cNvSpPr>
            <a:spLocks noGrp="1"/>
          </p:cNvSpPr>
          <p:nvPr>
            <p:ph type="sldNum" sz="quarter" idx="12"/>
          </p:nvPr>
        </p:nvSpPr>
        <p:spPr/>
        <p:txBody>
          <a:bodyPr/>
          <a:lstStyle/>
          <a:p>
            <a:fld id="{B6BDBF13-396F-E243-9BC8-9E921625A0F4}" type="slidenum">
              <a:rPr lang="en-TR" smtClean="0"/>
              <a:t>27</a:t>
            </a:fld>
            <a:endParaRPr lang="en-TR"/>
          </a:p>
        </p:txBody>
      </p:sp>
      <p:sp>
        <p:nvSpPr>
          <p:cNvPr id="6" name="Title 1">
            <a:extLst>
              <a:ext uri="{FF2B5EF4-FFF2-40B4-BE49-F238E27FC236}">
                <a16:creationId xmlns:a16="http://schemas.microsoft.com/office/drawing/2014/main" id="{DB2CD85B-C63B-9745-90EB-B6D8E509EC7B}"/>
              </a:ext>
            </a:extLst>
          </p:cNvPr>
          <p:cNvSpPr>
            <a:spLocks noGrp="1"/>
          </p:cNvSpPr>
          <p:nvPr>
            <p:ph type="title"/>
          </p:nvPr>
        </p:nvSpPr>
        <p:spPr>
          <a:xfrm>
            <a:off x="838200" y="501650"/>
            <a:ext cx="10515600" cy="697865"/>
          </a:xfrm>
        </p:spPr>
        <p:txBody>
          <a:bodyPr>
            <a:noAutofit/>
          </a:bodyPr>
          <a:lstStyle/>
          <a:p>
            <a:pPr algn="ctr"/>
            <a:r>
              <a:rPr lang="en-TR" sz="3600" dirty="0"/>
              <a:t>Sentiment Analysis Confusion Matrices</a:t>
            </a:r>
            <a:br>
              <a:rPr lang="en-TR" sz="3600" dirty="0"/>
            </a:br>
            <a:r>
              <a:rPr lang="en-TR" sz="3600" b="1" dirty="0"/>
              <a:t>T5-base Sentence Model</a:t>
            </a:r>
          </a:p>
        </p:txBody>
      </p:sp>
      <p:pic>
        <p:nvPicPr>
          <p:cNvPr id="2" name="Picture 1">
            <a:extLst>
              <a:ext uri="{FF2B5EF4-FFF2-40B4-BE49-F238E27FC236}">
                <a16:creationId xmlns:a16="http://schemas.microsoft.com/office/drawing/2014/main" id="{F8C15C61-A91C-FC10-51B9-11A242463634}"/>
              </a:ext>
            </a:extLst>
          </p:cNvPr>
          <p:cNvPicPr>
            <a:picLocks noChangeAspect="1"/>
          </p:cNvPicPr>
          <p:nvPr/>
        </p:nvPicPr>
        <p:blipFill>
          <a:blip r:embed="rId2"/>
          <a:stretch>
            <a:fillRect/>
          </a:stretch>
        </p:blipFill>
        <p:spPr>
          <a:xfrm>
            <a:off x="4220516" y="2067932"/>
            <a:ext cx="3750968" cy="3420000"/>
          </a:xfrm>
          <a:prstGeom prst="rect">
            <a:avLst/>
          </a:prstGeom>
        </p:spPr>
      </p:pic>
      <p:pic>
        <p:nvPicPr>
          <p:cNvPr id="3" name="Picture 2">
            <a:extLst>
              <a:ext uri="{FF2B5EF4-FFF2-40B4-BE49-F238E27FC236}">
                <a16:creationId xmlns:a16="http://schemas.microsoft.com/office/drawing/2014/main" id="{2ABC5DCC-FAB3-9372-C772-C19413D9E2CE}"/>
              </a:ext>
            </a:extLst>
          </p:cNvPr>
          <p:cNvPicPr>
            <a:picLocks noChangeAspect="1"/>
          </p:cNvPicPr>
          <p:nvPr/>
        </p:nvPicPr>
        <p:blipFill>
          <a:blip r:embed="rId3"/>
          <a:stretch>
            <a:fillRect/>
          </a:stretch>
        </p:blipFill>
        <p:spPr>
          <a:xfrm>
            <a:off x="334316" y="2067932"/>
            <a:ext cx="3750968" cy="3420000"/>
          </a:xfrm>
          <a:prstGeom prst="rect">
            <a:avLst/>
          </a:prstGeom>
        </p:spPr>
      </p:pic>
      <p:pic>
        <p:nvPicPr>
          <p:cNvPr id="7" name="Picture 6">
            <a:extLst>
              <a:ext uri="{FF2B5EF4-FFF2-40B4-BE49-F238E27FC236}">
                <a16:creationId xmlns:a16="http://schemas.microsoft.com/office/drawing/2014/main" id="{1D824E13-D4B6-51A3-B30F-20D059F36031}"/>
              </a:ext>
            </a:extLst>
          </p:cNvPr>
          <p:cNvPicPr>
            <a:picLocks noChangeAspect="1"/>
          </p:cNvPicPr>
          <p:nvPr/>
        </p:nvPicPr>
        <p:blipFill>
          <a:blip r:embed="rId4"/>
          <a:stretch>
            <a:fillRect/>
          </a:stretch>
        </p:blipFill>
        <p:spPr>
          <a:xfrm>
            <a:off x="7971484" y="2067932"/>
            <a:ext cx="3750968" cy="3420000"/>
          </a:xfrm>
          <a:prstGeom prst="rect">
            <a:avLst/>
          </a:prstGeom>
        </p:spPr>
      </p:pic>
      <p:sp>
        <p:nvSpPr>
          <p:cNvPr id="9" name="TextBox 8">
            <a:extLst>
              <a:ext uri="{FF2B5EF4-FFF2-40B4-BE49-F238E27FC236}">
                <a16:creationId xmlns:a16="http://schemas.microsoft.com/office/drawing/2014/main" id="{29CF6123-47F8-78A5-67D8-2106F4714C66}"/>
              </a:ext>
            </a:extLst>
          </p:cNvPr>
          <p:cNvSpPr txBox="1"/>
          <p:nvPr/>
        </p:nvSpPr>
        <p:spPr>
          <a:xfrm>
            <a:off x="9747200" y="5681134"/>
            <a:ext cx="470000" cy="369332"/>
          </a:xfrm>
          <a:prstGeom prst="rect">
            <a:avLst/>
          </a:prstGeom>
          <a:noFill/>
        </p:spPr>
        <p:txBody>
          <a:bodyPr wrap="none" rtlCol="0">
            <a:spAutoFit/>
          </a:bodyPr>
          <a:lstStyle/>
          <a:p>
            <a:r>
              <a:rPr lang="en-TR" dirty="0"/>
              <a:t># 2</a:t>
            </a:r>
          </a:p>
        </p:txBody>
      </p:sp>
      <p:sp>
        <p:nvSpPr>
          <p:cNvPr id="10" name="TextBox 9">
            <a:extLst>
              <a:ext uri="{FF2B5EF4-FFF2-40B4-BE49-F238E27FC236}">
                <a16:creationId xmlns:a16="http://schemas.microsoft.com/office/drawing/2014/main" id="{10558288-A3EF-30D2-7FF1-E0FFB628E0C1}"/>
              </a:ext>
            </a:extLst>
          </p:cNvPr>
          <p:cNvSpPr txBox="1"/>
          <p:nvPr/>
        </p:nvSpPr>
        <p:spPr>
          <a:xfrm>
            <a:off x="6208241" y="5565064"/>
            <a:ext cx="470000" cy="369332"/>
          </a:xfrm>
          <a:prstGeom prst="rect">
            <a:avLst/>
          </a:prstGeom>
          <a:noFill/>
        </p:spPr>
        <p:txBody>
          <a:bodyPr wrap="none" rtlCol="0">
            <a:spAutoFit/>
          </a:bodyPr>
          <a:lstStyle/>
          <a:p>
            <a:r>
              <a:rPr lang="en-TR" dirty="0"/>
              <a:t># 3</a:t>
            </a:r>
          </a:p>
        </p:txBody>
      </p:sp>
      <p:sp>
        <p:nvSpPr>
          <p:cNvPr id="11" name="TextBox 10">
            <a:extLst>
              <a:ext uri="{FF2B5EF4-FFF2-40B4-BE49-F238E27FC236}">
                <a16:creationId xmlns:a16="http://schemas.microsoft.com/office/drawing/2014/main" id="{0F6C3C91-6B1C-D0FC-D74D-A161B74FED60}"/>
              </a:ext>
            </a:extLst>
          </p:cNvPr>
          <p:cNvSpPr txBox="1"/>
          <p:nvPr/>
        </p:nvSpPr>
        <p:spPr>
          <a:xfrm>
            <a:off x="2089583" y="5681134"/>
            <a:ext cx="470000" cy="369332"/>
          </a:xfrm>
          <a:prstGeom prst="rect">
            <a:avLst/>
          </a:prstGeom>
          <a:noFill/>
        </p:spPr>
        <p:txBody>
          <a:bodyPr wrap="none" rtlCol="0">
            <a:spAutoFit/>
          </a:bodyPr>
          <a:lstStyle/>
          <a:p>
            <a:r>
              <a:rPr lang="en-TR" dirty="0"/>
              <a:t># 5</a:t>
            </a:r>
          </a:p>
        </p:txBody>
      </p:sp>
    </p:spTree>
    <p:extLst>
      <p:ext uri="{BB962C8B-B14F-4D97-AF65-F5344CB8AC3E}">
        <p14:creationId xmlns:p14="http://schemas.microsoft.com/office/powerpoint/2010/main" val="272870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582D236-E56D-E027-AD31-9E53E8749FE7}"/>
              </a:ext>
            </a:extLst>
          </p:cNvPr>
          <p:cNvSpPr>
            <a:spLocks noGrp="1"/>
          </p:cNvSpPr>
          <p:nvPr>
            <p:ph type="dt" sz="half" idx="10"/>
          </p:nvPr>
        </p:nvSpPr>
        <p:spPr/>
        <p:txBody>
          <a:bodyPr/>
          <a:lstStyle/>
          <a:p>
            <a:r>
              <a:rPr lang="tr-TR"/>
              <a:t>24.04.2023</a:t>
            </a:r>
            <a:endParaRPr lang="en-TR"/>
          </a:p>
        </p:txBody>
      </p:sp>
      <p:sp>
        <p:nvSpPr>
          <p:cNvPr id="5" name="Slide Number Placeholder 4">
            <a:extLst>
              <a:ext uri="{FF2B5EF4-FFF2-40B4-BE49-F238E27FC236}">
                <a16:creationId xmlns:a16="http://schemas.microsoft.com/office/drawing/2014/main" id="{968BB244-91AF-ACA3-F460-D7333A871E96}"/>
              </a:ext>
            </a:extLst>
          </p:cNvPr>
          <p:cNvSpPr>
            <a:spLocks noGrp="1"/>
          </p:cNvSpPr>
          <p:nvPr>
            <p:ph type="sldNum" sz="quarter" idx="12"/>
          </p:nvPr>
        </p:nvSpPr>
        <p:spPr/>
        <p:txBody>
          <a:bodyPr/>
          <a:lstStyle/>
          <a:p>
            <a:fld id="{B6BDBF13-396F-E243-9BC8-9E921625A0F4}" type="slidenum">
              <a:rPr lang="en-TR" smtClean="0"/>
              <a:t>28</a:t>
            </a:fld>
            <a:endParaRPr lang="en-TR"/>
          </a:p>
        </p:txBody>
      </p:sp>
      <p:sp>
        <p:nvSpPr>
          <p:cNvPr id="6" name="Title 1">
            <a:extLst>
              <a:ext uri="{FF2B5EF4-FFF2-40B4-BE49-F238E27FC236}">
                <a16:creationId xmlns:a16="http://schemas.microsoft.com/office/drawing/2014/main" id="{DB2CD85B-C63B-9745-90EB-B6D8E509EC7B}"/>
              </a:ext>
            </a:extLst>
          </p:cNvPr>
          <p:cNvSpPr>
            <a:spLocks noGrp="1"/>
          </p:cNvSpPr>
          <p:nvPr>
            <p:ph type="title"/>
          </p:nvPr>
        </p:nvSpPr>
        <p:spPr>
          <a:xfrm>
            <a:off x="838200" y="501650"/>
            <a:ext cx="10515600" cy="697865"/>
          </a:xfrm>
        </p:spPr>
        <p:txBody>
          <a:bodyPr>
            <a:noAutofit/>
          </a:bodyPr>
          <a:lstStyle/>
          <a:p>
            <a:pPr algn="ctr"/>
            <a:r>
              <a:rPr lang="en-TR" sz="3600" dirty="0"/>
              <a:t>Sentiment Analysis Confusion Matrices</a:t>
            </a:r>
            <a:br>
              <a:rPr lang="en-TR" sz="3600" dirty="0"/>
            </a:br>
            <a:r>
              <a:rPr lang="en-TR" sz="3600" b="1" dirty="0"/>
              <a:t>T5-base Sentence Model</a:t>
            </a:r>
          </a:p>
        </p:txBody>
      </p:sp>
      <p:pic>
        <p:nvPicPr>
          <p:cNvPr id="2" name="Picture 1">
            <a:extLst>
              <a:ext uri="{FF2B5EF4-FFF2-40B4-BE49-F238E27FC236}">
                <a16:creationId xmlns:a16="http://schemas.microsoft.com/office/drawing/2014/main" id="{CACA8473-27A2-87B8-024A-9D73108C96EA}"/>
              </a:ext>
            </a:extLst>
          </p:cNvPr>
          <p:cNvPicPr>
            <a:picLocks noChangeAspect="1"/>
          </p:cNvPicPr>
          <p:nvPr/>
        </p:nvPicPr>
        <p:blipFill>
          <a:blip r:embed="rId2"/>
          <a:stretch>
            <a:fillRect/>
          </a:stretch>
        </p:blipFill>
        <p:spPr>
          <a:xfrm>
            <a:off x="821082" y="1547468"/>
            <a:ext cx="5132903" cy="4680000"/>
          </a:xfrm>
          <a:prstGeom prst="rect">
            <a:avLst/>
          </a:prstGeom>
        </p:spPr>
      </p:pic>
      <p:pic>
        <p:nvPicPr>
          <p:cNvPr id="3" name="Picture 2">
            <a:extLst>
              <a:ext uri="{FF2B5EF4-FFF2-40B4-BE49-F238E27FC236}">
                <a16:creationId xmlns:a16="http://schemas.microsoft.com/office/drawing/2014/main" id="{EBA4D4A1-642E-CF68-043F-B6CE6F3A83AF}"/>
              </a:ext>
            </a:extLst>
          </p:cNvPr>
          <p:cNvPicPr>
            <a:picLocks noChangeAspect="1"/>
          </p:cNvPicPr>
          <p:nvPr/>
        </p:nvPicPr>
        <p:blipFill>
          <a:blip r:embed="rId3"/>
          <a:stretch>
            <a:fillRect/>
          </a:stretch>
        </p:blipFill>
        <p:spPr>
          <a:xfrm>
            <a:off x="6512891" y="1547468"/>
            <a:ext cx="5132903" cy="4680000"/>
          </a:xfrm>
          <a:prstGeom prst="rect">
            <a:avLst/>
          </a:prstGeom>
        </p:spPr>
      </p:pic>
      <p:sp>
        <p:nvSpPr>
          <p:cNvPr id="8" name="TextBox 7">
            <a:extLst>
              <a:ext uri="{FF2B5EF4-FFF2-40B4-BE49-F238E27FC236}">
                <a16:creationId xmlns:a16="http://schemas.microsoft.com/office/drawing/2014/main" id="{95677321-A032-6D00-A4A9-3978BE915962}"/>
              </a:ext>
            </a:extLst>
          </p:cNvPr>
          <p:cNvSpPr txBox="1"/>
          <p:nvPr/>
        </p:nvSpPr>
        <p:spPr>
          <a:xfrm>
            <a:off x="3346400" y="6352143"/>
            <a:ext cx="470000" cy="369332"/>
          </a:xfrm>
          <a:prstGeom prst="rect">
            <a:avLst/>
          </a:prstGeom>
          <a:noFill/>
        </p:spPr>
        <p:txBody>
          <a:bodyPr wrap="none" rtlCol="0">
            <a:spAutoFit/>
          </a:bodyPr>
          <a:lstStyle/>
          <a:p>
            <a:r>
              <a:rPr lang="en-TR" dirty="0"/>
              <a:t># 1</a:t>
            </a:r>
          </a:p>
        </p:txBody>
      </p:sp>
      <p:sp>
        <p:nvSpPr>
          <p:cNvPr id="9" name="TextBox 8">
            <a:extLst>
              <a:ext uri="{FF2B5EF4-FFF2-40B4-BE49-F238E27FC236}">
                <a16:creationId xmlns:a16="http://schemas.microsoft.com/office/drawing/2014/main" id="{2A1A77B6-374E-7A84-A528-33F12F0FB1CC}"/>
              </a:ext>
            </a:extLst>
          </p:cNvPr>
          <p:cNvSpPr txBox="1"/>
          <p:nvPr/>
        </p:nvSpPr>
        <p:spPr>
          <a:xfrm>
            <a:off x="8844342" y="6352143"/>
            <a:ext cx="470000" cy="369332"/>
          </a:xfrm>
          <a:prstGeom prst="rect">
            <a:avLst/>
          </a:prstGeom>
          <a:noFill/>
        </p:spPr>
        <p:txBody>
          <a:bodyPr wrap="none" rtlCol="0">
            <a:spAutoFit/>
          </a:bodyPr>
          <a:lstStyle/>
          <a:p>
            <a:r>
              <a:rPr lang="en-TR" dirty="0"/>
              <a:t># 4</a:t>
            </a:r>
          </a:p>
        </p:txBody>
      </p:sp>
    </p:spTree>
    <p:extLst>
      <p:ext uri="{BB962C8B-B14F-4D97-AF65-F5344CB8AC3E}">
        <p14:creationId xmlns:p14="http://schemas.microsoft.com/office/powerpoint/2010/main" val="37531973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9A156-061C-F315-6CB7-34DD43D5530E}"/>
              </a:ext>
            </a:extLst>
          </p:cNvPr>
          <p:cNvSpPr>
            <a:spLocks noGrp="1"/>
          </p:cNvSpPr>
          <p:nvPr>
            <p:ph type="title"/>
          </p:nvPr>
        </p:nvSpPr>
        <p:spPr/>
        <p:txBody>
          <a:bodyPr/>
          <a:lstStyle/>
          <a:p>
            <a:pPr algn="ctr"/>
            <a:r>
              <a:rPr lang="en-TR" b="1" dirty="0"/>
              <a:t>Conclusion about </a:t>
            </a:r>
            <a:r>
              <a:rPr lang="en-TR" sz="4400" b="1" dirty="0"/>
              <a:t>Sentiment Analysis </a:t>
            </a:r>
            <a:endParaRPr lang="en-TR" b="1" dirty="0"/>
          </a:p>
        </p:txBody>
      </p:sp>
      <p:sp>
        <p:nvSpPr>
          <p:cNvPr id="3" name="Content Placeholder 2">
            <a:extLst>
              <a:ext uri="{FF2B5EF4-FFF2-40B4-BE49-F238E27FC236}">
                <a16:creationId xmlns:a16="http://schemas.microsoft.com/office/drawing/2014/main" id="{1ADD9E1D-C7C4-9700-21F0-874D722BDB84}"/>
              </a:ext>
            </a:extLst>
          </p:cNvPr>
          <p:cNvSpPr>
            <a:spLocks noGrp="1"/>
          </p:cNvSpPr>
          <p:nvPr>
            <p:ph idx="1"/>
          </p:nvPr>
        </p:nvSpPr>
        <p:spPr/>
        <p:txBody>
          <a:bodyPr>
            <a:normAutofit/>
          </a:bodyPr>
          <a:lstStyle/>
          <a:p>
            <a:r>
              <a:rPr lang="en-TR" sz="2400" dirty="0"/>
              <a:t>The sentence models that were fine-tuned on sentence similarity tasks gave better embeddings and outperformed the pretrained BERT model.</a:t>
            </a:r>
          </a:p>
          <a:p>
            <a:r>
              <a:rPr lang="en-TR" sz="2400" dirty="0"/>
              <a:t>Unlike in topic classification, adding the prefix (“Text is about”) to the class name decreased the performance for the BERT model. Whereas it enhanced theperformance of the sentence models. by a significant margin.</a:t>
            </a:r>
          </a:p>
          <a:p>
            <a:r>
              <a:rPr lang="en-TR" sz="2400" dirty="0"/>
              <a:t> Desiging the prompt as a personal feeling (I feel …) performed the best for all models. This emphasizes the role of the pronoun in constructing the sentence embeddings.</a:t>
            </a:r>
          </a:p>
        </p:txBody>
      </p:sp>
      <p:sp>
        <p:nvSpPr>
          <p:cNvPr id="4" name="Date Placeholder 3">
            <a:extLst>
              <a:ext uri="{FF2B5EF4-FFF2-40B4-BE49-F238E27FC236}">
                <a16:creationId xmlns:a16="http://schemas.microsoft.com/office/drawing/2014/main" id="{1F2D6516-1C40-E992-BB84-3E58635DDD5B}"/>
              </a:ext>
            </a:extLst>
          </p:cNvPr>
          <p:cNvSpPr>
            <a:spLocks noGrp="1"/>
          </p:cNvSpPr>
          <p:nvPr>
            <p:ph type="dt" sz="half" idx="10"/>
          </p:nvPr>
        </p:nvSpPr>
        <p:spPr/>
        <p:txBody>
          <a:bodyPr/>
          <a:lstStyle/>
          <a:p>
            <a:r>
              <a:rPr lang="tr-TR"/>
              <a:t>24.04.2023</a:t>
            </a:r>
            <a:endParaRPr lang="en-TR"/>
          </a:p>
        </p:txBody>
      </p:sp>
      <p:sp>
        <p:nvSpPr>
          <p:cNvPr id="5" name="Slide Number Placeholder 4">
            <a:extLst>
              <a:ext uri="{FF2B5EF4-FFF2-40B4-BE49-F238E27FC236}">
                <a16:creationId xmlns:a16="http://schemas.microsoft.com/office/drawing/2014/main" id="{45B72797-3A23-CA5C-F9D2-7F00049DB892}"/>
              </a:ext>
            </a:extLst>
          </p:cNvPr>
          <p:cNvSpPr>
            <a:spLocks noGrp="1"/>
          </p:cNvSpPr>
          <p:nvPr>
            <p:ph type="sldNum" sz="quarter" idx="12"/>
          </p:nvPr>
        </p:nvSpPr>
        <p:spPr/>
        <p:txBody>
          <a:bodyPr/>
          <a:lstStyle/>
          <a:p>
            <a:fld id="{B6BDBF13-396F-E243-9BC8-9E921625A0F4}" type="slidenum">
              <a:rPr lang="en-TR" smtClean="0"/>
              <a:t>29</a:t>
            </a:fld>
            <a:endParaRPr lang="en-TR"/>
          </a:p>
        </p:txBody>
      </p:sp>
    </p:spTree>
    <p:extLst>
      <p:ext uri="{BB962C8B-B14F-4D97-AF65-F5344CB8AC3E}">
        <p14:creationId xmlns:p14="http://schemas.microsoft.com/office/powerpoint/2010/main" val="974128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4FA05-30D8-6022-5271-B7BDFDB76924}"/>
              </a:ext>
            </a:extLst>
          </p:cNvPr>
          <p:cNvSpPr>
            <a:spLocks noGrp="1"/>
          </p:cNvSpPr>
          <p:nvPr>
            <p:ph type="title"/>
          </p:nvPr>
        </p:nvSpPr>
        <p:spPr>
          <a:xfrm>
            <a:off x="838200" y="681037"/>
            <a:ext cx="10515600" cy="1325563"/>
          </a:xfrm>
        </p:spPr>
        <p:txBody>
          <a:bodyPr/>
          <a:lstStyle/>
          <a:p>
            <a:pPr algn="ctr"/>
            <a:r>
              <a:rPr lang="en-US" dirty="0"/>
              <a:t>Text Classification with Zero Shot Prompting</a:t>
            </a:r>
            <a:endParaRPr lang="en-TR" dirty="0"/>
          </a:p>
        </p:txBody>
      </p:sp>
      <p:sp>
        <p:nvSpPr>
          <p:cNvPr id="3" name="Content Placeholder 2">
            <a:extLst>
              <a:ext uri="{FF2B5EF4-FFF2-40B4-BE49-F238E27FC236}">
                <a16:creationId xmlns:a16="http://schemas.microsoft.com/office/drawing/2014/main" id="{1AC8721E-1DD0-BD61-B8DD-4840AC23333C}"/>
              </a:ext>
            </a:extLst>
          </p:cNvPr>
          <p:cNvSpPr>
            <a:spLocks noGrp="1"/>
          </p:cNvSpPr>
          <p:nvPr>
            <p:ph idx="1"/>
          </p:nvPr>
        </p:nvSpPr>
        <p:spPr>
          <a:xfrm>
            <a:off x="838200" y="2442257"/>
            <a:ext cx="10515600" cy="3734705"/>
          </a:xfrm>
        </p:spPr>
        <p:txBody>
          <a:bodyPr/>
          <a:lstStyle/>
          <a:p>
            <a:r>
              <a:rPr lang="en-US" dirty="0"/>
              <a:t>Zero-shot text classification is a task where a pretrained model is used to classify examples from previously unseen classes.</a:t>
            </a:r>
          </a:p>
          <a:p>
            <a:r>
              <a:rPr lang="en-TR" dirty="0"/>
              <a:t>In this work, the semantic similarity between the prompt and the text is used to classify the text.</a:t>
            </a:r>
          </a:p>
          <a:p>
            <a:r>
              <a:rPr lang="en-TR" dirty="0"/>
              <a:t>Prompts are built using the semantics of the labels, without any prior knowledge of the tain/test data.</a:t>
            </a:r>
          </a:p>
          <a:p>
            <a:r>
              <a:rPr lang="en-TR" dirty="0"/>
              <a:t>A similarity score is computed between the text and each prompt. The text is assigned to the highest score.</a:t>
            </a:r>
          </a:p>
          <a:p>
            <a:pPr marL="0" indent="0">
              <a:buNone/>
            </a:pPr>
            <a:endParaRPr lang="en-TR" dirty="0"/>
          </a:p>
        </p:txBody>
      </p:sp>
      <p:sp>
        <p:nvSpPr>
          <p:cNvPr id="4" name="Date Placeholder 3">
            <a:extLst>
              <a:ext uri="{FF2B5EF4-FFF2-40B4-BE49-F238E27FC236}">
                <a16:creationId xmlns:a16="http://schemas.microsoft.com/office/drawing/2014/main" id="{FB60E662-D44A-2D03-9450-1AA5DD0E1C9F}"/>
              </a:ext>
            </a:extLst>
          </p:cNvPr>
          <p:cNvSpPr>
            <a:spLocks noGrp="1"/>
          </p:cNvSpPr>
          <p:nvPr>
            <p:ph type="dt" sz="half" idx="10"/>
          </p:nvPr>
        </p:nvSpPr>
        <p:spPr/>
        <p:txBody>
          <a:bodyPr/>
          <a:lstStyle/>
          <a:p>
            <a:r>
              <a:rPr lang="tr-TR"/>
              <a:t>24.04.2023</a:t>
            </a:r>
            <a:endParaRPr lang="en-TR"/>
          </a:p>
        </p:txBody>
      </p:sp>
      <p:sp>
        <p:nvSpPr>
          <p:cNvPr id="5" name="Slide Number Placeholder 4">
            <a:extLst>
              <a:ext uri="{FF2B5EF4-FFF2-40B4-BE49-F238E27FC236}">
                <a16:creationId xmlns:a16="http://schemas.microsoft.com/office/drawing/2014/main" id="{79AB9682-C50B-7415-C720-DE12D426B91E}"/>
              </a:ext>
            </a:extLst>
          </p:cNvPr>
          <p:cNvSpPr>
            <a:spLocks noGrp="1"/>
          </p:cNvSpPr>
          <p:nvPr>
            <p:ph type="sldNum" sz="quarter" idx="12"/>
          </p:nvPr>
        </p:nvSpPr>
        <p:spPr/>
        <p:txBody>
          <a:bodyPr/>
          <a:lstStyle/>
          <a:p>
            <a:fld id="{B6BDBF13-396F-E243-9BC8-9E921625A0F4}" type="slidenum">
              <a:rPr lang="en-TR" smtClean="0"/>
              <a:t>3</a:t>
            </a:fld>
            <a:endParaRPr lang="en-TR"/>
          </a:p>
        </p:txBody>
      </p:sp>
    </p:spTree>
    <p:extLst>
      <p:ext uri="{BB962C8B-B14F-4D97-AF65-F5344CB8AC3E}">
        <p14:creationId xmlns:p14="http://schemas.microsoft.com/office/powerpoint/2010/main" val="5745649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CE5B61-6223-7249-F974-7B3C54372225}"/>
              </a:ext>
            </a:extLst>
          </p:cNvPr>
          <p:cNvSpPr>
            <a:spLocks noGrp="1"/>
          </p:cNvSpPr>
          <p:nvPr>
            <p:ph type="title"/>
          </p:nvPr>
        </p:nvSpPr>
        <p:spPr>
          <a:xfrm>
            <a:off x="5297762" y="329184"/>
            <a:ext cx="6251110" cy="1783080"/>
          </a:xfrm>
        </p:spPr>
        <p:txBody>
          <a:bodyPr anchor="b">
            <a:normAutofit/>
          </a:bodyPr>
          <a:lstStyle/>
          <a:p>
            <a:r>
              <a:rPr lang="en-TR" sz="5400" dirty="0"/>
              <a:t>Thank you</a:t>
            </a:r>
          </a:p>
        </p:txBody>
      </p:sp>
      <p:pic>
        <p:nvPicPr>
          <p:cNvPr id="7" name="Picture 6" descr="Wood human figure">
            <a:extLst>
              <a:ext uri="{FF2B5EF4-FFF2-40B4-BE49-F238E27FC236}">
                <a16:creationId xmlns:a16="http://schemas.microsoft.com/office/drawing/2014/main" id="{517CB6AA-64D6-DE16-DB56-755F0DCB8393}"/>
              </a:ext>
            </a:extLst>
          </p:cNvPr>
          <p:cNvPicPr>
            <a:picLocks noChangeAspect="1"/>
          </p:cNvPicPr>
          <p:nvPr/>
        </p:nvPicPr>
        <p:blipFill rotWithShape="1">
          <a:blip r:embed="rId2"/>
          <a:srcRect l="2048" r="5262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56A3697-E35A-006E-392C-7A0DAB6AC48F}"/>
              </a:ext>
            </a:extLst>
          </p:cNvPr>
          <p:cNvSpPr>
            <a:spLocks noGrp="1"/>
          </p:cNvSpPr>
          <p:nvPr>
            <p:ph idx="1"/>
          </p:nvPr>
        </p:nvSpPr>
        <p:spPr>
          <a:xfrm>
            <a:off x="5297762" y="2706624"/>
            <a:ext cx="6251110" cy="3483864"/>
          </a:xfrm>
        </p:spPr>
        <p:txBody>
          <a:bodyPr>
            <a:normAutofit/>
          </a:bodyPr>
          <a:lstStyle/>
          <a:p>
            <a:r>
              <a:rPr lang="en-TR" sz="2200"/>
              <a:t>Questions? </a:t>
            </a:r>
          </a:p>
        </p:txBody>
      </p:sp>
      <p:sp>
        <p:nvSpPr>
          <p:cNvPr id="4" name="Date Placeholder 3">
            <a:extLst>
              <a:ext uri="{FF2B5EF4-FFF2-40B4-BE49-F238E27FC236}">
                <a16:creationId xmlns:a16="http://schemas.microsoft.com/office/drawing/2014/main" id="{FAD75715-47DB-257C-4FD9-D81866E1DA96}"/>
              </a:ext>
            </a:extLst>
          </p:cNvPr>
          <p:cNvSpPr>
            <a:spLocks noGrp="1"/>
          </p:cNvSpPr>
          <p:nvPr>
            <p:ph type="dt" sz="half" idx="10"/>
          </p:nvPr>
        </p:nvSpPr>
        <p:spPr>
          <a:xfrm>
            <a:off x="838200" y="6356350"/>
            <a:ext cx="2743200" cy="365125"/>
          </a:xfrm>
        </p:spPr>
        <p:txBody>
          <a:bodyPr>
            <a:normAutofit/>
          </a:bodyPr>
          <a:lstStyle/>
          <a:p>
            <a:pPr>
              <a:spcAft>
                <a:spcPts val="600"/>
              </a:spcAft>
            </a:pPr>
            <a:r>
              <a:rPr lang="tr-TR">
                <a:solidFill>
                  <a:srgbClr val="FFFFFF"/>
                </a:solidFill>
              </a:rPr>
              <a:t>24.04.2023</a:t>
            </a:r>
            <a:endParaRPr lang="en-TR">
              <a:solidFill>
                <a:srgbClr val="FFFFFF"/>
              </a:solidFill>
            </a:endParaRPr>
          </a:p>
        </p:txBody>
      </p:sp>
      <p:sp>
        <p:nvSpPr>
          <p:cNvPr id="5" name="Slide Number Placeholder 4">
            <a:extLst>
              <a:ext uri="{FF2B5EF4-FFF2-40B4-BE49-F238E27FC236}">
                <a16:creationId xmlns:a16="http://schemas.microsoft.com/office/drawing/2014/main" id="{154FA997-BA9A-FA7D-F7D1-9A588949DD2D}"/>
              </a:ext>
            </a:extLst>
          </p:cNvPr>
          <p:cNvSpPr>
            <a:spLocks noGrp="1"/>
          </p:cNvSpPr>
          <p:nvPr>
            <p:ph type="sldNum" sz="quarter" idx="12"/>
          </p:nvPr>
        </p:nvSpPr>
        <p:spPr>
          <a:xfrm>
            <a:off x="10052978" y="6356350"/>
            <a:ext cx="1300821" cy="365125"/>
          </a:xfrm>
        </p:spPr>
        <p:txBody>
          <a:bodyPr>
            <a:normAutofit/>
          </a:bodyPr>
          <a:lstStyle/>
          <a:p>
            <a:pPr>
              <a:spcAft>
                <a:spcPts val="600"/>
              </a:spcAft>
            </a:pPr>
            <a:fld id="{B6BDBF13-396F-E243-9BC8-9E921625A0F4}" type="slidenum">
              <a:rPr lang="en-TR" smtClean="0"/>
              <a:pPr>
                <a:spcAft>
                  <a:spcPts val="600"/>
                </a:spcAft>
              </a:pPr>
              <a:t>30</a:t>
            </a:fld>
            <a:endParaRPr lang="en-TR"/>
          </a:p>
        </p:txBody>
      </p:sp>
    </p:spTree>
    <p:extLst>
      <p:ext uri="{BB962C8B-B14F-4D97-AF65-F5344CB8AC3E}">
        <p14:creationId xmlns:p14="http://schemas.microsoft.com/office/powerpoint/2010/main" val="531468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56B59-C2C9-A904-9A12-E299C8100182}"/>
              </a:ext>
            </a:extLst>
          </p:cNvPr>
          <p:cNvSpPr>
            <a:spLocks noGrp="1"/>
          </p:cNvSpPr>
          <p:nvPr>
            <p:ph type="title"/>
          </p:nvPr>
        </p:nvSpPr>
        <p:spPr>
          <a:xfrm>
            <a:off x="838200" y="776343"/>
            <a:ext cx="10515600" cy="1325563"/>
          </a:xfrm>
        </p:spPr>
        <p:txBody>
          <a:bodyPr/>
          <a:lstStyle/>
          <a:p>
            <a:r>
              <a:rPr lang="en-US" dirty="0"/>
              <a:t>Text Classification with Zero Shot Prompting</a:t>
            </a:r>
            <a:endParaRPr lang="en-TR" dirty="0"/>
          </a:p>
        </p:txBody>
      </p:sp>
      <p:sp>
        <p:nvSpPr>
          <p:cNvPr id="4" name="Date Placeholder 3">
            <a:extLst>
              <a:ext uri="{FF2B5EF4-FFF2-40B4-BE49-F238E27FC236}">
                <a16:creationId xmlns:a16="http://schemas.microsoft.com/office/drawing/2014/main" id="{AC24D440-4E64-8B77-64ED-4FBEE671F7CA}"/>
              </a:ext>
            </a:extLst>
          </p:cNvPr>
          <p:cNvSpPr>
            <a:spLocks noGrp="1"/>
          </p:cNvSpPr>
          <p:nvPr>
            <p:ph type="dt" sz="half" idx="10"/>
          </p:nvPr>
        </p:nvSpPr>
        <p:spPr/>
        <p:txBody>
          <a:bodyPr/>
          <a:lstStyle/>
          <a:p>
            <a:r>
              <a:rPr lang="tr-TR"/>
              <a:t>24.04.2023</a:t>
            </a:r>
            <a:endParaRPr lang="en-TR"/>
          </a:p>
        </p:txBody>
      </p:sp>
      <p:sp>
        <p:nvSpPr>
          <p:cNvPr id="5" name="Slide Number Placeholder 4">
            <a:extLst>
              <a:ext uri="{FF2B5EF4-FFF2-40B4-BE49-F238E27FC236}">
                <a16:creationId xmlns:a16="http://schemas.microsoft.com/office/drawing/2014/main" id="{45640EDE-9558-6D07-4E24-A6782A1FD3BD}"/>
              </a:ext>
            </a:extLst>
          </p:cNvPr>
          <p:cNvSpPr>
            <a:spLocks noGrp="1"/>
          </p:cNvSpPr>
          <p:nvPr>
            <p:ph type="sldNum" sz="quarter" idx="12"/>
          </p:nvPr>
        </p:nvSpPr>
        <p:spPr/>
        <p:txBody>
          <a:bodyPr/>
          <a:lstStyle/>
          <a:p>
            <a:fld id="{B6BDBF13-396F-E243-9BC8-9E921625A0F4}" type="slidenum">
              <a:rPr lang="en-TR" smtClean="0"/>
              <a:t>4</a:t>
            </a:fld>
            <a:endParaRPr lang="en-TR"/>
          </a:p>
        </p:txBody>
      </p:sp>
      <p:sp>
        <p:nvSpPr>
          <p:cNvPr id="6" name="Rectangle 5">
            <a:extLst>
              <a:ext uri="{FF2B5EF4-FFF2-40B4-BE49-F238E27FC236}">
                <a16:creationId xmlns:a16="http://schemas.microsoft.com/office/drawing/2014/main" id="{51EC4385-B8BB-6AC4-8EF0-0D079D475E9C}"/>
              </a:ext>
            </a:extLst>
          </p:cNvPr>
          <p:cNvSpPr/>
          <p:nvPr/>
        </p:nvSpPr>
        <p:spPr>
          <a:xfrm>
            <a:off x="1458411" y="5544274"/>
            <a:ext cx="3854370" cy="6597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R" dirty="0"/>
              <a:t>Text</a:t>
            </a:r>
          </a:p>
        </p:txBody>
      </p:sp>
      <p:sp>
        <p:nvSpPr>
          <p:cNvPr id="7" name="Rectangle 6">
            <a:extLst>
              <a:ext uri="{FF2B5EF4-FFF2-40B4-BE49-F238E27FC236}">
                <a16:creationId xmlns:a16="http://schemas.microsoft.com/office/drawing/2014/main" id="{949B9B3E-13AA-DB2B-46D7-972EAC023D84}"/>
              </a:ext>
            </a:extLst>
          </p:cNvPr>
          <p:cNvSpPr/>
          <p:nvPr/>
        </p:nvSpPr>
        <p:spPr>
          <a:xfrm>
            <a:off x="6391155" y="5544274"/>
            <a:ext cx="3854370" cy="65975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R" dirty="0"/>
              <a:t>Prompt</a:t>
            </a:r>
          </a:p>
        </p:txBody>
      </p:sp>
      <p:sp>
        <p:nvSpPr>
          <p:cNvPr id="8" name="Rectangle 7">
            <a:extLst>
              <a:ext uri="{FF2B5EF4-FFF2-40B4-BE49-F238E27FC236}">
                <a16:creationId xmlns:a16="http://schemas.microsoft.com/office/drawing/2014/main" id="{4E675256-7AAC-79BA-CD50-B6432A409FAC}"/>
              </a:ext>
            </a:extLst>
          </p:cNvPr>
          <p:cNvSpPr/>
          <p:nvPr/>
        </p:nvSpPr>
        <p:spPr>
          <a:xfrm>
            <a:off x="1458411" y="4478479"/>
            <a:ext cx="3854370" cy="659757"/>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R" dirty="0"/>
              <a:t>NN Model</a:t>
            </a:r>
          </a:p>
        </p:txBody>
      </p:sp>
      <p:sp>
        <p:nvSpPr>
          <p:cNvPr id="9" name="Rectangle 8">
            <a:extLst>
              <a:ext uri="{FF2B5EF4-FFF2-40B4-BE49-F238E27FC236}">
                <a16:creationId xmlns:a16="http://schemas.microsoft.com/office/drawing/2014/main" id="{ACF046B5-26B3-38AA-6A5F-D07086D88A44}"/>
              </a:ext>
            </a:extLst>
          </p:cNvPr>
          <p:cNvSpPr/>
          <p:nvPr/>
        </p:nvSpPr>
        <p:spPr>
          <a:xfrm>
            <a:off x="6391155" y="4478479"/>
            <a:ext cx="3854370" cy="659757"/>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R" dirty="0"/>
              <a:t>NN Model</a:t>
            </a:r>
          </a:p>
        </p:txBody>
      </p:sp>
      <p:sp>
        <p:nvSpPr>
          <p:cNvPr id="10" name="Rectangle 9">
            <a:extLst>
              <a:ext uri="{FF2B5EF4-FFF2-40B4-BE49-F238E27FC236}">
                <a16:creationId xmlns:a16="http://schemas.microsoft.com/office/drawing/2014/main" id="{5548AF86-855E-4FE4-5D17-FE720DDF0F8C}"/>
              </a:ext>
            </a:extLst>
          </p:cNvPr>
          <p:cNvSpPr/>
          <p:nvPr/>
        </p:nvSpPr>
        <p:spPr>
          <a:xfrm>
            <a:off x="1458411" y="3550658"/>
            <a:ext cx="3854370" cy="6597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R" dirty="0"/>
              <a:t>Text Embeddings</a:t>
            </a:r>
          </a:p>
        </p:txBody>
      </p:sp>
      <p:sp>
        <p:nvSpPr>
          <p:cNvPr id="11" name="Rectangle 10">
            <a:extLst>
              <a:ext uri="{FF2B5EF4-FFF2-40B4-BE49-F238E27FC236}">
                <a16:creationId xmlns:a16="http://schemas.microsoft.com/office/drawing/2014/main" id="{CB6AF5F3-8ABA-5628-0ED6-6B16BF119EEC}"/>
              </a:ext>
            </a:extLst>
          </p:cNvPr>
          <p:cNvSpPr/>
          <p:nvPr/>
        </p:nvSpPr>
        <p:spPr>
          <a:xfrm>
            <a:off x="6391155" y="3565250"/>
            <a:ext cx="3854370" cy="65975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R" dirty="0"/>
              <a:t>Prompt Embeddings</a:t>
            </a:r>
          </a:p>
        </p:txBody>
      </p:sp>
      <p:sp>
        <p:nvSpPr>
          <p:cNvPr id="12" name="Rectangle 11">
            <a:extLst>
              <a:ext uri="{FF2B5EF4-FFF2-40B4-BE49-F238E27FC236}">
                <a16:creationId xmlns:a16="http://schemas.microsoft.com/office/drawing/2014/main" id="{27FDF9FA-D036-496B-A470-C3C0F6425B2D}"/>
              </a:ext>
            </a:extLst>
          </p:cNvPr>
          <p:cNvSpPr/>
          <p:nvPr/>
        </p:nvSpPr>
        <p:spPr>
          <a:xfrm>
            <a:off x="3821574" y="2300557"/>
            <a:ext cx="3854370" cy="65975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R" dirty="0"/>
              <a:t>Cosine Similarity Score</a:t>
            </a:r>
          </a:p>
        </p:txBody>
      </p:sp>
      <p:cxnSp>
        <p:nvCxnSpPr>
          <p:cNvPr id="15" name="Straight Arrow Connector 14">
            <a:extLst>
              <a:ext uri="{FF2B5EF4-FFF2-40B4-BE49-F238E27FC236}">
                <a16:creationId xmlns:a16="http://schemas.microsoft.com/office/drawing/2014/main" id="{9E69AE30-838F-1B48-0506-78FC7B1C2394}"/>
              </a:ext>
            </a:extLst>
          </p:cNvPr>
          <p:cNvCxnSpPr>
            <a:stCxn id="6" idx="0"/>
            <a:endCxn id="8" idx="2"/>
          </p:cNvCxnSpPr>
          <p:nvPr/>
        </p:nvCxnSpPr>
        <p:spPr>
          <a:xfrm flipV="1">
            <a:off x="3385596" y="5138236"/>
            <a:ext cx="0" cy="406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E14A093-A4D6-BE99-DFE4-4E3FAD9975A7}"/>
              </a:ext>
            </a:extLst>
          </p:cNvPr>
          <p:cNvCxnSpPr>
            <a:stCxn id="8" idx="0"/>
            <a:endCxn id="10" idx="2"/>
          </p:cNvCxnSpPr>
          <p:nvPr/>
        </p:nvCxnSpPr>
        <p:spPr>
          <a:xfrm flipV="1">
            <a:off x="3385596" y="4210415"/>
            <a:ext cx="0" cy="268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FCE8A3C-D864-6474-6BA6-8D2DB0E847E4}"/>
              </a:ext>
            </a:extLst>
          </p:cNvPr>
          <p:cNvCxnSpPr>
            <a:stCxn id="7" idx="0"/>
            <a:endCxn id="9" idx="2"/>
          </p:cNvCxnSpPr>
          <p:nvPr/>
        </p:nvCxnSpPr>
        <p:spPr>
          <a:xfrm flipV="1">
            <a:off x="8318340" y="5138236"/>
            <a:ext cx="0" cy="406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C8D24B2-B046-4B39-04D0-6A5FCD721A42}"/>
              </a:ext>
            </a:extLst>
          </p:cNvPr>
          <p:cNvCxnSpPr>
            <a:stCxn id="9" idx="0"/>
            <a:endCxn id="11" idx="2"/>
          </p:cNvCxnSpPr>
          <p:nvPr/>
        </p:nvCxnSpPr>
        <p:spPr>
          <a:xfrm flipV="1">
            <a:off x="8318340" y="4225007"/>
            <a:ext cx="0" cy="253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6E1F718-2EA3-D0AA-8649-B8A2DE6E3ABE}"/>
              </a:ext>
            </a:extLst>
          </p:cNvPr>
          <p:cNvCxnSpPr>
            <a:stCxn id="10" idx="0"/>
            <a:endCxn id="12" idx="2"/>
          </p:cNvCxnSpPr>
          <p:nvPr/>
        </p:nvCxnSpPr>
        <p:spPr>
          <a:xfrm flipV="1">
            <a:off x="3385596" y="2960314"/>
            <a:ext cx="2363163" cy="590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FB5F3D8-B69E-48DB-E915-E42DF83DD9AE}"/>
              </a:ext>
            </a:extLst>
          </p:cNvPr>
          <p:cNvCxnSpPr>
            <a:stCxn id="11" idx="0"/>
            <a:endCxn id="12" idx="2"/>
          </p:cNvCxnSpPr>
          <p:nvPr/>
        </p:nvCxnSpPr>
        <p:spPr>
          <a:xfrm flipH="1" flipV="1">
            <a:off x="5748759" y="2960314"/>
            <a:ext cx="2569581" cy="604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3809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44957-0162-8EAA-A632-B3F08072E87D}"/>
              </a:ext>
            </a:extLst>
          </p:cNvPr>
          <p:cNvSpPr>
            <a:spLocks noGrp="1"/>
          </p:cNvSpPr>
          <p:nvPr>
            <p:ph type="title"/>
          </p:nvPr>
        </p:nvSpPr>
        <p:spPr>
          <a:xfrm>
            <a:off x="838200" y="-321945"/>
            <a:ext cx="10515600" cy="1325563"/>
          </a:xfrm>
        </p:spPr>
        <p:txBody>
          <a:bodyPr/>
          <a:lstStyle/>
          <a:p>
            <a:pPr algn="ctr"/>
            <a:r>
              <a:rPr lang="en-TR" dirty="0"/>
              <a:t>Models</a:t>
            </a:r>
          </a:p>
        </p:txBody>
      </p:sp>
      <p:graphicFrame>
        <p:nvGraphicFramePr>
          <p:cNvPr id="6" name="Content Placeholder 5">
            <a:extLst>
              <a:ext uri="{FF2B5EF4-FFF2-40B4-BE49-F238E27FC236}">
                <a16:creationId xmlns:a16="http://schemas.microsoft.com/office/drawing/2014/main" id="{9B01648C-216F-5F99-7354-0BCAB53317D9}"/>
              </a:ext>
            </a:extLst>
          </p:cNvPr>
          <p:cNvGraphicFramePr>
            <a:graphicFrameLocks noGrp="1"/>
          </p:cNvGraphicFramePr>
          <p:nvPr>
            <p:ph idx="1"/>
            <p:extLst>
              <p:ext uri="{D42A27DB-BD31-4B8C-83A1-F6EECF244321}">
                <p14:modId xmlns:p14="http://schemas.microsoft.com/office/powerpoint/2010/main" val="621392760"/>
              </p:ext>
            </p:extLst>
          </p:nvPr>
        </p:nvGraphicFramePr>
        <p:xfrm>
          <a:off x="838200" y="125333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09FB51BE-4299-28D7-B4F9-4953A289F4F1}"/>
              </a:ext>
            </a:extLst>
          </p:cNvPr>
          <p:cNvSpPr>
            <a:spLocks noGrp="1"/>
          </p:cNvSpPr>
          <p:nvPr>
            <p:ph type="dt" sz="half" idx="10"/>
          </p:nvPr>
        </p:nvSpPr>
        <p:spPr/>
        <p:txBody>
          <a:bodyPr/>
          <a:lstStyle/>
          <a:p>
            <a:r>
              <a:rPr lang="tr-TR"/>
              <a:t>24.04.2023</a:t>
            </a:r>
            <a:endParaRPr lang="en-TR"/>
          </a:p>
        </p:txBody>
      </p:sp>
      <p:sp>
        <p:nvSpPr>
          <p:cNvPr id="5" name="Slide Number Placeholder 4">
            <a:extLst>
              <a:ext uri="{FF2B5EF4-FFF2-40B4-BE49-F238E27FC236}">
                <a16:creationId xmlns:a16="http://schemas.microsoft.com/office/drawing/2014/main" id="{C78396B3-15C7-207D-BCF5-8F03885AEC1D}"/>
              </a:ext>
            </a:extLst>
          </p:cNvPr>
          <p:cNvSpPr>
            <a:spLocks noGrp="1"/>
          </p:cNvSpPr>
          <p:nvPr>
            <p:ph type="sldNum" sz="quarter" idx="12"/>
          </p:nvPr>
        </p:nvSpPr>
        <p:spPr/>
        <p:txBody>
          <a:bodyPr/>
          <a:lstStyle/>
          <a:p>
            <a:fld id="{B6BDBF13-396F-E243-9BC8-9E921625A0F4}" type="slidenum">
              <a:rPr lang="en-TR" smtClean="0"/>
              <a:t>5</a:t>
            </a:fld>
            <a:endParaRPr lang="en-TR"/>
          </a:p>
        </p:txBody>
      </p:sp>
      <p:sp>
        <p:nvSpPr>
          <p:cNvPr id="8" name="Footer Placeholder 7">
            <a:extLst>
              <a:ext uri="{FF2B5EF4-FFF2-40B4-BE49-F238E27FC236}">
                <a16:creationId xmlns:a16="http://schemas.microsoft.com/office/drawing/2014/main" id="{8B9ABDF1-A8FE-FD0D-47B9-99EAA3839667}"/>
              </a:ext>
            </a:extLst>
          </p:cNvPr>
          <p:cNvSpPr>
            <a:spLocks noGrp="1"/>
          </p:cNvSpPr>
          <p:nvPr>
            <p:ph type="ftr" sz="quarter" idx="11"/>
          </p:nvPr>
        </p:nvSpPr>
        <p:spPr>
          <a:xfrm>
            <a:off x="3278256" y="5854382"/>
            <a:ext cx="5635487" cy="867093"/>
          </a:xfrm>
        </p:spPr>
        <p:txBody>
          <a:bodyPr/>
          <a:lstStyle/>
          <a:p>
            <a:r>
              <a:rPr lang="en-US" dirty="0"/>
              <a:t>*https://</a:t>
            </a:r>
            <a:r>
              <a:rPr lang="en-US" dirty="0" err="1"/>
              <a:t>huggingface.co</a:t>
            </a:r>
            <a:r>
              <a:rPr lang="en-US" dirty="0"/>
              <a:t>/</a:t>
            </a:r>
            <a:r>
              <a:rPr lang="en-US" dirty="0" err="1"/>
              <a:t>bert</a:t>
            </a:r>
            <a:r>
              <a:rPr lang="en-US" dirty="0"/>
              <a:t>-base-uncased
** https://</a:t>
            </a:r>
            <a:r>
              <a:rPr lang="en-US" dirty="0" err="1"/>
              <a:t>huggingface.co</a:t>
            </a:r>
            <a:r>
              <a:rPr lang="en-US" dirty="0"/>
              <a:t>/sentence-transformers/all-mpnet-base-v1 </a:t>
            </a:r>
          </a:p>
          <a:p>
            <a:r>
              <a:rPr lang="en-US" dirty="0"/>
              <a:t>*** https://</a:t>
            </a:r>
            <a:r>
              <a:rPr lang="en-US" dirty="0" err="1"/>
              <a:t>huggingface.co</a:t>
            </a:r>
            <a:r>
              <a:rPr lang="en-US" dirty="0"/>
              <a:t>/sentence-transformers/sentence-t5-base</a:t>
            </a:r>
            <a:endParaRPr lang="en-TR" dirty="0"/>
          </a:p>
        </p:txBody>
      </p:sp>
    </p:spTree>
    <p:extLst>
      <p:ext uri="{BB962C8B-B14F-4D97-AF65-F5344CB8AC3E}">
        <p14:creationId xmlns:p14="http://schemas.microsoft.com/office/powerpoint/2010/main" val="3880547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9BCDB2-06F0-E0DB-A764-992B8BE6F14B}"/>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Experiments</a:t>
            </a:r>
          </a:p>
        </p:txBody>
      </p:sp>
      <p:pic>
        <p:nvPicPr>
          <p:cNvPr id="8" name="Graphic 7" descr="Microscope">
            <a:extLst>
              <a:ext uri="{FF2B5EF4-FFF2-40B4-BE49-F238E27FC236}">
                <a16:creationId xmlns:a16="http://schemas.microsoft.com/office/drawing/2014/main" id="{8BCB8F95-A703-6A3E-89A2-022EE9CC81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5" name="Group 14">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6" name="Freeform: Shape 15">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Date Placeholder 2">
            <a:extLst>
              <a:ext uri="{FF2B5EF4-FFF2-40B4-BE49-F238E27FC236}">
                <a16:creationId xmlns:a16="http://schemas.microsoft.com/office/drawing/2014/main" id="{48CA36DC-1C17-9DFD-C851-4D5496A1B250}"/>
              </a:ext>
            </a:extLst>
          </p:cNvPr>
          <p:cNvSpPr>
            <a:spLocks noGrp="1"/>
          </p:cNvSpPr>
          <p:nvPr>
            <p:ph type="dt" sz="half" idx="10"/>
          </p:nvPr>
        </p:nvSpPr>
        <p:spPr>
          <a:xfrm>
            <a:off x="804672" y="6356350"/>
            <a:ext cx="2743200" cy="365125"/>
          </a:xfrm>
        </p:spPr>
        <p:txBody>
          <a:bodyPr vert="horz" lIns="91440" tIns="45720" rIns="91440" bIns="45720" rtlCol="0" anchor="ctr">
            <a:normAutofit/>
          </a:bodyPr>
          <a:lstStyle/>
          <a:p>
            <a:pPr>
              <a:spcAft>
                <a:spcPts val="600"/>
              </a:spcAft>
            </a:pPr>
            <a:r>
              <a:rPr lang="tr-TR"/>
              <a:t>24.04.2023</a:t>
            </a:r>
            <a:endParaRPr lang="en-US"/>
          </a:p>
        </p:txBody>
      </p:sp>
      <p:sp>
        <p:nvSpPr>
          <p:cNvPr id="4" name="Slide Number Placeholder 3">
            <a:extLst>
              <a:ext uri="{FF2B5EF4-FFF2-40B4-BE49-F238E27FC236}">
                <a16:creationId xmlns:a16="http://schemas.microsoft.com/office/drawing/2014/main" id="{198948D4-D660-F6D8-C6C0-48D3A9BF8ED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6BDBF13-396F-E243-9BC8-9E921625A0F4}" type="slidenum">
              <a:rPr lang="en-US" smtClean="0"/>
              <a:pPr>
                <a:spcAft>
                  <a:spcPts val="600"/>
                </a:spcAft>
              </a:pPr>
              <a:t>6</a:t>
            </a:fld>
            <a:endParaRPr lang="en-US"/>
          </a:p>
        </p:txBody>
      </p:sp>
    </p:spTree>
    <p:extLst>
      <p:ext uri="{BB962C8B-B14F-4D97-AF65-F5344CB8AC3E}">
        <p14:creationId xmlns:p14="http://schemas.microsoft.com/office/powerpoint/2010/main" val="1640127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A706E-F28A-6C18-CE80-4E750FB9240A}"/>
              </a:ext>
            </a:extLst>
          </p:cNvPr>
          <p:cNvSpPr>
            <a:spLocks noGrp="1"/>
          </p:cNvSpPr>
          <p:nvPr>
            <p:ph type="title"/>
          </p:nvPr>
        </p:nvSpPr>
        <p:spPr/>
        <p:txBody>
          <a:bodyPr/>
          <a:lstStyle/>
          <a:p>
            <a:pPr algn="ctr"/>
            <a:r>
              <a:rPr lang="en-US" b="1" dirty="0"/>
              <a:t>Topic Classification dataset</a:t>
            </a:r>
            <a:endParaRPr lang="en-TR" b="1" dirty="0"/>
          </a:p>
        </p:txBody>
      </p:sp>
      <p:sp>
        <p:nvSpPr>
          <p:cNvPr id="3" name="Content Placeholder 2">
            <a:extLst>
              <a:ext uri="{FF2B5EF4-FFF2-40B4-BE49-F238E27FC236}">
                <a16:creationId xmlns:a16="http://schemas.microsoft.com/office/drawing/2014/main" id="{E89F30DA-BDC7-93F8-4765-87CCB65CF3D4}"/>
              </a:ext>
            </a:extLst>
          </p:cNvPr>
          <p:cNvSpPr>
            <a:spLocks noGrp="1"/>
          </p:cNvSpPr>
          <p:nvPr>
            <p:ph idx="1"/>
          </p:nvPr>
        </p:nvSpPr>
        <p:spPr/>
        <p:txBody>
          <a:bodyPr/>
          <a:lstStyle/>
          <a:p>
            <a:r>
              <a:rPr lang="en-US" sz="1800" b="0" dirty="0">
                <a:effectLst/>
                <a:latin typeface="Calibri" panose="020F0502020204030204" pitchFamily="34" charset="0"/>
                <a:cs typeface="Calibri" panose="020F0502020204030204" pitchFamily="34" charset="0"/>
              </a:rPr>
              <a:t>Dataset taken from: “</a:t>
            </a:r>
            <a:r>
              <a:rPr lang="en-US" sz="1800" b="1" dirty="0">
                <a:effectLst/>
                <a:latin typeface="Calibri" panose="020F0502020204030204" pitchFamily="34" charset="0"/>
                <a:cs typeface="Calibri" panose="020F0502020204030204" pitchFamily="34" charset="0"/>
              </a:rPr>
              <a:t>Benchmarking Zero-shot Text Classification: Datasets, Evaluation and Entailment Approach</a:t>
            </a:r>
            <a:r>
              <a:rPr lang="en-US" sz="1800" b="0" dirty="0">
                <a:effectLst/>
                <a:latin typeface="Calibri" panose="020F0502020204030204" pitchFamily="34" charset="0"/>
                <a:cs typeface="Calibri" panose="020F0502020204030204" pitchFamily="34" charset="0"/>
              </a:rPr>
              <a:t>” </a:t>
            </a:r>
            <a:r>
              <a:rPr lang="en-US" sz="1800" b="0" dirty="0">
                <a:effectLst/>
                <a:latin typeface="Calibri" panose="020F0502020204030204" pitchFamily="34" charset="0"/>
                <a:cs typeface="Calibri" panose="020F0502020204030204" pitchFamily="34" charset="0"/>
                <a:hlinkClick r:id="rId2"/>
              </a:rPr>
              <a:t>Yin et al. (</a:t>
            </a:r>
            <a:r>
              <a:rPr lang="en-TR" sz="1800" dirty="0">
                <a:effectLst/>
                <a:latin typeface="Calibri" panose="020F0502020204030204" pitchFamily="34" charset="0"/>
                <a:cs typeface="Calibri" panose="020F0502020204030204" pitchFamily="34" charset="0"/>
                <a:hlinkClick r:id="rId2"/>
              </a:rPr>
              <a:t>2019</a:t>
            </a:r>
            <a:r>
              <a:rPr lang="en-US" sz="1800" b="0" dirty="0">
                <a:effectLst/>
                <a:latin typeface="Calibri" panose="020F0502020204030204" pitchFamily="34" charset="0"/>
                <a:cs typeface="Calibri" panose="020F0502020204030204" pitchFamily="34" charset="0"/>
                <a:hlinkClick r:id="rId2"/>
              </a:rPr>
              <a:t>) </a:t>
            </a:r>
            <a:endParaRPr lang="en-US" sz="1800" b="0" dirty="0">
              <a:effectLst/>
              <a:latin typeface="Calibri" panose="020F0502020204030204" pitchFamily="34" charset="0"/>
              <a:cs typeface="Calibri" panose="020F0502020204030204" pitchFamily="34" charset="0"/>
            </a:endParaRPr>
          </a:p>
          <a:p>
            <a:r>
              <a:rPr lang="en-US" sz="1800" dirty="0">
                <a:effectLst/>
                <a:latin typeface="Calibri" panose="020F0502020204030204" pitchFamily="34" charset="0"/>
                <a:cs typeface="Calibri" panose="020F0502020204030204" pitchFamily="34" charset="0"/>
              </a:rPr>
              <a:t>Originally from Yahoo dataset released by </a:t>
            </a:r>
            <a:r>
              <a:rPr lang="en-US" sz="1800" dirty="0">
                <a:solidFill>
                  <a:srgbClr val="00007F"/>
                </a:solidFill>
                <a:effectLst/>
                <a:latin typeface="Calibri" panose="020F0502020204030204" pitchFamily="34" charset="0"/>
                <a:cs typeface="Calibri" panose="020F0502020204030204" pitchFamily="34" charset="0"/>
                <a:hlinkClick r:id="rId3"/>
              </a:rPr>
              <a:t>Zhang et al. </a:t>
            </a:r>
            <a:r>
              <a:rPr lang="en-US" sz="1800" dirty="0">
                <a:effectLst/>
                <a:latin typeface="Calibri" panose="020F0502020204030204" pitchFamily="34" charset="0"/>
                <a:cs typeface="Calibri" panose="020F0502020204030204" pitchFamily="34" charset="0"/>
                <a:hlinkClick r:id="rId3"/>
              </a:rPr>
              <a:t>(</a:t>
            </a:r>
            <a:r>
              <a:rPr lang="en-US" sz="1800" dirty="0">
                <a:solidFill>
                  <a:srgbClr val="00007F"/>
                </a:solidFill>
                <a:effectLst/>
                <a:latin typeface="Calibri" panose="020F0502020204030204" pitchFamily="34" charset="0"/>
                <a:cs typeface="Calibri" panose="020F0502020204030204" pitchFamily="34" charset="0"/>
                <a:hlinkClick r:id="rId3"/>
              </a:rPr>
              <a:t>2015</a:t>
            </a:r>
            <a:r>
              <a:rPr lang="en-US" sz="1800" dirty="0">
                <a:effectLst/>
                <a:latin typeface="Calibri" panose="020F0502020204030204" pitchFamily="34" charset="0"/>
                <a:cs typeface="Calibri" panose="020F0502020204030204" pitchFamily="34" charset="0"/>
                <a:hlinkClick r:id="rId3"/>
              </a:rPr>
              <a:t>). </a:t>
            </a:r>
            <a:endParaRPr lang="en-US" sz="1800" dirty="0">
              <a:effectLst/>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The dataset contains </a:t>
            </a:r>
            <a:r>
              <a:rPr lang="en-US" sz="1800" dirty="0">
                <a:effectLst/>
                <a:latin typeface="Calibri" panose="020F0502020204030204" pitchFamily="34" charset="0"/>
                <a:cs typeface="Calibri" panose="020F0502020204030204" pitchFamily="34" charset="0"/>
              </a:rPr>
              <a:t>10 classes:</a:t>
            </a:r>
          </a:p>
          <a:p>
            <a:pPr lvl="1"/>
            <a:r>
              <a:rPr lang="en-US" sz="1400" dirty="0">
                <a:effectLst/>
                <a:latin typeface="Calibri" panose="020F0502020204030204" pitchFamily="34" charset="0"/>
                <a:cs typeface="Calibri" panose="020F0502020204030204" pitchFamily="34" charset="0"/>
              </a:rPr>
              <a:t>Society &amp; Culture</a:t>
            </a:r>
          </a:p>
          <a:p>
            <a:pPr lvl="1"/>
            <a:r>
              <a:rPr lang="en-US" sz="1400" dirty="0">
                <a:effectLst/>
                <a:latin typeface="Calibri" panose="020F0502020204030204" pitchFamily="34" charset="0"/>
                <a:cs typeface="Calibri" panose="020F0502020204030204" pitchFamily="34" charset="0"/>
              </a:rPr>
              <a:t>Science &amp; Mathematics</a:t>
            </a:r>
          </a:p>
          <a:p>
            <a:pPr lvl="1"/>
            <a:r>
              <a:rPr lang="en-US" sz="1400" dirty="0">
                <a:effectLst/>
                <a:latin typeface="Calibri" panose="020F0502020204030204" pitchFamily="34" charset="0"/>
                <a:cs typeface="Calibri" panose="020F0502020204030204" pitchFamily="34" charset="0"/>
              </a:rPr>
              <a:t> Health</a:t>
            </a:r>
          </a:p>
          <a:p>
            <a:pPr lvl="1"/>
            <a:r>
              <a:rPr lang="en-US" sz="1400" dirty="0">
                <a:effectLst/>
                <a:latin typeface="Calibri" panose="020F0502020204030204" pitchFamily="34" charset="0"/>
                <a:cs typeface="Calibri" panose="020F0502020204030204" pitchFamily="34" charset="0"/>
              </a:rPr>
              <a:t> Education &amp; Reference</a:t>
            </a:r>
          </a:p>
          <a:p>
            <a:pPr lvl="1"/>
            <a:r>
              <a:rPr lang="en-US" sz="1400" dirty="0">
                <a:effectLst/>
                <a:latin typeface="Calibri" panose="020F0502020204030204" pitchFamily="34" charset="0"/>
                <a:cs typeface="Calibri" panose="020F0502020204030204" pitchFamily="34" charset="0"/>
              </a:rPr>
              <a:t>Computers &amp; Internet</a:t>
            </a:r>
          </a:p>
          <a:p>
            <a:pPr lvl="1"/>
            <a:r>
              <a:rPr lang="en-US" sz="1400" dirty="0">
                <a:effectLst/>
                <a:latin typeface="Calibri" panose="020F0502020204030204" pitchFamily="34" charset="0"/>
                <a:cs typeface="Calibri" panose="020F0502020204030204" pitchFamily="34" charset="0"/>
              </a:rPr>
              <a:t> Sports</a:t>
            </a:r>
          </a:p>
          <a:p>
            <a:pPr lvl="1"/>
            <a:r>
              <a:rPr lang="en-US" sz="1400" dirty="0">
                <a:effectLst/>
                <a:latin typeface="Calibri" panose="020F0502020204030204" pitchFamily="34" charset="0"/>
                <a:cs typeface="Calibri" panose="020F0502020204030204" pitchFamily="34" charset="0"/>
              </a:rPr>
              <a:t> Business &amp; Finance</a:t>
            </a:r>
          </a:p>
          <a:p>
            <a:pPr lvl="1"/>
            <a:r>
              <a:rPr lang="en-US" sz="1400" dirty="0">
                <a:effectLst/>
                <a:latin typeface="Calibri" panose="020F0502020204030204" pitchFamily="34" charset="0"/>
                <a:cs typeface="Calibri" panose="020F0502020204030204" pitchFamily="34" charset="0"/>
              </a:rPr>
              <a:t>Entertainment &amp; Music</a:t>
            </a:r>
          </a:p>
          <a:p>
            <a:pPr lvl="1"/>
            <a:r>
              <a:rPr lang="en-US" sz="1400" dirty="0">
                <a:effectLst/>
                <a:latin typeface="Calibri" panose="020F0502020204030204" pitchFamily="34" charset="0"/>
                <a:cs typeface="Calibri" panose="020F0502020204030204" pitchFamily="34" charset="0"/>
              </a:rPr>
              <a:t>Family &amp; Relationships</a:t>
            </a:r>
          </a:p>
          <a:p>
            <a:pPr lvl="1"/>
            <a:r>
              <a:rPr lang="en-US" sz="1400" dirty="0">
                <a:effectLst/>
                <a:latin typeface="Calibri" panose="020F0502020204030204" pitchFamily="34" charset="0"/>
                <a:cs typeface="Calibri" panose="020F0502020204030204" pitchFamily="34" charset="0"/>
              </a:rPr>
              <a:t> Politics &amp; Government</a:t>
            </a:r>
            <a:endParaRPr lang="en-US" sz="800" dirty="0">
              <a:latin typeface="Calibri" panose="020F0502020204030204" pitchFamily="34" charset="0"/>
              <a:cs typeface="Calibri" panose="020F0502020204030204" pitchFamily="34" charset="0"/>
            </a:endParaRPr>
          </a:p>
          <a:p>
            <a:r>
              <a:rPr lang="en-US" sz="1800" b="0" dirty="0">
                <a:effectLst/>
                <a:latin typeface="Calibri" panose="020F0502020204030204" pitchFamily="34" charset="0"/>
                <a:cs typeface="Calibri" panose="020F0502020204030204" pitchFamily="34" charset="0"/>
              </a:rPr>
              <a:t> Sampled 100 examples from each class.</a:t>
            </a:r>
            <a:endParaRPr lang="en-US" dirty="0">
              <a:latin typeface="Calibri" panose="020F0502020204030204" pitchFamily="34" charset="0"/>
              <a:cs typeface="Calibri" panose="020F0502020204030204" pitchFamily="34" charset="0"/>
            </a:endParaRPr>
          </a:p>
          <a:p>
            <a:pPr marL="0" indent="0">
              <a:buNone/>
            </a:pPr>
            <a:endParaRPr lang="en-TR" dirty="0"/>
          </a:p>
        </p:txBody>
      </p:sp>
      <p:sp>
        <p:nvSpPr>
          <p:cNvPr id="4" name="Date Placeholder 3">
            <a:extLst>
              <a:ext uri="{FF2B5EF4-FFF2-40B4-BE49-F238E27FC236}">
                <a16:creationId xmlns:a16="http://schemas.microsoft.com/office/drawing/2014/main" id="{E9014594-0F24-773F-D2A1-A999C944219D}"/>
              </a:ext>
            </a:extLst>
          </p:cNvPr>
          <p:cNvSpPr>
            <a:spLocks noGrp="1"/>
          </p:cNvSpPr>
          <p:nvPr>
            <p:ph type="dt" sz="half" idx="10"/>
          </p:nvPr>
        </p:nvSpPr>
        <p:spPr/>
        <p:txBody>
          <a:bodyPr/>
          <a:lstStyle/>
          <a:p>
            <a:r>
              <a:rPr lang="tr-TR"/>
              <a:t>24.04.2023</a:t>
            </a:r>
            <a:endParaRPr lang="en-TR"/>
          </a:p>
        </p:txBody>
      </p:sp>
      <p:sp>
        <p:nvSpPr>
          <p:cNvPr id="5" name="Slide Number Placeholder 4">
            <a:extLst>
              <a:ext uri="{FF2B5EF4-FFF2-40B4-BE49-F238E27FC236}">
                <a16:creationId xmlns:a16="http://schemas.microsoft.com/office/drawing/2014/main" id="{B42BF844-1906-898C-9B29-2B07FC2EA661}"/>
              </a:ext>
            </a:extLst>
          </p:cNvPr>
          <p:cNvSpPr>
            <a:spLocks noGrp="1"/>
          </p:cNvSpPr>
          <p:nvPr>
            <p:ph type="sldNum" sz="quarter" idx="12"/>
          </p:nvPr>
        </p:nvSpPr>
        <p:spPr/>
        <p:txBody>
          <a:bodyPr/>
          <a:lstStyle/>
          <a:p>
            <a:fld id="{B6BDBF13-396F-E243-9BC8-9E921625A0F4}" type="slidenum">
              <a:rPr lang="en-TR" smtClean="0"/>
              <a:t>7</a:t>
            </a:fld>
            <a:endParaRPr lang="en-TR"/>
          </a:p>
        </p:txBody>
      </p:sp>
    </p:spTree>
    <p:extLst>
      <p:ext uri="{BB962C8B-B14F-4D97-AF65-F5344CB8AC3E}">
        <p14:creationId xmlns:p14="http://schemas.microsoft.com/office/powerpoint/2010/main" val="2589549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9D495-D552-8A33-0EAC-0E0B354ED3FD}"/>
              </a:ext>
            </a:extLst>
          </p:cNvPr>
          <p:cNvSpPr>
            <a:spLocks noGrp="1"/>
          </p:cNvSpPr>
          <p:nvPr>
            <p:ph type="title"/>
          </p:nvPr>
        </p:nvSpPr>
        <p:spPr>
          <a:xfrm>
            <a:off x="838200" y="56515"/>
            <a:ext cx="10515600" cy="1325563"/>
          </a:xfrm>
        </p:spPr>
        <p:txBody>
          <a:bodyPr/>
          <a:lstStyle/>
          <a:p>
            <a:pPr algn="ctr"/>
            <a:r>
              <a:rPr lang="en-US" dirty="0"/>
              <a:t>Topic Classification Dataset Samples</a:t>
            </a:r>
            <a:endParaRPr lang="en-TR" dirty="0"/>
          </a:p>
        </p:txBody>
      </p:sp>
      <p:sp>
        <p:nvSpPr>
          <p:cNvPr id="3" name="Content Placeholder 2">
            <a:extLst>
              <a:ext uri="{FF2B5EF4-FFF2-40B4-BE49-F238E27FC236}">
                <a16:creationId xmlns:a16="http://schemas.microsoft.com/office/drawing/2014/main" id="{74F5E110-FCA1-ABD2-98BA-6777479309A1}"/>
              </a:ext>
            </a:extLst>
          </p:cNvPr>
          <p:cNvSpPr>
            <a:spLocks noGrp="1"/>
          </p:cNvSpPr>
          <p:nvPr>
            <p:ph idx="1"/>
          </p:nvPr>
        </p:nvSpPr>
        <p:spPr>
          <a:xfrm>
            <a:off x="838200" y="1241425"/>
            <a:ext cx="10515600" cy="5056823"/>
          </a:xfrm>
        </p:spPr>
        <p:txBody>
          <a:bodyPr>
            <a:normAutofit fontScale="92500"/>
          </a:bodyPr>
          <a:lstStyle/>
          <a:p>
            <a:r>
              <a:rPr lang="en-US" sz="1400" b="0" i="0" dirty="0">
                <a:solidFill>
                  <a:srgbClr val="00B050"/>
                </a:solidFill>
                <a:effectLst/>
                <a:latin typeface="Menlo" panose="020B0609030804020204" pitchFamily="49" charset="0"/>
              </a:rPr>
              <a:t>'Computers &amp; Internet’ </a:t>
            </a:r>
            <a:r>
              <a:rPr lang="en-US" sz="1400" b="0" i="0" dirty="0">
                <a:effectLst/>
                <a:latin typeface="Menlo" panose="020B0609030804020204" pitchFamily="49" charset="0"/>
              </a:rPr>
              <a:t>: "what is RSS ? RSS is a format for syndicating news and the content of news-like sites , including major news sites like Wired , news-oriented community sites like Slashdot , and personal weblogs . But it 's not just for news . Pretty much anything that can be broken down into discrete items can be syndicated via RSS : the `` recent changes '' page of a wiki , a changelog of CVS </a:t>
            </a:r>
            <a:r>
              <a:rPr lang="en-US" sz="1400" b="0" i="0" dirty="0" err="1">
                <a:effectLst/>
                <a:latin typeface="Menlo" panose="020B0609030804020204" pitchFamily="49" charset="0"/>
              </a:rPr>
              <a:t>checkins</a:t>
            </a:r>
            <a:r>
              <a:rPr lang="en-US" sz="1400" b="0" i="0" dirty="0">
                <a:effectLst/>
                <a:latin typeface="Menlo" panose="020B0609030804020204" pitchFamily="49" charset="0"/>
              </a:rPr>
              <a:t> , even the revision history of a book . Once information about each item is in RSS format , an RSS-aware program can check the feed for changes and react to the changes in an appropriate way .”</a:t>
            </a:r>
          </a:p>
          <a:p>
            <a:r>
              <a:rPr lang="en-US" sz="1400" dirty="0">
                <a:solidFill>
                  <a:srgbClr val="00B050"/>
                </a:solidFill>
                <a:latin typeface="Menlo" panose="020B0609030804020204" pitchFamily="49" charset="0"/>
              </a:rPr>
              <a:t>'Society &amp; Culture’: </a:t>
            </a:r>
            <a:r>
              <a:rPr lang="en-US" sz="1400" dirty="0">
                <a:latin typeface="Menlo" panose="020B0609030804020204" pitchFamily="49" charset="0"/>
              </a:rPr>
              <a:t>'Prostitution and class c drugs . Should governments be that strict ? Class C drugs like marijuana and one of the oldest </a:t>
            </a:r>
            <a:r>
              <a:rPr lang="en-US" sz="1400" dirty="0" err="1">
                <a:latin typeface="Menlo" panose="020B0609030804020204" pitchFamily="49" charset="0"/>
              </a:rPr>
              <a:t>proffessions</a:t>
            </a:r>
            <a:r>
              <a:rPr lang="en-US" sz="1400" dirty="0">
                <a:latin typeface="Menlo" panose="020B0609030804020204" pitchFamily="49" charset="0"/>
              </a:rPr>
              <a:t> in human history , prostitution . Is tourism really worth it without the two ? Victimless crimes should not be prosecuted by the government .’</a:t>
            </a:r>
          </a:p>
          <a:p>
            <a:r>
              <a:rPr lang="en-US" sz="1400" dirty="0">
                <a:solidFill>
                  <a:srgbClr val="00B050"/>
                </a:solidFill>
                <a:latin typeface="Menlo" panose="020B0609030804020204" pitchFamily="49" charset="0"/>
              </a:rPr>
              <a:t>'Science &amp; Mathematics’ </a:t>
            </a:r>
            <a:r>
              <a:rPr lang="en-US" sz="1400" dirty="0">
                <a:latin typeface="Menlo" panose="020B0609030804020204" pitchFamily="49" charset="0"/>
              </a:rPr>
              <a:t>: '</a:t>
            </a:r>
            <a:r>
              <a:rPr lang="en-US" sz="1400" dirty="0" err="1">
                <a:latin typeface="Menlo" panose="020B0609030804020204" pitchFamily="49" charset="0"/>
              </a:rPr>
              <a:t>whats</a:t>
            </a:r>
            <a:r>
              <a:rPr lang="en-US" sz="1400" dirty="0">
                <a:latin typeface="Menlo" panose="020B0609030804020204" pitchFamily="49" charset="0"/>
              </a:rPr>
              <a:t> the weight in kilograms if the pounds is 127 ? you have to divide 127 by 2.2. so 127 </a:t>
            </a:r>
            <a:r>
              <a:rPr lang="en-US" sz="1400" dirty="0" err="1">
                <a:latin typeface="Menlo" panose="020B0609030804020204" pitchFamily="49" charset="0"/>
              </a:rPr>
              <a:t>lbs</a:t>
            </a:r>
            <a:r>
              <a:rPr lang="en-US" sz="1400" dirty="0">
                <a:latin typeface="Menlo" panose="020B0609030804020204" pitchFamily="49" charset="0"/>
              </a:rPr>
              <a:t> would be 57.73 kilos’</a:t>
            </a:r>
          </a:p>
          <a:p>
            <a:r>
              <a:rPr lang="en-US" sz="1400" dirty="0">
                <a:solidFill>
                  <a:srgbClr val="00B050"/>
                </a:solidFill>
                <a:latin typeface="Menlo" panose="020B0609030804020204" pitchFamily="49" charset="0"/>
              </a:rPr>
              <a:t>'Sports’ </a:t>
            </a:r>
            <a:r>
              <a:rPr lang="en-US" sz="1400" dirty="0">
                <a:latin typeface="Menlo" panose="020B0609030804020204" pitchFamily="49" charset="0"/>
              </a:rPr>
              <a:t>: "what midfield players are </a:t>
            </a:r>
            <a:r>
              <a:rPr lang="en-US" sz="1400" dirty="0" err="1">
                <a:latin typeface="Menlo" panose="020B0609030804020204" pitchFamily="49" charset="0"/>
              </a:rPr>
              <a:t>manutd</a:t>
            </a:r>
            <a:r>
              <a:rPr lang="en-US" sz="1400" dirty="0">
                <a:latin typeface="Menlo" panose="020B0609030804020204" pitchFamily="49" charset="0"/>
              </a:rPr>
              <a:t> </a:t>
            </a:r>
            <a:r>
              <a:rPr lang="en-US" sz="1400" dirty="0" err="1">
                <a:latin typeface="Menlo" panose="020B0609030804020204" pitchFamily="49" charset="0"/>
              </a:rPr>
              <a:t>planing</a:t>
            </a:r>
            <a:r>
              <a:rPr lang="en-US" sz="1400" dirty="0">
                <a:latin typeface="Menlo" panose="020B0609030804020204" pitchFamily="49" charset="0"/>
              </a:rPr>
              <a:t> to buy ? is obi </a:t>
            </a:r>
            <a:r>
              <a:rPr lang="en-US" sz="1400" dirty="0" err="1">
                <a:latin typeface="Menlo" panose="020B0609030804020204" pitchFamily="49" charset="0"/>
              </a:rPr>
              <a:t>mikel</a:t>
            </a:r>
            <a:r>
              <a:rPr lang="en-US" sz="1400" dirty="0">
                <a:latin typeface="Menlo" panose="020B0609030804020204" pitchFamily="49" charset="0"/>
              </a:rPr>
              <a:t> coming to </a:t>
            </a:r>
            <a:r>
              <a:rPr lang="en-US" sz="1400" dirty="0" err="1">
                <a:latin typeface="Menlo" panose="020B0609030804020204" pitchFamily="49" charset="0"/>
              </a:rPr>
              <a:t>utd</a:t>
            </a:r>
            <a:r>
              <a:rPr lang="en-US" sz="1400" dirty="0">
                <a:latin typeface="Menlo" panose="020B0609030804020204" pitchFamily="49" charset="0"/>
              </a:rPr>
              <a:t> ? news ? </a:t>
            </a:r>
            <a:r>
              <a:rPr lang="en-US" sz="1400" dirty="0" err="1">
                <a:latin typeface="Menlo" panose="020B0609030804020204" pitchFamily="49" charset="0"/>
              </a:rPr>
              <a:t>i</a:t>
            </a:r>
            <a:r>
              <a:rPr lang="en-US" sz="1400" dirty="0">
                <a:latin typeface="Menlo" panose="020B0609030804020204" pitchFamily="49" charset="0"/>
              </a:rPr>
              <a:t> want you to avail me with every </a:t>
            </a:r>
            <a:r>
              <a:rPr lang="en-US" sz="1400" dirty="0" err="1">
                <a:latin typeface="Menlo" panose="020B0609030804020204" pitchFamily="49" charset="0"/>
              </a:rPr>
              <a:t>manutd</a:t>
            </a:r>
            <a:r>
              <a:rPr lang="en-US" sz="1400" dirty="0">
                <a:latin typeface="Menlo" panose="020B0609030804020204" pitchFamily="49" charset="0"/>
              </a:rPr>
              <a:t> news </a:t>
            </a:r>
            <a:r>
              <a:rPr lang="en-US" sz="1400" dirty="0" err="1">
                <a:latin typeface="Menlo" panose="020B0609030804020204" pitchFamily="49" charset="0"/>
              </a:rPr>
              <a:t>i</a:t>
            </a:r>
            <a:r>
              <a:rPr lang="en-US" sz="1400" dirty="0">
                <a:latin typeface="Menlo" panose="020B0609030804020204" pitchFamily="49" charset="0"/>
              </a:rPr>
              <a:t> don ; t think </a:t>
            </a:r>
            <a:r>
              <a:rPr lang="en-US" sz="1400" dirty="0" err="1">
                <a:latin typeface="Menlo" panose="020B0609030804020204" pitchFamily="49" charset="0"/>
              </a:rPr>
              <a:t>mikel</a:t>
            </a:r>
            <a:r>
              <a:rPr lang="en-US" sz="1400" dirty="0">
                <a:latin typeface="Menlo" panose="020B0609030804020204" pitchFamily="49" charset="0"/>
              </a:rPr>
              <a:t> obi is </a:t>
            </a:r>
            <a:r>
              <a:rPr lang="en-US" sz="1400" dirty="0" err="1">
                <a:latin typeface="Menlo" panose="020B0609030804020204" pitchFamily="49" charset="0"/>
              </a:rPr>
              <a:t>gon</a:t>
            </a:r>
            <a:r>
              <a:rPr lang="en-US" sz="1400" dirty="0">
                <a:latin typeface="Menlo" panose="020B0609030804020204" pitchFamily="49" charset="0"/>
              </a:rPr>
              <a:t> </a:t>
            </a:r>
            <a:r>
              <a:rPr lang="en-US" sz="1400" dirty="0" err="1">
                <a:latin typeface="Menlo" panose="020B0609030804020204" pitchFamily="49" charset="0"/>
              </a:rPr>
              <a:t>na</a:t>
            </a:r>
            <a:r>
              <a:rPr lang="en-US" sz="1400" dirty="0">
                <a:latin typeface="Menlo" panose="020B0609030804020204" pitchFamily="49" charset="0"/>
              </a:rPr>
              <a:t> come to Man Utd.. in fact , </a:t>
            </a:r>
            <a:r>
              <a:rPr lang="en-US" sz="1400" dirty="0" err="1">
                <a:latin typeface="Menlo" panose="020B0609030804020204" pitchFamily="49" charset="0"/>
              </a:rPr>
              <a:t>i</a:t>
            </a:r>
            <a:r>
              <a:rPr lang="en-US" sz="1400" dirty="0">
                <a:latin typeface="Menlo" panose="020B0609030804020204" pitchFamily="49" charset="0"/>
              </a:rPr>
              <a:t> </a:t>
            </a:r>
            <a:r>
              <a:rPr lang="en-US" sz="1400" dirty="0" err="1">
                <a:latin typeface="Menlo" panose="020B0609030804020204" pitchFamily="49" charset="0"/>
              </a:rPr>
              <a:t>dont</a:t>
            </a:r>
            <a:r>
              <a:rPr lang="en-US" sz="1400" dirty="0">
                <a:latin typeface="Menlo" panose="020B0609030804020204" pitchFamily="49" charset="0"/>
              </a:rPr>
              <a:t> think it is worthwhile for sir </a:t>
            </a:r>
            <a:r>
              <a:rPr lang="en-US" sz="1400" dirty="0" err="1">
                <a:latin typeface="Menlo" panose="020B0609030804020204" pitchFamily="49" charset="0"/>
              </a:rPr>
              <a:t>alex</a:t>
            </a:r>
            <a:r>
              <a:rPr lang="en-US" sz="1400" dirty="0">
                <a:latin typeface="Menlo" panose="020B0609030804020204" pitchFamily="49" charset="0"/>
              </a:rPr>
              <a:t> to battle for </a:t>
            </a:r>
            <a:r>
              <a:rPr lang="en-US" sz="1400" dirty="0" err="1">
                <a:latin typeface="Menlo" panose="020B0609030804020204" pitchFamily="49" charset="0"/>
              </a:rPr>
              <a:t>mikel</a:t>
            </a:r>
            <a:r>
              <a:rPr lang="en-US" sz="1400" dirty="0">
                <a:latin typeface="Menlo" panose="020B0609030804020204" pitchFamily="49" charset="0"/>
              </a:rPr>
              <a:t> , such arrogance at a young age.. he don ; t have the heart to play for </a:t>
            </a:r>
            <a:r>
              <a:rPr lang="en-US" sz="1400" dirty="0" err="1">
                <a:latin typeface="Menlo" panose="020B0609030804020204" pitchFamily="49" charset="0"/>
              </a:rPr>
              <a:t>manchester</a:t>
            </a:r>
            <a:r>
              <a:rPr lang="en-US" sz="1400" dirty="0">
                <a:latin typeface="Menlo" panose="020B0609030804020204" pitchFamily="49" charset="0"/>
              </a:rPr>
              <a:t> united.. he don ; t even have what it takes to play in united , only good enough for second class clubs like </a:t>
            </a:r>
            <a:r>
              <a:rPr lang="en-US" sz="1400" dirty="0" err="1">
                <a:latin typeface="Menlo" panose="020B0609030804020204" pitchFamily="49" charset="0"/>
              </a:rPr>
              <a:t>chelsea</a:t>
            </a:r>
            <a:r>
              <a:rPr lang="en-US" sz="1400" dirty="0">
                <a:latin typeface="Menlo" panose="020B0609030804020204" pitchFamily="49" charset="0"/>
              </a:rPr>
              <a:t> = ) anyhow , </a:t>
            </a:r>
            <a:r>
              <a:rPr lang="en-US" sz="1400" dirty="0" err="1">
                <a:latin typeface="Menlo" panose="020B0609030804020204" pitchFamily="49" charset="0"/>
              </a:rPr>
              <a:t>manchester</a:t>
            </a:r>
            <a:r>
              <a:rPr lang="en-US" sz="1400" dirty="0">
                <a:latin typeface="Menlo" panose="020B0609030804020204" pitchFamily="49" charset="0"/>
              </a:rPr>
              <a:t> united has recently signed </a:t>
            </a:r>
            <a:r>
              <a:rPr lang="en-US" sz="1400" dirty="0" err="1">
                <a:latin typeface="Menlo" panose="020B0609030804020204" pitchFamily="49" charset="0"/>
              </a:rPr>
              <a:t>nemanja</a:t>
            </a:r>
            <a:r>
              <a:rPr lang="en-US" sz="1400" dirty="0">
                <a:latin typeface="Menlo" panose="020B0609030804020204" pitchFamily="49" charset="0"/>
              </a:rPr>
              <a:t> </a:t>
            </a:r>
            <a:r>
              <a:rPr lang="en-US" sz="1400" dirty="0" err="1">
                <a:latin typeface="Menlo" panose="020B0609030804020204" pitchFamily="49" charset="0"/>
              </a:rPr>
              <a:t>vidic</a:t>
            </a:r>
            <a:r>
              <a:rPr lang="en-US" sz="1400" dirty="0">
                <a:latin typeface="Menlo" panose="020B0609030804020204" pitchFamily="49" charset="0"/>
              </a:rPr>
              <a:t> ( from </a:t>
            </a:r>
            <a:r>
              <a:rPr lang="en-US" sz="1400" dirty="0" err="1">
                <a:latin typeface="Menlo" panose="020B0609030804020204" pitchFamily="49" charset="0"/>
              </a:rPr>
              <a:t>spartak</a:t>
            </a:r>
            <a:r>
              <a:rPr lang="en-US" sz="1400" dirty="0">
                <a:latin typeface="Menlo" panose="020B0609030804020204" pitchFamily="49" charset="0"/>
              </a:rPr>
              <a:t> </a:t>
            </a:r>
            <a:r>
              <a:rPr lang="en-US" sz="1400" dirty="0" err="1">
                <a:latin typeface="Menlo" panose="020B0609030804020204" pitchFamily="49" charset="0"/>
              </a:rPr>
              <a:t>moscow</a:t>
            </a:r>
            <a:r>
              <a:rPr lang="en-US" sz="1400" dirty="0">
                <a:latin typeface="Menlo" panose="020B0609030804020204" pitchFamily="49" charset="0"/>
              </a:rPr>
              <a:t> if </a:t>
            </a:r>
            <a:r>
              <a:rPr lang="en-US" sz="1400" dirty="0" err="1">
                <a:latin typeface="Menlo" panose="020B0609030804020204" pitchFamily="49" charset="0"/>
              </a:rPr>
              <a:t>i</a:t>
            </a:r>
            <a:r>
              <a:rPr lang="en-US" sz="1400" dirty="0">
                <a:latin typeface="Menlo" panose="020B0609030804020204" pitchFamily="49" charset="0"/>
              </a:rPr>
              <a:t> ; m not mistaken ) .. he is a defender , one of the </a:t>
            </a:r>
            <a:r>
              <a:rPr lang="en-US" sz="1400" dirty="0" err="1">
                <a:latin typeface="Menlo" panose="020B0609030804020204" pitchFamily="49" charset="0"/>
              </a:rPr>
              <a:t>serbia</a:t>
            </a:r>
            <a:r>
              <a:rPr lang="en-US" sz="1400" dirty="0">
                <a:latin typeface="Menlo" panose="020B0609030804020204" pitchFamily="49" charset="0"/>
              </a:rPr>
              <a:t> and </a:t>
            </a:r>
            <a:r>
              <a:rPr lang="en-US" sz="1400" dirty="0" err="1">
                <a:latin typeface="Menlo" panose="020B0609030804020204" pitchFamily="49" charset="0"/>
              </a:rPr>
              <a:t>montenegro</a:t>
            </a:r>
            <a:r>
              <a:rPr lang="en-US" sz="1400" dirty="0">
                <a:latin typeface="Menlo" panose="020B0609030804020204" pitchFamily="49" charset="0"/>
              </a:rPr>
              <a:t> 's 'famous 4 ' </a:t>
            </a:r>
            <a:r>
              <a:rPr lang="en-US" sz="1400" dirty="0" err="1">
                <a:latin typeface="Menlo" panose="020B0609030804020204" pitchFamily="49" charset="0"/>
              </a:rPr>
              <a:t>defence</a:t>
            </a:r>
            <a:r>
              <a:rPr lang="en-US" sz="1400" dirty="0">
                <a:latin typeface="Menlo" panose="020B0609030804020204" pitchFamily="49" charset="0"/>
              </a:rPr>
              <a:t> . they only let in 1 goal throughout the whole world cup qualifier </a:t>
            </a:r>
            <a:r>
              <a:rPr lang="en-US" sz="1400" dirty="0" err="1">
                <a:latin typeface="Menlo" panose="020B0609030804020204" pitchFamily="49" charset="0"/>
              </a:rPr>
              <a:t>campaign.besides</a:t>
            </a:r>
            <a:r>
              <a:rPr lang="en-US" sz="1400" dirty="0">
                <a:latin typeface="Menlo" panose="020B0609030804020204" pitchFamily="49" charset="0"/>
              </a:rPr>
              <a:t> that , united has nearly closed the deal to bring in </a:t>
            </a:r>
            <a:r>
              <a:rPr lang="en-US" sz="1400" dirty="0" err="1">
                <a:latin typeface="Menlo" panose="020B0609030804020204" pitchFamily="49" charset="0"/>
              </a:rPr>
              <a:t>patrick</a:t>
            </a:r>
            <a:r>
              <a:rPr lang="en-US" sz="1400" dirty="0">
                <a:latin typeface="Menlo" panose="020B0609030804020204" pitchFamily="49" charset="0"/>
              </a:rPr>
              <a:t> </a:t>
            </a:r>
            <a:r>
              <a:rPr lang="en-US" sz="1400" dirty="0" err="1">
                <a:latin typeface="Menlo" panose="020B0609030804020204" pitchFamily="49" charset="0"/>
              </a:rPr>
              <a:t>evra</a:t>
            </a:r>
            <a:r>
              <a:rPr lang="en-US" sz="1400" dirty="0">
                <a:latin typeface="Menlo" panose="020B0609030804020204" pitchFamily="49" charset="0"/>
              </a:rPr>
              <a:t> from </a:t>
            </a:r>
            <a:r>
              <a:rPr lang="en-US" sz="1400" dirty="0" err="1">
                <a:latin typeface="Menlo" panose="020B0609030804020204" pitchFamily="49" charset="0"/>
              </a:rPr>
              <a:t>monaco</a:t>
            </a:r>
            <a:r>
              <a:rPr lang="en-US" sz="1400" dirty="0">
                <a:latin typeface="Menlo" panose="020B0609030804020204" pitchFamily="49" charset="0"/>
              </a:rPr>
              <a:t>.. he is quite</a:t>
            </a:r>
            <a:r>
              <a:rPr lang="en-US" sz="1500" dirty="0">
                <a:latin typeface="Menlo" panose="020B0609030804020204" pitchFamily="49" charset="0"/>
              </a:rPr>
              <a:t> a good player , one of those who played in the champions league final 2 year ago between </a:t>
            </a:r>
            <a:r>
              <a:rPr lang="en-US" sz="1500" dirty="0" err="1">
                <a:latin typeface="Menlo" panose="020B0609030804020204" pitchFamily="49" charset="0"/>
              </a:rPr>
              <a:t>monaco</a:t>
            </a:r>
            <a:r>
              <a:rPr lang="en-US" sz="1500" dirty="0">
                <a:latin typeface="Menlo" panose="020B0609030804020204" pitchFamily="49" charset="0"/>
              </a:rPr>
              <a:t> and </a:t>
            </a:r>
            <a:r>
              <a:rPr lang="en-US" sz="1500" dirty="0" err="1">
                <a:latin typeface="Menlo" panose="020B0609030804020204" pitchFamily="49" charset="0"/>
              </a:rPr>
              <a:t>porto</a:t>
            </a:r>
            <a:r>
              <a:rPr lang="en-US" sz="1500" dirty="0">
                <a:latin typeface="Menlo" panose="020B0609030804020204" pitchFamily="49" charset="0"/>
              </a:rPr>
              <a:t> ( which </a:t>
            </a:r>
            <a:r>
              <a:rPr lang="en-US" sz="1500" dirty="0" err="1">
                <a:latin typeface="Menlo" panose="020B0609030804020204" pitchFamily="49" charset="0"/>
              </a:rPr>
              <a:t>porto</a:t>
            </a:r>
            <a:r>
              <a:rPr lang="en-US" sz="1500" dirty="0">
                <a:latin typeface="Menlo" panose="020B0609030804020204" pitchFamily="49" charset="0"/>
              </a:rPr>
              <a:t> won ) . he aims to become the next eric </a:t>
            </a:r>
            <a:r>
              <a:rPr lang="en-US" sz="1500" dirty="0" err="1">
                <a:latin typeface="Menlo" panose="020B0609030804020204" pitchFamily="49" charset="0"/>
              </a:rPr>
              <a:t>cantona</a:t>
            </a:r>
            <a:r>
              <a:rPr lang="en-US" sz="1500" dirty="0">
                <a:latin typeface="Menlo" panose="020B0609030804020204" pitchFamily="49" charset="0"/>
              </a:rPr>
              <a:t> , his </a:t>
            </a:r>
            <a:r>
              <a:rPr lang="en-US" sz="1500" dirty="0" err="1">
                <a:latin typeface="Menlo" panose="020B0609030804020204" pitchFamily="49" charset="0"/>
              </a:rPr>
              <a:t>french</a:t>
            </a:r>
            <a:r>
              <a:rPr lang="en-US" sz="1500" dirty="0">
                <a:latin typeface="Menlo" panose="020B0609030804020204" pitchFamily="49" charset="0"/>
              </a:rPr>
              <a:t> </a:t>
            </a:r>
            <a:r>
              <a:rPr lang="en-US" sz="1500" dirty="0" err="1">
                <a:latin typeface="Menlo" panose="020B0609030804020204" pitchFamily="49" charset="0"/>
              </a:rPr>
              <a:t>compatriot.HAIL</a:t>
            </a:r>
            <a:r>
              <a:rPr lang="en-US" sz="1500" dirty="0">
                <a:latin typeface="Menlo" panose="020B0609030804020204" pitchFamily="49" charset="0"/>
              </a:rPr>
              <a:t> MANCHESTER UNITED ! *******************it was said that </a:t>
            </a:r>
            <a:r>
              <a:rPr lang="en-US" sz="1500" dirty="0" err="1">
                <a:latin typeface="Menlo" panose="020B0609030804020204" pitchFamily="49" charset="0"/>
              </a:rPr>
              <a:t>manchester</a:t>
            </a:r>
            <a:r>
              <a:rPr lang="en-US" sz="1500" dirty="0">
                <a:latin typeface="Menlo" panose="020B0609030804020204" pitchFamily="49" charset="0"/>
              </a:rPr>
              <a:t> united has put up a 3.8mil pound bid for </a:t>
            </a:r>
            <a:r>
              <a:rPr lang="en-US" sz="1500" dirty="0" err="1">
                <a:latin typeface="Menlo" panose="020B0609030804020204" pitchFamily="49" charset="0"/>
              </a:rPr>
              <a:t>thomas</a:t>
            </a:r>
            <a:r>
              <a:rPr lang="en-US" sz="1500" dirty="0">
                <a:latin typeface="Menlo" panose="020B0609030804020204" pitchFamily="49" charset="0"/>
              </a:rPr>
              <a:t> </a:t>
            </a:r>
            <a:r>
              <a:rPr lang="en-US" sz="1500" dirty="0" err="1">
                <a:latin typeface="Menlo" panose="020B0609030804020204" pitchFamily="49" charset="0"/>
              </a:rPr>
              <a:t>gravesen</a:t>
            </a:r>
            <a:r>
              <a:rPr lang="en-US" sz="1500" dirty="0">
                <a:latin typeface="Menlo" panose="020B0609030804020204" pitchFamily="49" charset="0"/>
              </a:rPr>
              <a:t> of real </a:t>
            </a:r>
            <a:r>
              <a:rPr lang="en-US" sz="1500" dirty="0" err="1">
                <a:latin typeface="Menlo" panose="020B0609030804020204" pitchFamily="49" charset="0"/>
              </a:rPr>
              <a:t>madrid</a:t>
            </a:r>
            <a:r>
              <a:rPr lang="en-US" sz="1500" dirty="0">
                <a:latin typeface="Menlo" panose="020B0609030804020204" pitchFamily="49" charset="0"/>
              </a:rPr>
              <a:t> ... natural replacement for </a:t>
            </a:r>
            <a:r>
              <a:rPr lang="en-US" sz="1500" dirty="0" err="1">
                <a:latin typeface="Menlo" panose="020B0609030804020204" pitchFamily="49" charset="0"/>
              </a:rPr>
              <a:t>roy</a:t>
            </a:r>
            <a:r>
              <a:rPr lang="en-US" sz="1500" dirty="0">
                <a:latin typeface="Menlo" panose="020B0609030804020204" pitchFamily="49" charset="0"/>
              </a:rPr>
              <a:t> </a:t>
            </a:r>
            <a:r>
              <a:rPr lang="en-US" sz="1500" dirty="0" err="1">
                <a:latin typeface="Menlo" panose="020B0609030804020204" pitchFamily="49" charset="0"/>
              </a:rPr>
              <a:t>keane</a:t>
            </a:r>
            <a:r>
              <a:rPr lang="en-US" sz="1500" dirty="0">
                <a:latin typeface="Menlo" panose="020B0609030804020204" pitchFamily="49" charset="0"/>
              </a:rPr>
              <a:t> , </a:t>
            </a:r>
            <a:r>
              <a:rPr lang="en-US" sz="1500" dirty="0" err="1">
                <a:latin typeface="Menlo" panose="020B0609030804020204" pitchFamily="49" charset="0"/>
              </a:rPr>
              <a:t>i</a:t>
            </a:r>
            <a:r>
              <a:rPr lang="en-US" sz="1500" dirty="0">
                <a:latin typeface="Menlo" panose="020B0609030804020204" pitchFamily="49" charset="0"/>
              </a:rPr>
              <a:t> assume.."</a:t>
            </a:r>
            <a:endParaRPr lang="en-TR" sz="1500" dirty="0">
              <a:latin typeface="Menlo" panose="020B0609030804020204" pitchFamily="49" charset="0"/>
            </a:endParaRPr>
          </a:p>
        </p:txBody>
      </p:sp>
      <p:sp>
        <p:nvSpPr>
          <p:cNvPr id="4" name="Date Placeholder 3">
            <a:extLst>
              <a:ext uri="{FF2B5EF4-FFF2-40B4-BE49-F238E27FC236}">
                <a16:creationId xmlns:a16="http://schemas.microsoft.com/office/drawing/2014/main" id="{B3663ED6-5903-647F-411B-15C3A9F3AE1E}"/>
              </a:ext>
            </a:extLst>
          </p:cNvPr>
          <p:cNvSpPr>
            <a:spLocks noGrp="1"/>
          </p:cNvSpPr>
          <p:nvPr>
            <p:ph type="dt" sz="half" idx="10"/>
          </p:nvPr>
        </p:nvSpPr>
        <p:spPr/>
        <p:txBody>
          <a:bodyPr/>
          <a:lstStyle/>
          <a:p>
            <a:r>
              <a:rPr lang="tr-TR"/>
              <a:t>24.04.2023</a:t>
            </a:r>
            <a:endParaRPr lang="en-TR"/>
          </a:p>
        </p:txBody>
      </p:sp>
      <p:sp>
        <p:nvSpPr>
          <p:cNvPr id="5" name="Slide Number Placeholder 4">
            <a:extLst>
              <a:ext uri="{FF2B5EF4-FFF2-40B4-BE49-F238E27FC236}">
                <a16:creationId xmlns:a16="http://schemas.microsoft.com/office/drawing/2014/main" id="{23691519-1120-00D1-5E73-28F6BE206843}"/>
              </a:ext>
            </a:extLst>
          </p:cNvPr>
          <p:cNvSpPr>
            <a:spLocks noGrp="1"/>
          </p:cNvSpPr>
          <p:nvPr>
            <p:ph type="sldNum" sz="quarter" idx="12"/>
          </p:nvPr>
        </p:nvSpPr>
        <p:spPr/>
        <p:txBody>
          <a:bodyPr/>
          <a:lstStyle/>
          <a:p>
            <a:fld id="{B6BDBF13-396F-E243-9BC8-9E921625A0F4}" type="slidenum">
              <a:rPr lang="en-TR" smtClean="0"/>
              <a:t>8</a:t>
            </a:fld>
            <a:endParaRPr lang="en-TR"/>
          </a:p>
        </p:txBody>
      </p:sp>
    </p:spTree>
    <p:extLst>
      <p:ext uri="{BB962C8B-B14F-4D97-AF65-F5344CB8AC3E}">
        <p14:creationId xmlns:p14="http://schemas.microsoft.com/office/powerpoint/2010/main" val="3540378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9037A-9AA9-2151-3EC3-EFA4F887FF22}"/>
              </a:ext>
            </a:extLst>
          </p:cNvPr>
          <p:cNvSpPr>
            <a:spLocks noGrp="1"/>
          </p:cNvSpPr>
          <p:nvPr>
            <p:ph type="title"/>
          </p:nvPr>
        </p:nvSpPr>
        <p:spPr>
          <a:xfrm>
            <a:off x="838199" y="307975"/>
            <a:ext cx="10515600" cy="863121"/>
          </a:xfrm>
        </p:spPr>
        <p:txBody>
          <a:bodyPr/>
          <a:lstStyle/>
          <a:p>
            <a:pPr algn="ctr"/>
            <a:r>
              <a:rPr lang="en-US" dirty="0"/>
              <a:t>Topic Classification </a:t>
            </a:r>
            <a:r>
              <a:rPr lang="en-TR" dirty="0"/>
              <a:t>Prompts </a:t>
            </a:r>
          </a:p>
        </p:txBody>
      </p:sp>
      <p:sp>
        <p:nvSpPr>
          <p:cNvPr id="4" name="Date Placeholder 3">
            <a:extLst>
              <a:ext uri="{FF2B5EF4-FFF2-40B4-BE49-F238E27FC236}">
                <a16:creationId xmlns:a16="http://schemas.microsoft.com/office/drawing/2014/main" id="{31F33E39-D67B-FDF5-6B28-989A02F068C7}"/>
              </a:ext>
            </a:extLst>
          </p:cNvPr>
          <p:cNvSpPr>
            <a:spLocks noGrp="1"/>
          </p:cNvSpPr>
          <p:nvPr>
            <p:ph type="dt" sz="half" idx="10"/>
          </p:nvPr>
        </p:nvSpPr>
        <p:spPr/>
        <p:txBody>
          <a:bodyPr/>
          <a:lstStyle/>
          <a:p>
            <a:r>
              <a:rPr lang="tr-TR"/>
              <a:t>24.04.2023</a:t>
            </a:r>
            <a:endParaRPr lang="en-TR"/>
          </a:p>
        </p:txBody>
      </p:sp>
      <p:sp>
        <p:nvSpPr>
          <p:cNvPr id="5" name="Slide Number Placeholder 4">
            <a:extLst>
              <a:ext uri="{FF2B5EF4-FFF2-40B4-BE49-F238E27FC236}">
                <a16:creationId xmlns:a16="http://schemas.microsoft.com/office/drawing/2014/main" id="{69283BC1-7833-37B8-F02D-3E1F6E8E2E7D}"/>
              </a:ext>
            </a:extLst>
          </p:cNvPr>
          <p:cNvSpPr>
            <a:spLocks noGrp="1"/>
          </p:cNvSpPr>
          <p:nvPr>
            <p:ph type="sldNum" sz="quarter" idx="12"/>
          </p:nvPr>
        </p:nvSpPr>
        <p:spPr/>
        <p:txBody>
          <a:bodyPr/>
          <a:lstStyle/>
          <a:p>
            <a:fld id="{B6BDBF13-396F-E243-9BC8-9E921625A0F4}" type="slidenum">
              <a:rPr lang="en-TR" smtClean="0"/>
              <a:t>9</a:t>
            </a:fld>
            <a:endParaRPr lang="en-TR"/>
          </a:p>
        </p:txBody>
      </p:sp>
      <p:graphicFrame>
        <p:nvGraphicFramePr>
          <p:cNvPr id="6" name="Table 6">
            <a:extLst>
              <a:ext uri="{FF2B5EF4-FFF2-40B4-BE49-F238E27FC236}">
                <a16:creationId xmlns:a16="http://schemas.microsoft.com/office/drawing/2014/main" id="{972727BF-9620-55F8-6C0C-A44A7922069D}"/>
              </a:ext>
            </a:extLst>
          </p:cNvPr>
          <p:cNvGraphicFramePr>
            <a:graphicFrameLocks noGrp="1"/>
          </p:cNvGraphicFramePr>
          <p:nvPr>
            <p:extLst>
              <p:ext uri="{D42A27DB-BD31-4B8C-83A1-F6EECF244321}">
                <p14:modId xmlns:p14="http://schemas.microsoft.com/office/powerpoint/2010/main" val="1470814906"/>
              </p:ext>
            </p:extLst>
          </p:nvPr>
        </p:nvGraphicFramePr>
        <p:xfrm>
          <a:off x="89535" y="1340407"/>
          <a:ext cx="12014835" cy="5439259"/>
        </p:xfrm>
        <a:graphic>
          <a:graphicData uri="http://schemas.openxmlformats.org/drawingml/2006/table">
            <a:tbl>
              <a:tblPr firstRow="1" bandRow="1">
                <a:tableStyleId>{5C22544A-7EE6-4342-B048-85BDC9FD1C3A}</a:tableStyleId>
              </a:tblPr>
              <a:tblGrid>
                <a:gridCol w="1969803">
                  <a:extLst>
                    <a:ext uri="{9D8B030D-6E8A-4147-A177-3AD203B41FA5}">
                      <a16:colId xmlns:a16="http://schemas.microsoft.com/office/drawing/2014/main" val="3297513586"/>
                    </a:ext>
                  </a:extLst>
                </a:gridCol>
                <a:gridCol w="3561996">
                  <a:extLst>
                    <a:ext uri="{9D8B030D-6E8A-4147-A177-3AD203B41FA5}">
                      <a16:colId xmlns:a16="http://schemas.microsoft.com/office/drawing/2014/main" val="3593458097"/>
                    </a:ext>
                  </a:extLst>
                </a:gridCol>
                <a:gridCol w="6483036">
                  <a:extLst>
                    <a:ext uri="{9D8B030D-6E8A-4147-A177-3AD203B41FA5}">
                      <a16:colId xmlns:a16="http://schemas.microsoft.com/office/drawing/2014/main" val="3724805307"/>
                    </a:ext>
                  </a:extLst>
                </a:gridCol>
              </a:tblGrid>
              <a:tr h="581889">
                <a:tc>
                  <a:txBody>
                    <a:bodyPr/>
                    <a:lstStyle/>
                    <a:p>
                      <a:r>
                        <a:rPr lang="en-TR" dirty="0"/>
                        <a:t>Prompt name</a:t>
                      </a:r>
                    </a:p>
                  </a:txBody>
                  <a:tcPr/>
                </a:tc>
                <a:tc>
                  <a:txBody>
                    <a:bodyPr/>
                    <a:lstStyle/>
                    <a:p>
                      <a:r>
                        <a:rPr lang="en-TR" dirty="0"/>
                        <a:t>Template</a:t>
                      </a:r>
                    </a:p>
                  </a:txBody>
                  <a:tcPr/>
                </a:tc>
                <a:tc>
                  <a:txBody>
                    <a:bodyPr/>
                    <a:lstStyle/>
                    <a:p>
                      <a:r>
                        <a:rPr lang="en-TR" dirty="0"/>
                        <a:t>Example</a:t>
                      </a:r>
                    </a:p>
                  </a:txBody>
                  <a:tcPr/>
                </a:tc>
                <a:extLst>
                  <a:ext uri="{0D108BD9-81ED-4DB2-BD59-A6C34878D82A}">
                    <a16:rowId xmlns:a16="http://schemas.microsoft.com/office/drawing/2014/main" val="2636995535"/>
                  </a:ext>
                </a:extLst>
              </a:tr>
              <a:tr h="6417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CLASS_NAME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a:t>
                      </a:r>
                      <a:r>
                        <a:rPr lang="en-US" sz="1800" b="0" kern="1200" dirty="0" err="1">
                          <a:solidFill>
                            <a:schemeClr val="dk1"/>
                          </a:solidFill>
                          <a:effectLst/>
                          <a:latin typeface="+mn-lt"/>
                          <a:ea typeface="+mn-ea"/>
                          <a:cs typeface="+mn-cs"/>
                        </a:rPr>
                        <a:t>class_name</a:t>
                      </a:r>
                      <a:r>
                        <a:rPr lang="en-US" sz="1800" b="0" kern="1200" dirty="0">
                          <a:solidFill>
                            <a:schemeClr val="dk1"/>
                          </a:solidFill>
                          <a:effectLst/>
                          <a:latin typeface="+mn-lt"/>
                          <a:ea typeface="+mn-ea"/>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society and culture</a:t>
                      </a:r>
                    </a:p>
                  </a:txBody>
                  <a:tcPr/>
                </a:tc>
                <a:extLst>
                  <a:ext uri="{0D108BD9-81ED-4DB2-BD59-A6C34878D82A}">
                    <a16:rowId xmlns:a16="http://schemas.microsoft.com/office/drawing/2014/main" val="175238866"/>
                  </a:ext>
                </a:extLst>
              </a:tr>
              <a:tr h="581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TEXT_IS_ABOUT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"This sentence is about {</a:t>
                      </a:r>
                      <a:r>
                        <a:rPr lang="en-US" sz="1800" b="0" kern="1200" dirty="0" err="1">
                          <a:solidFill>
                            <a:schemeClr val="dk1"/>
                          </a:solidFill>
                          <a:effectLst/>
                          <a:latin typeface="+mn-lt"/>
                          <a:ea typeface="+mn-ea"/>
                          <a:cs typeface="+mn-cs"/>
                        </a:rPr>
                        <a:t>class_name</a:t>
                      </a:r>
                      <a:r>
                        <a:rPr lang="en-US" sz="1800" b="0" kern="1200" dirty="0">
                          <a:solidFill>
                            <a:schemeClr val="dk1"/>
                          </a:solidFill>
                          <a:effectLst/>
                          <a:latin typeface="+mn-lt"/>
                          <a:ea typeface="+mn-ea"/>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This sentence is about society and culture</a:t>
                      </a:r>
                    </a:p>
                  </a:txBody>
                  <a:tcPr/>
                </a:tc>
                <a:extLst>
                  <a:ext uri="{0D108BD9-81ED-4DB2-BD59-A6C34878D82A}">
                    <a16:rowId xmlns:a16="http://schemas.microsoft.com/office/drawing/2014/main" val="808094091"/>
                  </a:ext>
                </a:extLst>
              </a:tr>
              <a:tr h="17419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TOPIC_DEFINITION</a:t>
                      </a:r>
                    </a:p>
                  </a:txBody>
                  <a:tcPr/>
                </a:tc>
                <a:tc>
                  <a:txBody>
                    <a:bodyPr/>
                    <a:lstStyle/>
                    <a:p>
                      <a:r>
                        <a:rPr lang="en-US" sz="1800" b="0" kern="1200" dirty="0">
                          <a:solidFill>
                            <a:schemeClr val="dk1"/>
                          </a:solidFill>
                          <a:effectLst/>
                          <a:latin typeface="+mn-lt"/>
                          <a:ea typeface="+mn-ea"/>
                          <a:cs typeface="+mn-cs"/>
                        </a:rPr>
                        <a:t>TOPIC_DEFINITION["society and culture"]</a:t>
                      </a:r>
                    </a:p>
                    <a:p>
                      <a:br>
                        <a:rPr lang="en-US" sz="1800" b="0" kern="1200" dirty="0">
                          <a:solidFill>
                            <a:schemeClr val="dk1"/>
                          </a:solidFill>
                          <a:effectLst/>
                          <a:latin typeface="+mn-lt"/>
                          <a:ea typeface="+mn-ea"/>
                          <a:cs typeface="+mn-cs"/>
                        </a:rPr>
                      </a:br>
                      <a:endParaRPr lang="en-US" sz="1800" b="0" kern="1200" dirty="0">
                        <a:solidFill>
                          <a:schemeClr val="dk1"/>
                        </a:solidFill>
                        <a:effectLst/>
                        <a:latin typeface="+mn-lt"/>
                        <a:ea typeface="+mn-ea"/>
                        <a:cs typeface="+mn-cs"/>
                      </a:endParaRPr>
                    </a:p>
                    <a:p>
                      <a:endParaRPr lang="en-T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Society is a large group of people who live together in an organized way, making decisions about how to do things and sharing the work that needs to be done. All the people in a country, or in several similar countries, can be referred to as a society. Culture is the way of life, especially the general customs and beliefs, of a particular group of people at a particular time.</a:t>
                      </a:r>
                    </a:p>
                  </a:txBody>
                  <a:tcPr/>
                </a:tc>
                <a:extLst>
                  <a:ext uri="{0D108BD9-81ED-4DB2-BD59-A6C34878D82A}">
                    <a16:rowId xmlns:a16="http://schemas.microsoft.com/office/drawing/2014/main" val="1919912758"/>
                  </a:ext>
                </a:extLst>
              </a:tr>
              <a:tr h="9168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KEYWORDS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This sentence is about {CLASS_KEYWORDS[</a:t>
                      </a:r>
                      <a:r>
                        <a:rPr lang="en-US" sz="1800" b="0" kern="1200" dirty="0" err="1">
                          <a:solidFill>
                            <a:schemeClr val="dk1"/>
                          </a:solidFill>
                          <a:effectLst/>
                          <a:latin typeface="+mn-lt"/>
                          <a:ea typeface="+mn-ea"/>
                          <a:cs typeface="+mn-cs"/>
                        </a:rPr>
                        <a:t>class_name</a:t>
                      </a:r>
                      <a:r>
                        <a:rPr lang="en-US" sz="1800" b="0" kern="1200" dirty="0">
                          <a:solidFill>
                            <a:schemeClr val="dk1"/>
                          </a:solidFill>
                          <a:effectLst/>
                          <a:latin typeface="+mn-lt"/>
                          <a:ea typeface="+mn-ea"/>
                          <a:cs typeface="+mn-cs"/>
                        </a:rPr>
                        <a:t>]}</a:t>
                      </a:r>
                    </a:p>
                  </a:txBody>
                  <a:tcPr/>
                </a:tc>
                <a:tc>
                  <a:txBody>
                    <a:bodyPr/>
                    <a:lstStyle/>
                    <a:p>
                      <a:r>
                        <a:rPr lang="en-US" sz="1800" b="0" kern="1200" dirty="0">
                          <a:solidFill>
                            <a:schemeClr val="dk1"/>
                          </a:solidFill>
                          <a:effectLst/>
                          <a:latin typeface="+mn-lt"/>
                          <a:ea typeface="+mn-ea"/>
                          <a:cs typeface="+mn-cs"/>
                        </a:rPr>
                        <a:t>This sentence is about c</a:t>
                      </a:r>
                      <a:r>
                        <a:rPr lang="en-US" sz="1800" b="0" i="0" kern="1200" dirty="0">
                          <a:solidFill>
                            <a:schemeClr val="dk1"/>
                          </a:solidFill>
                          <a:effectLst/>
                          <a:latin typeface="+mn-lt"/>
                          <a:ea typeface="+mn-ea"/>
                          <a:cs typeface="+mn-cs"/>
                        </a:rPr>
                        <a:t>ulture, society, </a:t>
                      </a:r>
                      <a:r>
                        <a:rPr lang="en-US" sz="1800" b="0" i="0" kern="1200" dirty="0" err="1">
                          <a:solidFill>
                            <a:schemeClr val="dk1"/>
                          </a:solidFill>
                          <a:effectLst/>
                          <a:latin typeface="+mn-lt"/>
                          <a:ea typeface="+mn-ea"/>
                          <a:cs typeface="+mn-cs"/>
                        </a:rPr>
                        <a:t>civilisation</a:t>
                      </a:r>
                      <a:r>
                        <a:rPr lang="en-US" sz="1800" b="0" i="0" kern="1200" dirty="0">
                          <a:solidFill>
                            <a:schemeClr val="dk1"/>
                          </a:solidFill>
                          <a:effectLst/>
                          <a:latin typeface="+mn-lt"/>
                          <a:ea typeface="+mn-ea"/>
                          <a:cs typeface="+mn-cs"/>
                        </a:rPr>
                        <a:t>, club, tribal society, letters, beliefs, design, dialect, diffusion, ethic, heritage, mores</a:t>
                      </a:r>
                      <a:endParaRPr lang="en-TR" dirty="0"/>
                    </a:p>
                  </a:txBody>
                  <a:tcPr/>
                </a:tc>
                <a:extLst>
                  <a:ext uri="{0D108BD9-81ED-4DB2-BD59-A6C34878D82A}">
                    <a16:rowId xmlns:a16="http://schemas.microsoft.com/office/drawing/2014/main" val="3078875634"/>
                  </a:ext>
                </a:extLst>
              </a:tr>
              <a:tr h="9168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NEWS_ABOUT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News article about {CLASS_KEYWORDS[</a:t>
                      </a:r>
                      <a:r>
                        <a:rPr lang="en-US" sz="1800" b="0" kern="1200" dirty="0" err="1">
                          <a:solidFill>
                            <a:schemeClr val="dk1"/>
                          </a:solidFill>
                          <a:effectLst/>
                          <a:latin typeface="+mn-lt"/>
                          <a:ea typeface="+mn-ea"/>
                          <a:cs typeface="+mn-cs"/>
                        </a:rPr>
                        <a:t>class_name</a:t>
                      </a:r>
                      <a:r>
                        <a:rPr lang="en-US" sz="1800" b="0" kern="1200" dirty="0">
                          <a:solidFill>
                            <a:schemeClr val="dk1"/>
                          </a:solidFill>
                          <a:effectLst/>
                          <a:latin typeface="+mn-lt"/>
                          <a:ea typeface="+mn-ea"/>
                          <a:cs typeface="+mn-cs"/>
                        </a:rPr>
                        <a:t>]}</a:t>
                      </a:r>
                    </a:p>
                  </a:txBody>
                  <a:tcPr/>
                </a:tc>
                <a:tc>
                  <a:txBody>
                    <a:bodyPr/>
                    <a:lstStyle/>
                    <a:p>
                      <a:r>
                        <a:rPr lang="en-US" sz="1800" b="0" kern="1200" dirty="0">
                          <a:solidFill>
                            <a:schemeClr val="dk1"/>
                          </a:solidFill>
                          <a:effectLst/>
                          <a:latin typeface="+mn-lt"/>
                          <a:ea typeface="+mn-ea"/>
                          <a:cs typeface="+mn-cs"/>
                        </a:rPr>
                        <a:t>News article about c</a:t>
                      </a:r>
                      <a:r>
                        <a:rPr lang="en-US" sz="1800" b="0" i="0" kern="1200" dirty="0">
                          <a:solidFill>
                            <a:schemeClr val="dk1"/>
                          </a:solidFill>
                          <a:effectLst/>
                          <a:latin typeface="+mn-lt"/>
                          <a:ea typeface="+mn-ea"/>
                          <a:cs typeface="+mn-cs"/>
                        </a:rPr>
                        <a:t>ulture, society, </a:t>
                      </a:r>
                      <a:r>
                        <a:rPr lang="en-US" sz="1800" b="0" i="0" kern="1200" dirty="0" err="1">
                          <a:solidFill>
                            <a:schemeClr val="dk1"/>
                          </a:solidFill>
                          <a:effectLst/>
                          <a:latin typeface="+mn-lt"/>
                          <a:ea typeface="+mn-ea"/>
                          <a:cs typeface="+mn-cs"/>
                        </a:rPr>
                        <a:t>civilisation</a:t>
                      </a:r>
                      <a:r>
                        <a:rPr lang="en-US" sz="1800" b="0" i="0" kern="1200" dirty="0">
                          <a:solidFill>
                            <a:schemeClr val="dk1"/>
                          </a:solidFill>
                          <a:effectLst/>
                          <a:latin typeface="+mn-lt"/>
                          <a:ea typeface="+mn-ea"/>
                          <a:cs typeface="+mn-cs"/>
                        </a:rPr>
                        <a:t>, club, tribal society, letters, beliefs, design, dialect, diffusion, ethic, heritage, mores</a:t>
                      </a:r>
                      <a:endParaRPr lang="en-TR" dirty="0"/>
                    </a:p>
                  </a:txBody>
                  <a:tcPr/>
                </a:tc>
                <a:extLst>
                  <a:ext uri="{0D108BD9-81ED-4DB2-BD59-A6C34878D82A}">
                    <a16:rowId xmlns:a16="http://schemas.microsoft.com/office/drawing/2014/main" val="3536303734"/>
                  </a:ext>
                </a:extLst>
              </a:tr>
            </a:tbl>
          </a:graphicData>
        </a:graphic>
      </p:graphicFrame>
    </p:spTree>
    <p:extLst>
      <p:ext uri="{BB962C8B-B14F-4D97-AF65-F5344CB8AC3E}">
        <p14:creationId xmlns:p14="http://schemas.microsoft.com/office/powerpoint/2010/main" val="30991904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371</TotalTime>
  <Words>1874</Words>
  <Application>Microsoft Macintosh PowerPoint</Application>
  <PresentationFormat>Widescreen</PresentationFormat>
  <Paragraphs>287</Paragraphs>
  <Slides>30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CIDFont+F2</vt:lpstr>
      <vt:lpstr>Menlo</vt:lpstr>
      <vt:lpstr>NimbusRomNo9L</vt:lpstr>
      <vt:lpstr>Office Theme</vt:lpstr>
      <vt:lpstr>Prompt Analysis in Zero Shot Learning </vt:lpstr>
      <vt:lpstr>Content</vt:lpstr>
      <vt:lpstr>Text Classification with Zero Shot Prompting</vt:lpstr>
      <vt:lpstr>Text Classification with Zero Shot Prompting</vt:lpstr>
      <vt:lpstr>Models</vt:lpstr>
      <vt:lpstr>Experiments</vt:lpstr>
      <vt:lpstr>Topic Classification dataset</vt:lpstr>
      <vt:lpstr>Topic Classification Dataset Samples</vt:lpstr>
      <vt:lpstr>Topic Classification Prompts </vt:lpstr>
      <vt:lpstr>Notes</vt:lpstr>
      <vt:lpstr>Topic Classification dataset results </vt:lpstr>
      <vt:lpstr>Topic Classification Confusion Matrices BERT Model</vt:lpstr>
      <vt:lpstr>Topic Classification Confusion Matrices BERT Model</vt:lpstr>
      <vt:lpstr>Topic Classification Confusion Matrices MPNET Sentence Model</vt:lpstr>
      <vt:lpstr>Topic Classification Confusion Matrices MPNET Sentence Model</vt:lpstr>
      <vt:lpstr>Topic Classification Confusion Matrices T5-base Sentence Model</vt:lpstr>
      <vt:lpstr>Topic Classification Confusion Matrices T5-base Sentence Model</vt:lpstr>
      <vt:lpstr>Conclusion about Topic Classification </vt:lpstr>
      <vt:lpstr>Sentiment Analysis dataset</vt:lpstr>
      <vt:lpstr>Sentiment Analysis Dataset Samples </vt:lpstr>
      <vt:lpstr>Sentiment Analysis Prompts </vt:lpstr>
      <vt:lpstr>Sentiment Analysis dataset results </vt:lpstr>
      <vt:lpstr>Sentiment Analysis Confusion Matrices BERT Model</vt:lpstr>
      <vt:lpstr>Sentiment Analysis Confusion Matrices BERT Model</vt:lpstr>
      <vt:lpstr>Sentiment Analysis Confusion Matrices MPNET Sentence Model</vt:lpstr>
      <vt:lpstr>Sentiment Analysis Confusion Matrices MPNET Sentence Model</vt:lpstr>
      <vt:lpstr>Sentiment Analysis Confusion Matrices T5-base Sentence Model</vt:lpstr>
      <vt:lpstr>Sentiment Analysis Confusion Matrices T5-base Sentence Model</vt:lpstr>
      <vt:lpstr>Conclusion about Sentiment Analysis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Prompt Analysis in Zero Shot Learning </dc:title>
  <dc:creator>RAYENE BECH</dc:creator>
  <cp:lastModifiedBy>RAYENE BECH</cp:lastModifiedBy>
  <cp:revision>36</cp:revision>
  <dcterms:created xsi:type="dcterms:W3CDTF">2023-04-22T20:38:31Z</dcterms:created>
  <dcterms:modified xsi:type="dcterms:W3CDTF">2023-04-24T00:33:08Z</dcterms:modified>
</cp:coreProperties>
</file>