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Consolas" panose="020B0609020204030204" pitchFamily="49"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PT Sans Narrow" panose="020B0506020203020204" pitchFamily="3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0" y="16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bf6967a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bf6967a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2c97680a6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2c97680a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2c97680a6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2c97680a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Hacer los 4 casos en VS studio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2c97680a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2c97680a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2c97680a6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2c97680a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2c97680a6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12c97680a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2c97680a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2c97680a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2c97680a6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2c97680a6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2c97680a6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2c97680a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Modificar los ejemplos hechos con listas simples y convertirlos en listas con doble liga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3a4fada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53a4fada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bf6967a6b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bf6967a6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bf6967a6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bf6967a6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53a4fad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53a4fad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53a4fada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53a4fada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Vamos a visual studio a ver el primer ejemplo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53a4fada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53a4fada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53a4fada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53a4fada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chemeClr val="dk1"/>
                </a:solidFill>
              </a:rPr>
              <a:t>Hace enfasis en que el ios::in es para cuando escribimos</a:t>
            </a:r>
            <a:endParaRPr>
              <a:solidFill>
                <a:schemeClr val="dk1"/>
              </a:solidFill>
            </a:endParaRPr>
          </a:p>
          <a:p>
            <a:pPr marL="0" lvl="0" indent="0" algn="l" rtl="0">
              <a:spcBef>
                <a:spcPts val="0"/>
              </a:spcBef>
              <a:spcAft>
                <a:spcPts val="0"/>
              </a:spcAft>
              <a:buClr>
                <a:schemeClr val="dk1"/>
              </a:buClr>
              <a:buSzPts val="1100"/>
              <a:buFont typeface="Arial"/>
              <a:buNone/>
            </a:pPr>
            <a:r>
              <a:rPr lang="es-419">
                <a:solidFill>
                  <a:schemeClr val="dk1"/>
                </a:solidFill>
              </a:rPr>
              <a:t>Hace enfasis en que el ios::out es para cuando leemos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53a4fada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53a4fada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53a4fada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53a4fada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53a4fada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53a4fada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53a4fada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53a4fada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53a4fada0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53a4fada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53a4fada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53a4fada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2c97680a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2c97680a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Primero hacer ejemplo en Visual studio de listas simples luego pasar a esta diapositiva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53a4fada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53a4fada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53a4fada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53a4fada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53a4fada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153a4fada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53a4fada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153a4fada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53a4fada0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53a4fada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53a4fada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53a4fada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53a4fada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53a4fada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2c97680a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2c97680a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Primero hacer ejemplo en Visual studio de listas simples luego pasar a esta diapositiva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2c97680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2c97680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2c97680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2c97680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2c97680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2c97680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Cambiar arreglo de jugadores en la práctica con una lista simplemente ligada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2c97680a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2c97680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2c97680a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2c97680a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Listas ligadas y archivos binarios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Lista enlazada: Inicialización o creación</a:t>
            </a:r>
            <a:endParaRPr dirty="0"/>
          </a:p>
        </p:txBody>
      </p:sp>
      <p:sp>
        <p:nvSpPr>
          <p:cNvPr id="161" name="Google Shape;16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El algoritmo para la creación de una lista enlazada entraña los siguientes pasos:</a:t>
            </a:r>
            <a:endParaRPr dirty="0"/>
          </a:p>
          <a:p>
            <a:pPr marL="457200" lvl="0" indent="-342900" algn="l" rtl="0">
              <a:spcBef>
                <a:spcPts val="1200"/>
              </a:spcBef>
              <a:spcAft>
                <a:spcPts val="0"/>
              </a:spcAft>
              <a:buSzPts val="1800"/>
              <a:buAutoNum type="arabicPeriod"/>
            </a:pPr>
            <a:r>
              <a:rPr lang="es-419" dirty="0"/>
              <a:t>Declarar la estructura del nodo.</a:t>
            </a:r>
            <a:endParaRPr dirty="0"/>
          </a:p>
          <a:p>
            <a:pPr marL="457200" lvl="0" indent="-342900" algn="l" rtl="0">
              <a:spcBef>
                <a:spcPts val="0"/>
              </a:spcBef>
              <a:spcAft>
                <a:spcPts val="0"/>
              </a:spcAft>
              <a:buSzPts val="1800"/>
              <a:buAutoNum type="arabicPeriod"/>
            </a:pPr>
            <a:r>
              <a:rPr lang="es-419" dirty="0"/>
              <a:t>Declarar la cabeza/origen/primer nodo de la lista.</a:t>
            </a:r>
            <a:endParaRPr dirty="0"/>
          </a:p>
          <a:p>
            <a:pPr marL="457200" lvl="0" indent="-342900" algn="l" rtl="0">
              <a:spcBef>
                <a:spcPts val="0"/>
              </a:spcBef>
              <a:spcAft>
                <a:spcPts val="0"/>
              </a:spcAft>
              <a:buSzPts val="1800"/>
              <a:buAutoNum type="arabicPeriod"/>
            </a:pPr>
            <a:r>
              <a:rPr lang="es-419" dirty="0"/>
              <a:t>Asignar memoria  para un nuevo nodo utilizando la palabra reservada </a:t>
            </a:r>
            <a:r>
              <a:rPr lang="es-419" b="1" i="1" dirty="0"/>
              <a:t>new.</a:t>
            </a:r>
            <a:endParaRPr b="1" i="1" dirty="0"/>
          </a:p>
          <a:p>
            <a:pPr marL="457200" lvl="0" indent="-342900" algn="l" rtl="0">
              <a:spcBef>
                <a:spcPts val="0"/>
              </a:spcBef>
              <a:spcAft>
                <a:spcPts val="0"/>
              </a:spcAft>
              <a:buSzPts val="1800"/>
              <a:buAutoNum type="arabicPeriod"/>
            </a:pPr>
            <a:r>
              <a:rPr lang="es-419" dirty="0"/>
              <a:t>Asignar valores a la parte de los datos.</a:t>
            </a:r>
            <a:endParaRPr dirty="0"/>
          </a:p>
          <a:p>
            <a:pPr marL="457200" lvl="0" indent="-342900" algn="l" rtl="0">
              <a:spcBef>
                <a:spcPts val="0"/>
              </a:spcBef>
              <a:spcAft>
                <a:spcPts val="0"/>
              </a:spcAft>
              <a:buSzPts val="1800"/>
              <a:buAutoNum type="arabicPeriod"/>
            </a:pPr>
            <a:r>
              <a:rPr lang="es-419" dirty="0"/>
              <a:t>Apuntar el enlace a NULL.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0555"/>
              <a:buFont typeface="Arial"/>
              <a:buNone/>
            </a:pPr>
            <a:r>
              <a:rPr lang="es-419"/>
              <a:t>Lista enlazada: Insertar elementos en una lista</a:t>
            </a:r>
            <a:endParaRPr/>
          </a:p>
          <a:p>
            <a:pPr marL="0" lvl="0" indent="0" algn="l" rtl="0">
              <a:spcBef>
                <a:spcPts val="0"/>
              </a:spcBef>
              <a:spcAft>
                <a:spcPts val="0"/>
              </a:spcAft>
              <a:buNone/>
            </a:pPr>
            <a:endParaRPr/>
          </a:p>
        </p:txBody>
      </p:sp>
      <p:sp>
        <p:nvSpPr>
          <p:cNvPr id="167" name="Google Shape;167;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El algoritmo empleado para insertar un elemento en una lista enlazada varía dependiendo de la posición en la que se desea insertar el elemento. La posición de inserción puede ser:</a:t>
            </a:r>
            <a:endParaRPr dirty="0"/>
          </a:p>
          <a:p>
            <a:pPr marL="457200" lvl="0" indent="-342900" algn="l" rtl="0">
              <a:spcBef>
                <a:spcPts val="1200"/>
              </a:spcBef>
              <a:spcAft>
                <a:spcPts val="0"/>
              </a:spcAft>
              <a:buSzPts val="1800"/>
              <a:buChar char="●"/>
            </a:pPr>
            <a:r>
              <a:rPr lang="es-419" dirty="0"/>
              <a:t>En la cabeza, es decir, el primer nodo de la lista.</a:t>
            </a:r>
            <a:endParaRPr dirty="0"/>
          </a:p>
          <a:p>
            <a:pPr marL="457200" lvl="0" indent="-342900" algn="l" rtl="0">
              <a:spcBef>
                <a:spcPts val="0"/>
              </a:spcBef>
              <a:spcAft>
                <a:spcPts val="0"/>
              </a:spcAft>
              <a:buSzPts val="1800"/>
              <a:buChar char="●"/>
            </a:pPr>
            <a:r>
              <a:rPr lang="es-419" dirty="0"/>
              <a:t>En el final de la lista.</a:t>
            </a:r>
            <a:endParaRPr dirty="0"/>
          </a:p>
          <a:p>
            <a:pPr marL="457200" lvl="0" indent="-342900" algn="l" rtl="0">
              <a:spcBef>
                <a:spcPts val="0"/>
              </a:spcBef>
              <a:spcAft>
                <a:spcPts val="0"/>
              </a:spcAft>
              <a:buSzPts val="1800"/>
              <a:buChar char="●"/>
            </a:pPr>
            <a:r>
              <a:rPr lang="es-419" dirty="0"/>
              <a:t>Antes de un elemento especificado</a:t>
            </a:r>
            <a:endParaRPr dirty="0"/>
          </a:p>
          <a:p>
            <a:pPr marL="457200" lvl="0" indent="-342900" algn="l" rtl="0">
              <a:spcBef>
                <a:spcPts val="0"/>
              </a:spcBef>
              <a:spcAft>
                <a:spcPts val="0"/>
              </a:spcAft>
              <a:buSzPts val="1800"/>
              <a:buChar char="●"/>
            </a:pPr>
            <a:r>
              <a:rPr lang="es-419" dirty="0"/>
              <a:t>Después de un elemento especificado</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Buscar elementos de una lista</a:t>
            </a:r>
            <a:endParaRPr/>
          </a:p>
        </p:txBody>
      </p:sp>
      <p:sp>
        <p:nvSpPr>
          <p:cNvPr id="173" name="Google Shape;17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s-419" dirty="0"/>
              <a:t>Dado que una función puede devolver un puntero, el algoritmo que sirva para localizar un elemento en una lista ligada puede devolver ese puntero a ese elemento buscado.</a:t>
            </a:r>
            <a:endParaRPr dirty="0"/>
          </a:p>
          <a:p>
            <a:pPr marL="0" lvl="0" indent="0" algn="l" rtl="0">
              <a:spcBef>
                <a:spcPts val="1200"/>
              </a:spcBef>
              <a:spcAft>
                <a:spcPts val="0"/>
              </a:spcAft>
              <a:buNone/>
            </a:pPr>
            <a:r>
              <a:rPr lang="es-419" dirty="0">
                <a:latin typeface="Consolas"/>
                <a:ea typeface="Consolas"/>
                <a:cs typeface="Consolas"/>
                <a:sym typeface="Consolas"/>
              </a:rPr>
              <a:t>Nodo* </a:t>
            </a:r>
            <a:r>
              <a:rPr lang="es-419" dirty="0" err="1">
                <a:latin typeface="Consolas"/>
                <a:ea typeface="Consolas"/>
                <a:cs typeface="Consolas"/>
                <a:sym typeface="Consolas"/>
              </a:rPr>
              <a:t>BuscarNodoPorEntero</a:t>
            </a:r>
            <a:r>
              <a:rPr lang="es-419" dirty="0">
                <a:latin typeface="Consolas"/>
                <a:ea typeface="Consolas"/>
                <a:cs typeface="Consolas"/>
                <a:sym typeface="Consolas"/>
              </a:rPr>
              <a:t>(Nodo* cabeza, </a:t>
            </a:r>
            <a:r>
              <a:rPr lang="es-419" dirty="0" err="1">
                <a:latin typeface="Consolas"/>
                <a:ea typeface="Consolas"/>
                <a:cs typeface="Consolas"/>
                <a:sym typeface="Consolas"/>
              </a:rPr>
              <a:t>int</a:t>
            </a:r>
            <a:r>
              <a:rPr lang="es-419" dirty="0">
                <a:latin typeface="Consolas"/>
                <a:ea typeface="Consolas"/>
                <a:cs typeface="Consolas"/>
                <a:sym typeface="Consolas"/>
              </a:rPr>
              <a:t> </a:t>
            </a:r>
            <a:r>
              <a:rPr lang="es-419" dirty="0" err="1">
                <a:latin typeface="Consolas"/>
                <a:ea typeface="Consolas"/>
                <a:cs typeface="Consolas"/>
                <a:sym typeface="Consolas"/>
              </a:rPr>
              <a:t>enteroABuscar</a:t>
            </a:r>
            <a:r>
              <a:rPr lang="es-419" dirty="0">
                <a:latin typeface="Consolas"/>
                <a:ea typeface="Consolas"/>
                <a:cs typeface="Consolas"/>
                <a:sym typeface="Consolas"/>
              </a:rPr>
              <a:t>)</a:t>
            </a:r>
            <a:br>
              <a:rPr lang="es-419" dirty="0">
                <a:latin typeface="Consolas"/>
                <a:ea typeface="Consolas"/>
                <a:cs typeface="Consolas"/>
                <a:sym typeface="Consolas"/>
              </a:rPr>
            </a:br>
            <a:r>
              <a:rPr lang="es-419" dirty="0">
                <a:latin typeface="Consolas"/>
                <a:ea typeface="Consolas"/>
                <a:cs typeface="Consolas"/>
                <a:sym typeface="Consolas"/>
              </a:rPr>
              <a:t>{</a:t>
            </a:r>
            <a:br>
              <a:rPr lang="es-419" dirty="0">
                <a:latin typeface="Consolas"/>
                <a:ea typeface="Consolas"/>
                <a:cs typeface="Consolas"/>
                <a:sym typeface="Consolas"/>
              </a:rPr>
            </a:br>
            <a:r>
              <a:rPr lang="es-419" dirty="0">
                <a:latin typeface="Consolas"/>
                <a:ea typeface="Consolas"/>
                <a:cs typeface="Consolas"/>
                <a:sym typeface="Consolas"/>
              </a:rPr>
              <a:t>	/*  </a:t>
            </a:r>
            <a:br>
              <a:rPr lang="es-419" dirty="0">
                <a:latin typeface="Consolas"/>
                <a:ea typeface="Consolas"/>
                <a:cs typeface="Consolas"/>
                <a:sym typeface="Consolas"/>
              </a:rPr>
            </a:br>
            <a:r>
              <a:rPr lang="es-419" dirty="0">
                <a:latin typeface="Consolas"/>
                <a:ea typeface="Consolas"/>
                <a:cs typeface="Consolas"/>
                <a:sym typeface="Consolas"/>
              </a:rPr>
              <a:t>	cabeza = puntero al inicio de la lista</a:t>
            </a:r>
            <a:br>
              <a:rPr lang="es-419" dirty="0">
                <a:latin typeface="Consolas"/>
                <a:ea typeface="Consolas"/>
                <a:cs typeface="Consolas"/>
                <a:sym typeface="Consolas"/>
              </a:rPr>
            </a:br>
            <a:r>
              <a:rPr lang="es-419" dirty="0">
                <a:latin typeface="Consolas"/>
                <a:ea typeface="Consolas"/>
                <a:cs typeface="Consolas"/>
                <a:sym typeface="Consolas"/>
              </a:rPr>
              <a:t>	</a:t>
            </a:r>
            <a:r>
              <a:rPr lang="es-419" dirty="0" err="1">
                <a:latin typeface="Consolas"/>
                <a:ea typeface="Consolas"/>
                <a:cs typeface="Consolas"/>
                <a:sym typeface="Consolas"/>
              </a:rPr>
              <a:t>enteroABuscar</a:t>
            </a:r>
            <a:r>
              <a:rPr lang="es-419" dirty="0">
                <a:latin typeface="Consolas"/>
                <a:ea typeface="Consolas"/>
                <a:cs typeface="Consolas"/>
                <a:sym typeface="Consolas"/>
              </a:rPr>
              <a:t> = valor que se desea buscar en la lista</a:t>
            </a:r>
            <a:br>
              <a:rPr lang="es-419" dirty="0">
                <a:latin typeface="Consolas"/>
                <a:ea typeface="Consolas"/>
                <a:cs typeface="Consolas"/>
                <a:sym typeface="Consolas"/>
              </a:rPr>
            </a:br>
            <a:r>
              <a:rPr lang="es-419" dirty="0">
                <a:latin typeface="Consolas"/>
                <a:ea typeface="Consolas"/>
                <a:cs typeface="Consolas"/>
                <a:sym typeface="Consolas"/>
              </a:rPr>
              <a:t>	</a:t>
            </a:r>
            <a:r>
              <a:rPr lang="es-419" dirty="0" err="1">
                <a:latin typeface="Consolas"/>
                <a:ea typeface="Consolas"/>
                <a:cs typeface="Consolas"/>
                <a:sym typeface="Consolas"/>
              </a:rPr>
              <a:t>indice</a:t>
            </a:r>
            <a:r>
              <a:rPr lang="es-419" dirty="0">
                <a:latin typeface="Consolas"/>
                <a:ea typeface="Consolas"/>
                <a:cs typeface="Consolas"/>
                <a:sym typeface="Consolas"/>
              </a:rPr>
              <a:t> = puntero que apunta al primer nodo que contiene el </a:t>
            </a:r>
            <a:r>
              <a:rPr lang="es-419" dirty="0" err="1">
                <a:latin typeface="Consolas"/>
                <a:ea typeface="Consolas"/>
                <a:cs typeface="Consolas"/>
                <a:sym typeface="Consolas"/>
              </a:rPr>
              <a:t>enteroABuscar</a:t>
            </a:r>
            <a:r>
              <a:rPr lang="es-419" dirty="0">
                <a:latin typeface="Consolas"/>
                <a:ea typeface="Consolas"/>
                <a:cs typeface="Consolas"/>
                <a:sym typeface="Consolas"/>
              </a:rPr>
              <a:t>; </a:t>
            </a:r>
            <a:br>
              <a:rPr lang="es-419" dirty="0">
                <a:latin typeface="Consolas"/>
                <a:ea typeface="Consolas"/>
                <a:cs typeface="Consolas"/>
                <a:sym typeface="Consolas"/>
              </a:rPr>
            </a:br>
            <a:r>
              <a:rPr lang="es-419" dirty="0">
                <a:latin typeface="Consolas"/>
                <a:ea typeface="Consolas"/>
                <a:cs typeface="Consolas"/>
                <a:sym typeface="Consolas"/>
              </a:rPr>
              <a:t>		  si no se encuentra el valor, se retorna un valor nulo */</a:t>
            </a:r>
            <a:endParaRPr dirty="0">
              <a:latin typeface="Consolas"/>
              <a:ea typeface="Consolas"/>
              <a:cs typeface="Consolas"/>
              <a:sym typeface="Consolas"/>
            </a:endParaRPr>
          </a:p>
          <a:p>
            <a:pPr marL="0" lvl="0" indent="457200" algn="l" rtl="0">
              <a:spcBef>
                <a:spcPts val="1200"/>
              </a:spcBef>
              <a:spcAft>
                <a:spcPts val="0"/>
              </a:spcAft>
              <a:buNone/>
            </a:pPr>
            <a:r>
              <a:rPr lang="es-419" dirty="0">
                <a:latin typeface="Consolas"/>
                <a:ea typeface="Consolas"/>
                <a:cs typeface="Consolas"/>
                <a:sym typeface="Consolas"/>
              </a:rPr>
              <a:t>Nodo* </a:t>
            </a:r>
            <a:r>
              <a:rPr lang="es-419" dirty="0" err="1">
                <a:latin typeface="Consolas"/>
                <a:ea typeface="Consolas"/>
                <a:cs typeface="Consolas"/>
                <a:sym typeface="Consolas"/>
              </a:rPr>
              <a:t>indice</a:t>
            </a:r>
            <a:r>
              <a:rPr lang="es-419" dirty="0">
                <a:latin typeface="Consolas"/>
                <a:ea typeface="Consolas"/>
                <a:cs typeface="Consolas"/>
                <a:sym typeface="Consolas"/>
              </a:rPr>
              <a:t>;</a:t>
            </a:r>
            <a:endParaRPr dirty="0">
              <a:latin typeface="Consolas"/>
              <a:ea typeface="Consolas"/>
              <a:cs typeface="Consolas"/>
              <a:sym typeface="Consolas"/>
            </a:endParaRPr>
          </a:p>
          <a:p>
            <a:pPr marL="0" lvl="0" indent="457200" algn="l" rtl="0">
              <a:spcBef>
                <a:spcPts val="1200"/>
              </a:spcBef>
              <a:spcAft>
                <a:spcPts val="1200"/>
              </a:spcAft>
              <a:buNone/>
            </a:pPr>
            <a:r>
              <a:rPr lang="es-419" dirty="0" err="1">
                <a:latin typeface="Consolas"/>
                <a:ea typeface="Consolas"/>
                <a:cs typeface="Consolas"/>
                <a:sym typeface="Consolas"/>
              </a:rPr>
              <a:t>for</a:t>
            </a:r>
            <a:r>
              <a:rPr lang="es-419" dirty="0">
                <a:latin typeface="Consolas"/>
                <a:ea typeface="Consolas"/>
                <a:cs typeface="Consolas"/>
                <a:sym typeface="Consolas"/>
              </a:rPr>
              <a:t>(</a:t>
            </a:r>
            <a:r>
              <a:rPr lang="es-419" dirty="0" err="1">
                <a:latin typeface="Consolas"/>
                <a:ea typeface="Consolas"/>
                <a:cs typeface="Consolas"/>
                <a:sym typeface="Consolas"/>
              </a:rPr>
              <a:t>indice</a:t>
            </a:r>
            <a:r>
              <a:rPr lang="es-419" dirty="0">
                <a:latin typeface="Consolas"/>
                <a:ea typeface="Consolas"/>
                <a:cs typeface="Consolas"/>
                <a:sym typeface="Consolas"/>
              </a:rPr>
              <a:t> = cabeza; </a:t>
            </a:r>
            <a:r>
              <a:rPr lang="es-419" dirty="0" err="1">
                <a:latin typeface="Consolas"/>
                <a:ea typeface="Consolas"/>
                <a:cs typeface="Consolas"/>
                <a:sym typeface="Consolas"/>
              </a:rPr>
              <a:t>indice</a:t>
            </a:r>
            <a:r>
              <a:rPr lang="es-419" dirty="0">
                <a:latin typeface="Consolas"/>
                <a:ea typeface="Consolas"/>
                <a:cs typeface="Consolas"/>
                <a:sym typeface="Consolas"/>
              </a:rPr>
              <a:t> != NULL; </a:t>
            </a:r>
            <a:r>
              <a:rPr lang="es-419" dirty="0" err="1">
                <a:latin typeface="Consolas"/>
                <a:ea typeface="Consolas"/>
                <a:cs typeface="Consolas"/>
                <a:sym typeface="Consolas"/>
              </a:rPr>
              <a:t>indice</a:t>
            </a:r>
            <a:r>
              <a:rPr lang="es-419" dirty="0">
                <a:latin typeface="Consolas"/>
                <a:ea typeface="Consolas"/>
                <a:cs typeface="Consolas"/>
                <a:sym typeface="Consolas"/>
              </a:rPr>
              <a:t> = </a:t>
            </a:r>
            <a:r>
              <a:rPr lang="es-419" dirty="0" err="1">
                <a:latin typeface="Consolas"/>
                <a:ea typeface="Consolas"/>
                <a:cs typeface="Consolas"/>
                <a:sym typeface="Consolas"/>
              </a:rPr>
              <a:t>indice</a:t>
            </a:r>
            <a:r>
              <a:rPr lang="es-419" dirty="0">
                <a:latin typeface="Consolas"/>
                <a:ea typeface="Consolas"/>
                <a:cs typeface="Consolas"/>
                <a:sym typeface="Consolas"/>
              </a:rPr>
              <a:t>-&gt;enlace)</a:t>
            </a:r>
            <a:br>
              <a:rPr lang="es-419" dirty="0">
                <a:latin typeface="Consolas"/>
                <a:ea typeface="Consolas"/>
                <a:cs typeface="Consolas"/>
                <a:sym typeface="Consolas"/>
              </a:rPr>
            </a:br>
            <a:r>
              <a:rPr lang="es-419" dirty="0">
                <a:latin typeface="Consolas"/>
                <a:ea typeface="Consolas"/>
                <a:cs typeface="Consolas"/>
                <a:sym typeface="Consolas"/>
              </a:rPr>
              <a:t>	{</a:t>
            </a:r>
            <a:br>
              <a:rPr lang="es-419" dirty="0">
                <a:latin typeface="Consolas"/>
                <a:ea typeface="Consolas"/>
                <a:cs typeface="Consolas"/>
                <a:sym typeface="Consolas"/>
              </a:rPr>
            </a:br>
            <a:r>
              <a:rPr lang="es-419" dirty="0">
                <a:latin typeface="Consolas"/>
                <a:ea typeface="Consolas"/>
                <a:cs typeface="Consolas"/>
                <a:sym typeface="Consolas"/>
              </a:rPr>
              <a:t>		</a:t>
            </a:r>
            <a:r>
              <a:rPr lang="es-419" dirty="0" err="1">
                <a:latin typeface="Consolas"/>
                <a:ea typeface="Consolas"/>
                <a:cs typeface="Consolas"/>
                <a:sym typeface="Consolas"/>
              </a:rPr>
              <a:t>if</a:t>
            </a:r>
            <a:r>
              <a:rPr lang="es-419" dirty="0">
                <a:latin typeface="Consolas"/>
                <a:ea typeface="Consolas"/>
                <a:cs typeface="Consolas"/>
                <a:sym typeface="Consolas"/>
              </a:rPr>
              <a:t>(</a:t>
            </a:r>
            <a:r>
              <a:rPr lang="es-419" dirty="0" err="1">
                <a:latin typeface="Consolas"/>
                <a:ea typeface="Consolas"/>
                <a:cs typeface="Consolas"/>
                <a:sym typeface="Consolas"/>
              </a:rPr>
              <a:t>indice</a:t>
            </a:r>
            <a:r>
              <a:rPr lang="es-419" dirty="0">
                <a:latin typeface="Consolas"/>
                <a:ea typeface="Consolas"/>
                <a:cs typeface="Consolas"/>
                <a:sym typeface="Consolas"/>
              </a:rPr>
              <a:t>-&gt;dato == </a:t>
            </a:r>
            <a:r>
              <a:rPr lang="es-419" dirty="0" err="1">
                <a:latin typeface="Consolas"/>
                <a:ea typeface="Consolas"/>
                <a:cs typeface="Consolas"/>
                <a:sym typeface="Consolas"/>
              </a:rPr>
              <a:t>enteroABuscar</a:t>
            </a:r>
            <a:r>
              <a:rPr lang="es-419" dirty="0">
                <a:latin typeface="Consolas"/>
                <a:ea typeface="Consolas"/>
                <a:cs typeface="Consolas"/>
                <a:sym typeface="Consolas"/>
              </a:rPr>
              <a:t>)</a:t>
            </a:r>
            <a:br>
              <a:rPr lang="es-419" dirty="0">
                <a:latin typeface="Consolas"/>
                <a:ea typeface="Consolas"/>
                <a:cs typeface="Consolas"/>
                <a:sym typeface="Consolas"/>
              </a:rPr>
            </a:br>
            <a:r>
              <a:rPr lang="es-419" dirty="0">
                <a:latin typeface="Consolas"/>
                <a:ea typeface="Consolas"/>
                <a:cs typeface="Consolas"/>
                <a:sym typeface="Consolas"/>
              </a:rPr>
              <a:t>			</a:t>
            </a:r>
            <a:r>
              <a:rPr lang="es-419" dirty="0" err="1">
                <a:latin typeface="Consolas"/>
                <a:ea typeface="Consolas"/>
                <a:cs typeface="Consolas"/>
                <a:sym typeface="Consolas"/>
              </a:rPr>
              <a:t>return</a:t>
            </a:r>
            <a:r>
              <a:rPr lang="es-419" dirty="0">
                <a:latin typeface="Consolas"/>
                <a:ea typeface="Consolas"/>
                <a:cs typeface="Consolas"/>
                <a:sym typeface="Consolas"/>
              </a:rPr>
              <a:t> </a:t>
            </a:r>
            <a:r>
              <a:rPr lang="es-419" dirty="0" err="1">
                <a:latin typeface="Consolas"/>
                <a:ea typeface="Consolas"/>
                <a:cs typeface="Consolas"/>
                <a:sym typeface="Consolas"/>
              </a:rPr>
              <a:t>indice</a:t>
            </a:r>
            <a:r>
              <a:rPr lang="es-419" dirty="0">
                <a:latin typeface="Consolas"/>
                <a:ea typeface="Consolas"/>
                <a:cs typeface="Consolas"/>
                <a:sym typeface="Consolas"/>
              </a:rPr>
              <a:t>;</a:t>
            </a:r>
            <a:br>
              <a:rPr lang="es-419" dirty="0">
                <a:latin typeface="Consolas"/>
                <a:ea typeface="Consolas"/>
                <a:cs typeface="Consolas"/>
                <a:sym typeface="Consolas"/>
              </a:rPr>
            </a:br>
            <a:r>
              <a:rPr lang="es-419" dirty="0">
                <a:latin typeface="Consolas"/>
                <a:ea typeface="Consolas"/>
                <a:cs typeface="Consolas"/>
                <a:sym typeface="Consolas"/>
              </a:rPr>
              <a:t>	}</a:t>
            </a:r>
            <a:br>
              <a:rPr lang="es-419" dirty="0">
                <a:latin typeface="Consolas"/>
                <a:ea typeface="Consolas"/>
                <a:cs typeface="Consolas"/>
                <a:sym typeface="Consolas"/>
              </a:rPr>
            </a:br>
            <a:r>
              <a:rPr lang="es-419" dirty="0">
                <a:latin typeface="Consolas"/>
                <a:ea typeface="Consolas"/>
                <a:cs typeface="Consolas"/>
                <a:sym typeface="Consolas"/>
              </a:rPr>
              <a:t>	</a:t>
            </a:r>
            <a:r>
              <a:rPr lang="es-419" dirty="0" err="1">
                <a:latin typeface="Consolas"/>
                <a:ea typeface="Consolas"/>
                <a:cs typeface="Consolas"/>
                <a:sym typeface="Consolas"/>
              </a:rPr>
              <a:t>return</a:t>
            </a:r>
            <a:r>
              <a:rPr lang="es-419" dirty="0">
                <a:latin typeface="Consolas"/>
                <a:ea typeface="Consolas"/>
                <a:cs typeface="Consolas"/>
                <a:sym typeface="Consolas"/>
              </a:rPr>
              <a:t> NULL;</a:t>
            </a:r>
            <a:br>
              <a:rPr lang="es-419" dirty="0">
                <a:latin typeface="Consolas"/>
                <a:ea typeface="Consolas"/>
                <a:cs typeface="Consolas"/>
                <a:sym typeface="Consolas"/>
              </a:rPr>
            </a:br>
            <a:r>
              <a:rPr lang="es-419"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Eliminar elementos de una lista</a:t>
            </a:r>
            <a:endParaRPr/>
          </a:p>
        </p:txBody>
      </p:sp>
      <p:sp>
        <p:nvSpPr>
          <p:cNvPr id="179" name="Google Shape;179;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La operación para eliminar un nodo se puede expresar en estos pasos:</a:t>
            </a:r>
            <a:endParaRPr dirty="0"/>
          </a:p>
          <a:p>
            <a:pPr marL="457200" lvl="0" indent="-342900" algn="l" rtl="0">
              <a:spcBef>
                <a:spcPts val="1200"/>
              </a:spcBef>
              <a:spcAft>
                <a:spcPts val="0"/>
              </a:spcAft>
              <a:buSzPts val="1800"/>
              <a:buAutoNum type="arabicPeriod"/>
            </a:pPr>
            <a:r>
              <a:rPr lang="es-419" dirty="0"/>
              <a:t>Búsqueda del nodo que contiene el dato. Se ha de tener la dirección del nodo a eliminar y la dirección del nodo anterior.</a:t>
            </a:r>
            <a:endParaRPr dirty="0"/>
          </a:p>
          <a:p>
            <a:pPr marL="457200" lvl="0" indent="-342900" algn="l" rtl="0">
              <a:spcBef>
                <a:spcPts val="0"/>
              </a:spcBef>
              <a:spcAft>
                <a:spcPts val="0"/>
              </a:spcAft>
              <a:buSzPts val="1800"/>
              <a:buAutoNum type="arabicPeriod"/>
            </a:pPr>
            <a:r>
              <a:rPr lang="es-419" dirty="0"/>
              <a:t>El puntero </a:t>
            </a:r>
            <a:r>
              <a:rPr lang="es-419" i="1" dirty="0"/>
              <a:t>siguiente</a:t>
            </a:r>
            <a:r>
              <a:rPr lang="es-419" dirty="0"/>
              <a:t> del nodo anterior ha de apuntar al </a:t>
            </a:r>
            <a:r>
              <a:rPr lang="es-419" i="1" dirty="0"/>
              <a:t>siguiente </a:t>
            </a:r>
            <a:r>
              <a:rPr lang="es-419" dirty="0"/>
              <a:t>del nodo eliminar.</a:t>
            </a:r>
            <a:endParaRPr dirty="0"/>
          </a:p>
          <a:p>
            <a:pPr marL="457200" lvl="0" indent="-342900" algn="l" rtl="0">
              <a:spcBef>
                <a:spcPts val="0"/>
              </a:spcBef>
              <a:spcAft>
                <a:spcPts val="0"/>
              </a:spcAft>
              <a:buSzPts val="1800"/>
              <a:buAutoNum type="arabicPeriod"/>
            </a:pPr>
            <a:r>
              <a:rPr lang="es-419" dirty="0"/>
              <a:t>En caso de que el nodo a eliminar sea el primero, el nodo </a:t>
            </a:r>
            <a:r>
              <a:rPr lang="es-419" i="1" dirty="0"/>
              <a:t>cabeza, </a:t>
            </a:r>
            <a:r>
              <a:rPr lang="es-419" dirty="0"/>
              <a:t>se modifica el puntero </a:t>
            </a:r>
            <a:r>
              <a:rPr lang="es-419" i="1" dirty="0"/>
              <a:t>cabeza </a:t>
            </a:r>
            <a:r>
              <a:rPr lang="es-419" dirty="0"/>
              <a:t>para que tenga la dirección del nodo </a:t>
            </a:r>
            <a:r>
              <a:rPr lang="es-419" i="1" dirty="0"/>
              <a:t>siguiente</a:t>
            </a:r>
            <a:r>
              <a:rPr lang="es-419" dirty="0"/>
              <a:t>.</a:t>
            </a:r>
            <a:endParaRPr dirty="0"/>
          </a:p>
          <a:p>
            <a:pPr marL="457200" lvl="0" indent="-342900" algn="l" rtl="0">
              <a:spcBef>
                <a:spcPts val="0"/>
              </a:spcBef>
              <a:spcAft>
                <a:spcPts val="0"/>
              </a:spcAft>
              <a:buSzPts val="1800"/>
              <a:buAutoNum type="arabicPeriod"/>
            </a:pPr>
            <a:r>
              <a:rPr lang="es-419" dirty="0"/>
              <a:t>Por último se libera la memoria ocupada por el nodo con la instrucción </a:t>
            </a:r>
            <a:r>
              <a:rPr lang="es-419" b="1" dirty="0" err="1"/>
              <a:t>delete</a:t>
            </a:r>
            <a:r>
              <a:rPr lang="es-419" dirty="0"/>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Eliminar elementos de una lista</a:t>
            </a:r>
            <a:endParaRPr/>
          </a:p>
        </p:txBody>
      </p:sp>
      <p:sp>
        <p:nvSpPr>
          <p:cNvPr id="185" name="Google Shape;185;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s-419">
                <a:latin typeface="Consolas"/>
                <a:ea typeface="Consolas"/>
                <a:cs typeface="Consolas"/>
                <a:sym typeface="Consolas"/>
              </a:rPr>
              <a:t>void eliminar(Nodo* cabeza, int datoAEliminar){</a:t>
            </a:r>
            <a:br>
              <a:rPr lang="es-419">
                <a:latin typeface="Consolas"/>
                <a:ea typeface="Consolas"/>
                <a:cs typeface="Consolas"/>
                <a:sym typeface="Consolas"/>
              </a:rPr>
            </a:br>
            <a:r>
              <a:rPr lang="es-419">
                <a:latin typeface="Consolas"/>
                <a:ea typeface="Consolas"/>
                <a:cs typeface="Consolas"/>
                <a:sym typeface="Consolas"/>
              </a:rPr>
              <a:t>	Nodo* actual, anterior;</a:t>
            </a:r>
            <a:br>
              <a:rPr lang="es-419">
                <a:latin typeface="Consolas"/>
                <a:ea typeface="Consolas"/>
                <a:cs typeface="Consolas"/>
                <a:sym typeface="Consolas"/>
              </a:rPr>
            </a:br>
            <a:r>
              <a:rPr lang="es-419">
                <a:latin typeface="Consolas"/>
                <a:ea typeface="Consolas"/>
                <a:cs typeface="Consolas"/>
                <a:sym typeface="Consolas"/>
              </a:rPr>
              <a:t>	bool existeDato = false;</a:t>
            </a:r>
            <a:br>
              <a:rPr lang="es-419">
                <a:latin typeface="Consolas"/>
                <a:ea typeface="Consolas"/>
                <a:cs typeface="Consolas"/>
                <a:sym typeface="Consolas"/>
              </a:rPr>
            </a:br>
            <a:r>
              <a:rPr lang="es-419">
                <a:latin typeface="Consolas"/>
                <a:ea typeface="Consolas"/>
                <a:cs typeface="Consolas"/>
                <a:sym typeface="Consolas"/>
              </a:rPr>
              <a:t>	actual = cabeza;</a:t>
            </a:r>
            <a:br>
              <a:rPr lang="es-419">
                <a:latin typeface="Consolas"/>
                <a:ea typeface="Consolas"/>
                <a:cs typeface="Consolas"/>
                <a:sym typeface="Consolas"/>
              </a:rPr>
            </a:br>
            <a:r>
              <a:rPr lang="es-419">
                <a:latin typeface="Consolas"/>
                <a:ea typeface="Consolas"/>
                <a:cs typeface="Consolas"/>
                <a:sym typeface="Consolas"/>
              </a:rPr>
              <a:t>	anterior = null;</a:t>
            </a:r>
            <a:br>
              <a:rPr lang="es-419">
                <a:latin typeface="Consolas"/>
                <a:ea typeface="Consolas"/>
                <a:cs typeface="Consolas"/>
                <a:sym typeface="Consolas"/>
              </a:rPr>
            </a:br>
            <a:r>
              <a:rPr lang="es-419">
                <a:latin typeface="Consolas"/>
                <a:ea typeface="Consolas"/>
                <a:cs typeface="Consolas"/>
                <a:sym typeface="Consolas"/>
              </a:rPr>
              <a:t>	while(actual != NULL &amp;&amp; !existeDato){</a:t>
            </a:r>
            <a:br>
              <a:rPr lang="es-419">
                <a:latin typeface="Consolas"/>
                <a:ea typeface="Consolas"/>
                <a:cs typeface="Consolas"/>
                <a:sym typeface="Consolas"/>
              </a:rPr>
            </a:br>
            <a:r>
              <a:rPr lang="es-419">
                <a:latin typeface="Consolas"/>
                <a:ea typeface="Consolas"/>
                <a:cs typeface="Consolas"/>
                <a:sym typeface="Consolas"/>
              </a:rPr>
              <a:t>		existeDato = actual-&gt;dato == datoAEliminar;</a:t>
            </a:r>
            <a:br>
              <a:rPr lang="es-419">
                <a:latin typeface="Consolas"/>
                <a:ea typeface="Consolas"/>
                <a:cs typeface="Consolas"/>
                <a:sym typeface="Consolas"/>
              </a:rPr>
            </a:br>
            <a:r>
              <a:rPr lang="es-419">
                <a:latin typeface="Consolas"/>
                <a:ea typeface="Consolas"/>
                <a:cs typeface="Consolas"/>
                <a:sym typeface="Consolas"/>
              </a:rPr>
              <a:t>		if(!existeDato){</a:t>
            </a:r>
            <a:br>
              <a:rPr lang="es-419">
                <a:latin typeface="Consolas"/>
                <a:ea typeface="Consolas"/>
                <a:cs typeface="Consolas"/>
                <a:sym typeface="Consolas"/>
              </a:rPr>
            </a:br>
            <a:r>
              <a:rPr lang="es-419">
                <a:latin typeface="Consolas"/>
                <a:ea typeface="Consolas"/>
                <a:cs typeface="Consolas"/>
                <a:sym typeface="Consolas"/>
              </a:rPr>
              <a:t>			anterior = actual;</a:t>
            </a:r>
            <a:br>
              <a:rPr lang="es-419">
                <a:latin typeface="Consolas"/>
                <a:ea typeface="Consolas"/>
                <a:cs typeface="Consolas"/>
                <a:sym typeface="Consolas"/>
              </a:rPr>
            </a:br>
            <a:r>
              <a:rPr lang="es-419">
                <a:latin typeface="Consolas"/>
                <a:ea typeface="Consolas"/>
                <a:cs typeface="Consolas"/>
                <a:sym typeface="Consolas"/>
              </a:rPr>
              <a:t>			actual = actual-&gt;siguiente;</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if(actual != NULL){</a:t>
            </a:r>
            <a:br>
              <a:rPr lang="es-419">
                <a:latin typeface="Consolas"/>
                <a:ea typeface="Consolas"/>
                <a:cs typeface="Consolas"/>
                <a:sym typeface="Consolas"/>
              </a:rPr>
            </a:br>
            <a:r>
              <a:rPr lang="es-419">
                <a:latin typeface="Consolas"/>
                <a:ea typeface="Consolas"/>
                <a:cs typeface="Consolas"/>
                <a:sym typeface="Consolas"/>
              </a:rPr>
              <a:t>		if(actual == cabeza)</a:t>
            </a:r>
            <a:br>
              <a:rPr lang="es-419">
                <a:latin typeface="Consolas"/>
                <a:ea typeface="Consolas"/>
                <a:cs typeface="Consolas"/>
                <a:sym typeface="Consolas"/>
              </a:rPr>
            </a:br>
            <a:r>
              <a:rPr lang="es-419">
                <a:latin typeface="Consolas"/>
                <a:ea typeface="Consolas"/>
                <a:cs typeface="Consolas"/>
                <a:sym typeface="Consolas"/>
              </a:rPr>
              <a:t>			cabeza = actual-&gt;siguiente;</a:t>
            </a:r>
            <a:br>
              <a:rPr lang="es-419">
                <a:latin typeface="Consolas"/>
                <a:ea typeface="Consolas"/>
                <a:cs typeface="Consolas"/>
                <a:sym typeface="Consolas"/>
              </a:rPr>
            </a:br>
            <a:r>
              <a:rPr lang="es-419">
                <a:latin typeface="Consolas"/>
                <a:ea typeface="Consolas"/>
                <a:cs typeface="Consolas"/>
                <a:sym typeface="Consolas"/>
              </a:rPr>
              <a:t>		else</a:t>
            </a:r>
            <a:br>
              <a:rPr lang="es-419">
                <a:latin typeface="Consolas"/>
                <a:ea typeface="Consolas"/>
                <a:cs typeface="Consolas"/>
                <a:sym typeface="Consolas"/>
              </a:rPr>
            </a:br>
            <a:r>
              <a:rPr lang="es-419">
                <a:latin typeface="Consolas"/>
                <a:ea typeface="Consolas"/>
                <a:cs typeface="Consolas"/>
                <a:sym typeface="Consolas"/>
              </a:rPr>
              <a:t>			anterior-&gt;siguiente = actual-&gt;siguiente;</a:t>
            </a:r>
            <a:br>
              <a:rPr lang="es-419">
                <a:latin typeface="Consolas"/>
                <a:ea typeface="Consolas"/>
                <a:cs typeface="Consolas"/>
                <a:sym typeface="Consolas"/>
              </a:rPr>
            </a:br>
            <a:r>
              <a:rPr lang="es-419">
                <a:latin typeface="Consolas"/>
                <a:ea typeface="Consolas"/>
                <a:cs typeface="Consolas"/>
                <a:sym typeface="Consolas"/>
              </a:rPr>
              <a:t>		delete anterior;</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Recorrer una lista enlazada</a:t>
            </a:r>
            <a:endParaRPr/>
          </a:p>
        </p:txBody>
      </p:sp>
      <p:sp>
        <p:nvSpPr>
          <p:cNvPr id="191" name="Google Shape;191;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Clr>
                <a:schemeClr val="dk1"/>
              </a:buClr>
              <a:buSzPts val="1100"/>
              <a:buFont typeface="Arial"/>
              <a:buNone/>
            </a:pPr>
            <a:r>
              <a:rPr lang="es-419">
                <a:latin typeface="Consolas"/>
                <a:ea typeface="Consolas"/>
                <a:cs typeface="Consolas"/>
                <a:sym typeface="Consolas"/>
              </a:rPr>
              <a:t>Nodo* indice;</a:t>
            </a:r>
            <a:endParaRPr>
              <a:latin typeface="Consolas"/>
              <a:ea typeface="Consolas"/>
              <a:cs typeface="Consolas"/>
              <a:sym typeface="Consolas"/>
            </a:endParaRPr>
          </a:p>
          <a:p>
            <a:pPr marL="0" lvl="0" indent="457200" algn="l" rtl="0">
              <a:spcBef>
                <a:spcPts val="1200"/>
              </a:spcBef>
              <a:spcAft>
                <a:spcPts val="0"/>
              </a:spcAft>
              <a:buNone/>
            </a:pPr>
            <a:r>
              <a:rPr lang="es-419">
                <a:latin typeface="Consolas"/>
                <a:ea typeface="Consolas"/>
                <a:cs typeface="Consolas"/>
                <a:sym typeface="Consolas"/>
              </a:rPr>
              <a:t>for(indice = cabeza; indice != NULL; indice = indice-&gt;enlace)</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//operaciones sobre los datos de los nodos</a:t>
            </a:r>
            <a:endParaRPr>
              <a:latin typeface="Consolas"/>
              <a:ea typeface="Consolas"/>
              <a:cs typeface="Consolas"/>
              <a:sym typeface="Consolas"/>
            </a:endParaRPr>
          </a:p>
          <a:p>
            <a:pPr marL="0" lvl="0" indent="457200" algn="l" rtl="0">
              <a:spcBef>
                <a:spcPts val="1200"/>
              </a:spcBef>
              <a:spcAft>
                <a:spcPts val="1200"/>
              </a:spcAft>
              <a:buClr>
                <a:schemeClr val="dk1"/>
              </a:buClr>
              <a:buSzPts val="1100"/>
              <a:buFont typeface="Arial"/>
              <a:buNone/>
            </a:pPr>
            <a:r>
              <a:rPr lang="es-419">
                <a:latin typeface="Consolas"/>
                <a:ea typeface="Consolas"/>
                <a:cs typeface="Consolas"/>
                <a:sym typeface="Consolas"/>
              </a:rPr>
              <a:t>}</a:t>
            </a:r>
            <a:br>
              <a:rPr lang="es-419">
                <a:latin typeface="Consolas"/>
                <a:ea typeface="Consolas"/>
                <a:cs typeface="Consolas"/>
                <a:sym typeface="Consolas"/>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Comprobar si la lista está vacía</a:t>
            </a:r>
            <a:endParaRPr/>
          </a:p>
        </p:txBody>
      </p:sp>
      <p:sp>
        <p:nvSpPr>
          <p:cNvPr id="197" name="Google Shape;197;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Con lo visto anteriormente, desarrollar un código para validar si una lista está vacía.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Listas doblemente ligadas</a:t>
            </a:r>
            <a:endParaRPr/>
          </a:p>
        </p:txBody>
      </p:sp>
      <p:sp>
        <p:nvSpPr>
          <p:cNvPr id="203" name="Google Shape;203;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Declaración de los tipos nodo y puntero nodo</a:t>
            </a:r>
            <a:endParaRPr dirty="0"/>
          </a:p>
          <a:p>
            <a:pPr marL="457200" lvl="0" indent="-342900" algn="l" rtl="0">
              <a:spcBef>
                <a:spcPts val="0"/>
              </a:spcBef>
              <a:spcAft>
                <a:spcPts val="0"/>
              </a:spcAft>
              <a:buSzPts val="1800"/>
              <a:buChar char="●"/>
            </a:pPr>
            <a:r>
              <a:rPr lang="es-419" dirty="0"/>
              <a:t>Inicialización o creación</a:t>
            </a:r>
            <a:endParaRPr dirty="0"/>
          </a:p>
          <a:p>
            <a:pPr marL="457200" lvl="0" indent="-342900" algn="l" rtl="0">
              <a:spcBef>
                <a:spcPts val="0"/>
              </a:spcBef>
              <a:spcAft>
                <a:spcPts val="0"/>
              </a:spcAft>
              <a:buSzPts val="1800"/>
              <a:buChar char="●"/>
            </a:pPr>
            <a:r>
              <a:rPr lang="es-419" dirty="0"/>
              <a:t>Insertar elementos en una lista</a:t>
            </a:r>
            <a:endParaRPr dirty="0"/>
          </a:p>
          <a:p>
            <a:pPr marL="457200" lvl="0" indent="-342900" algn="l" rtl="0">
              <a:spcBef>
                <a:spcPts val="0"/>
              </a:spcBef>
              <a:spcAft>
                <a:spcPts val="0"/>
              </a:spcAft>
              <a:buSzPts val="1800"/>
              <a:buChar char="●"/>
            </a:pPr>
            <a:r>
              <a:rPr lang="es-419" dirty="0"/>
              <a:t>Eliminar elementos de una lista</a:t>
            </a:r>
            <a:endParaRPr dirty="0"/>
          </a:p>
          <a:p>
            <a:pPr marL="457200" lvl="0" indent="-342900" algn="l" rtl="0">
              <a:spcBef>
                <a:spcPts val="0"/>
              </a:spcBef>
              <a:spcAft>
                <a:spcPts val="0"/>
              </a:spcAft>
              <a:buSzPts val="1800"/>
              <a:buChar char="●"/>
            </a:pPr>
            <a:r>
              <a:rPr lang="es-419" dirty="0"/>
              <a:t>Buscar elementos de una lista</a:t>
            </a:r>
            <a:endParaRPr dirty="0"/>
          </a:p>
          <a:p>
            <a:pPr marL="457200" lvl="0" indent="-342900" algn="l" rtl="0">
              <a:spcBef>
                <a:spcPts val="0"/>
              </a:spcBef>
              <a:spcAft>
                <a:spcPts val="0"/>
              </a:spcAft>
              <a:buSzPts val="1800"/>
              <a:buChar char="●"/>
            </a:pPr>
            <a:r>
              <a:rPr lang="es-419" dirty="0"/>
              <a:t>Recorrer una lista enlazada</a:t>
            </a:r>
            <a:endParaRPr dirty="0"/>
          </a:p>
          <a:p>
            <a:pPr marL="457200" lvl="0" indent="-342900" algn="l" rtl="0">
              <a:spcBef>
                <a:spcPts val="0"/>
              </a:spcBef>
              <a:spcAft>
                <a:spcPts val="0"/>
              </a:spcAft>
              <a:buSzPts val="1800"/>
              <a:buChar char="●"/>
            </a:pPr>
            <a:r>
              <a:rPr lang="es-419" dirty="0"/>
              <a:t>Comprobar si la lista está vacía</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doblemente enlazada: Declaración de un nodo</a:t>
            </a:r>
            <a:endParaRPr/>
          </a:p>
        </p:txBody>
      </p:sp>
      <p:sp>
        <p:nvSpPr>
          <p:cNvPr id="209" name="Google Shape;209;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s-419" dirty="0" err="1">
                <a:latin typeface="Consolas"/>
                <a:ea typeface="Consolas"/>
                <a:cs typeface="Consolas"/>
                <a:sym typeface="Consolas"/>
              </a:rPr>
              <a:t>struct</a:t>
            </a:r>
            <a:r>
              <a:rPr lang="es-419" dirty="0">
                <a:latin typeface="Consolas"/>
                <a:ea typeface="Consolas"/>
                <a:cs typeface="Consolas"/>
                <a:sym typeface="Consolas"/>
              </a:rPr>
              <a:t> Nodo{</a:t>
            </a:r>
            <a:endParaRPr dirty="0">
              <a:latin typeface="Consolas"/>
              <a:ea typeface="Consolas"/>
              <a:cs typeface="Consolas"/>
              <a:sym typeface="Consolas"/>
            </a:endParaRPr>
          </a:p>
          <a:p>
            <a:pPr marL="0" lvl="0" indent="457200" algn="l" rtl="0">
              <a:spcBef>
                <a:spcPts val="1200"/>
              </a:spcBef>
              <a:spcAft>
                <a:spcPts val="0"/>
              </a:spcAft>
              <a:buNone/>
            </a:pPr>
            <a:r>
              <a:rPr lang="es-419" dirty="0" err="1">
                <a:latin typeface="Consolas"/>
                <a:ea typeface="Consolas"/>
                <a:cs typeface="Consolas"/>
                <a:sym typeface="Consolas"/>
              </a:rPr>
              <a:t>int</a:t>
            </a:r>
            <a:r>
              <a:rPr lang="es-419" dirty="0">
                <a:latin typeface="Consolas"/>
                <a:ea typeface="Consolas"/>
                <a:cs typeface="Consolas"/>
                <a:sym typeface="Consolas"/>
              </a:rPr>
              <a:t> dato;</a:t>
            </a:r>
            <a:endParaRPr dirty="0">
              <a:latin typeface="Consolas"/>
              <a:ea typeface="Consolas"/>
              <a:cs typeface="Consolas"/>
              <a:sym typeface="Consolas"/>
            </a:endParaRPr>
          </a:p>
          <a:p>
            <a:pPr marL="0" lvl="0" indent="457200" algn="l" rtl="0">
              <a:spcBef>
                <a:spcPts val="1200"/>
              </a:spcBef>
              <a:spcAft>
                <a:spcPts val="0"/>
              </a:spcAft>
              <a:buNone/>
            </a:pPr>
            <a:r>
              <a:rPr lang="es-419" dirty="0">
                <a:latin typeface="Consolas"/>
                <a:ea typeface="Consolas"/>
                <a:cs typeface="Consolas"/>
                <a:sym typeface="Consolas"/>
              </a:rPr>
              <a:t>Nodo* siguiente;</a:t>
            </a:r>
            <a:endParaRPr dirty="0">
              <a:latin typeface="Consolas"/>
              <a:ea typeface="Consolas"/>
              <a:cs typeface="Consolas"/>
              <a:sym typeface="Consolas"/>
            </a:endParaRPr>
          </a:p>
          <a:p>
            <a:pPr marL="0" lvl="0" indent="457200" algn="l" rtl="0">
              <a:spcBef>
                <a:spcPts val="1200"/>
              </a:spcBef>
              <a:spcAft>
                <a:spcPts val="0"/>
              </a:spcAft>
              <a:buNone/>
            </a:pPr>
            <a:r>
              <a:rPr lang="es-419" dirty="0">
                <a:latin typeface="Consolas"/>
                <a:ea typeface="Consolas"/>
                <a:cs typeface="Consolas"/>
                <a:sym typeface="Consolas"/>
              </a:rPr>
              <a:t>Nodo* anterior;</a:t>
            </a:r>
            <a:endParaRPr dirty="0">
              <a:latin typeface="Consolas"/>
              <a:ea typeface="Consolas"/>
              <a:cs typeface="Consolas"/>
              <a:sym typeface="Consolas"/>
            </a:endParaRPr>
          </a:p>
          <a:p>
            <a:pPr marL="0" lvl="0" indent="0" algn="l" rtl="0">
              <a:spcBef>
                <a:spcPts val="1200"/>
              </a:spcBef>
              <a:spcAft>
                <a:spcPts val="0"/>
              </a:spcAft>
              <a:buNone/>
            </a:pPr>
            <a:r>
              <a:rPr lang="es-419"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1200"/>
              </a:spcBef>
              <a:spcAft>
                <a:spcPts val="0"/>
              </a:spcAft>
              <a:buNone/>
            </a:pPr>
            <a:r>
              <a:rPr lang="es-419" b="1" dirty="0">
                <a:latin typeface="Consolas"/>
                <a:ea typeface="Consolas"/>
                <a:cs typeface="Consolas"/>
                <a:sym typeface="Consolas"/>
              </a:rPr>
              <a:t>Responder:</a:t>
            </a:r>
            <a:br>
              <a:rPr lang="es-419" b="1" dirty="0">
                <a:latin typeface="Consolas"/>
                <a:ea typeface="Consolas"/>
                <a:cs typeface="Consolas"/>
                <a:sym typeface="Consolas"/>
              </a:rPr>
            </a:br>
            <a:r>
              <a:rPr lang="es-419" dirty="0">
                <a:latin typeface="Consolas"/>
                <a:ea typeface="Consolas"/>
                <a:cs typeface="Consolas"/>
                <a:sym typeface="Consolas"/>
              </a:rPr>
              <a:t>Porqué en las listas simples tenemos que cuidar el puntero al origen o inicio de la lista?</a:t>
            </a:r>
            <a:endParaRPr dirty="0">
              <a:latin typeface="Consolas"/>
              <a:ea typeface="Consolas"/>
              <a:cs typeface="Consolas"/>
              <a:sym typeface="Consolas"/>
            </a:endParaRPr>
          </a:p>
          <a:p>
            <a:pPr marL="0" lvl="0" indent="0" algn="l" rtl="0">
              <a:spcBef>
                <a:spcPts val="1200"/>
              </a:spcBef>
              <a:spcAft>
                <a:spcPts val="0"/>
              </a:spcAft>
              <a:buNone/>
            </a:pPr>
            <a:r>
              <a:rPr lang="es-419" dirty="0">
                <a:latin typeface="Consolas"/>
                <a:ea typeface="Consolas"/>
                <a:cs typeface="Consolas"/>
                <a:sym typeface="Consolas"/>
              </a:rPr>
              <a:t>Cómo sabemos cuál es el último nodo en una lista simple?</a:t>
            </a:r>
            <a:endParaRPr dirty="0">
              <a:latin typeface="Consolas"/>
              <a:ea typeface="Consolas"/>
              <a:cs typeface="Consolas"/>
              <a:sym typeface="Consolas"/>
            </a:endParaRPr>
          </a:p>
          <a:p>
            <a:pPr marL="0" lvl="0" indent="0" algn="l" rtl="0">
              <a:spcBef>
                <a:spcPts val="1200"/>
              </a:spcBef>
              <a:spcAft>
                <a:spcPts val="1200"/>
              </a:spcAft>
              <a:buNone/>
            </a:pPr>
            <a:r>
              <a:rPr lang="es-419" dirty="0">
                <a:latin typeface="Consolas"/>
                <a:ea typeface="Consolas"/>
                <a:cs typeface="Consolas"/>
                <a:sym typeface="Consolas"/>
              </a:rPr>
              <a:t>Cómo sabremos cuál es el primer y último nodo en una lista doblemente ligada?</a:t>
            </a:r>
            <a:endParaRPr dirty="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Archivos binarios</a:t>
            </a:r>
            <a:endParaRPr dirty="0"/>
          </a:p>
        </p:txBody>
      </p:sp>
      <p:sp>
        <p:nvSpPr>
          <p:cNvPr id="215" name="Google Shape;215;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Introducción</a:t>
            </a:r>
            <a:endParaRPr dirty="0"/>
          </a:p>
          <a:p>
            <a:pPr marL="457200" lvl="0" indent="-342900" algn="l" rtl="0">
              <a:spcBef>
                <a:spcPts val="0"/>
              </a:spcBef>
              <a:spcAft>
                <a:spcPts val="0"/>
              </a:spcAft>
              <a:buSzPts val="1800"/>
              <a:buChar char="●"/>
            </a:pPr>
            <a:r>
              <a:rPr lang="es-419" dirty="0"/>
              <a:t>Escritura</a:t>
            </a:r>
            <a:endParaRPr dirty="0"/>
          </a:p>
          <a:p>
            <a:pPr marL="457200" lvl="0" indent="-342900" algn="l" rtl="0">
              <a:spcBef>
                <a:spcPts val="0"/>
              </a:spcBef>
              <a:spcAft>
                <a:spcPts val="0"/>
              </a:spcAft>
              <a:buSzPts val="1800"/>
              <a:buChar char="●"/>
            </a:pPr>
            <a:r>
              <a:rPr lang="es-419" dirty="0"/>
              <a:t>Lectura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Listas ligadas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Fundamentos teóricos</a:t>
            </a:r>
            <a:endParaRPr/>
          </a:p>
          <a:p>
            <a:pPr marL="457200" lvl="0" indent="-342900" algn="l" rtl="0">
              <a:spcBef>
                <a:spcPts val="0"/>
              </a:spcBef>
              <a:spcAft>
                <a:spcPts val="0"/>
              </a:spcAft>
              <a:buSzPts val="1800"/>
              <a:buChar char="●"/>
            </a:pPr>
            <a:r>
              <a:rPr lang="es-419"/>
              <a:t>Clasificación de listas enlazadas</a:t>
            </a:r>
            <a:endParaRPr/>
          </a:p>
          <a:p>
            <a:pPr marL="457200" lvl="0" indent="-342900" algn="l" rtl="0">
              <a:spcBef>
                <a:spcPts val="0"/>
              </a:spcBef>
              <a:spcAft>
                <a:spcPts val="0"/>
              </a:spcAft>
              <a:buSzPts val="1800"/>
              <a:buChar char="●"/>
            </a:pPr>
            <a:r>
              <a:rPr lang="es-419"/>
              <a:t>Estructura de lista ligada sencilla</a:t>
            </a:r>
            <a:endParaRPr/>
          </a:p>
          <a:p>
            <a:pPr marL="457200" lvl="0" indent="-342900" algn="l" rtl="0">
              <a:spcBef>
                <a:spcPts val="0"/>
              </a:spcBef>
              <a:spcAft>
                <a:spcPts val="0"/>
              </a:spcAft>
              <a:buSzPts val="1800"/>
              <a:buChar char="●"/>
            </a:pPr>
            <a:r>
              <a:rPr lang="es-419"/>
              <a:t>Operaciones con listas ligadas</a:t>
            </a:r>
            <a:endParaRPr/>
          </a:p>
          <a:p>
            <a:pPr marL="457200" lvl="0" indent="-342900" algn="l" rtl="0">
              <a:spcBef>
                <a:spcPts val="0"/>
              </a:spcBef>
              <a:spcAft>
                <a:spcPts val="0"/>
              </a:spcAft>
              <a:buSzPts val="1800"/>
              <a:buChar char="●"/>
            </a:pPr>
            <a:r>
              <a:rPr lang="es-419"/>
              <a:t>Lista ligada VS Arreglo</a:t>
            </a:r>
            <a:endParaRPr/>
          </a:p>
          <a:p>
            <a:pPr marL="457200" lvl="0" indent="-342900" algn="l" rtl="0">
              <a:spcBef>
                <a:spcPts val="0"/>
              </a:spcBef>
              <a:spcAft>
                <a:spcPts val="0"/>
              </a:spcAft>
              <a:buSzPts val="1800"/>
              <a:buChar char="●"/>
            </a:pPr>
            <a:r>
              <a:rPr lang="es-419"/>
              <a:t>Listas doblemente ligadas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a:t>
            </a:r>
            <a:endParaRPr/>
          </a:p>
        </p:txBody>
      </p:sp>
      <p:sp>
        <p:nvSpPr>
          <p:cNvPr id="221" name="Google Shape;221;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419"/>
              <a:t>Para poder utilizar archivos en C++ tenemos que declarar dos librerías, estas son </a:t>
            </a:r>
            <a:r>
              <a:rPr lang="es-419" i="1"/>
              <a:t>iostream</a:t>
            </a:r>
            <a:r>
              <a:rPr lang="es-419"/>
              <a:t> y </a:t>
            </a:r>
            <a:r>
              <a:rPr lang="es-419" i="1"/>
              <a:t>fstream</a:t>
            </a:r>
            <a:r>
              <a:rPr lang="es-419"/>
              <a:t>.</a:t>
            </a:r>
            <a:endParaRPr/>
          </a:p>
          <a:p>
            <a:pPr marL="0" lvl="0" indent="0" algn="l" rtl="0">
              <a:spcBef>
                <a:spcPts val="1200"/>
              </a:spcBef>
              <a:spcAft>
                <a:spcPts val="0"/>
              </a:spcAft>
              <a:buNone/>
            </a:pPr>
            <a:r>
              <a:rPr lang="es-419"/>
              <a:t>Hay 3 clases incluidas en la libreria fstream, las cuales son usadas para crear, leer o escribir archivos:</a:t>
            </a:r>
            <a:endParaRPr/>
          </a:p>
          <a:p>
            <a:pPr marL="0" lvl="0" indent="0" algn="l" rtl="0">
              <a:spcBef>
                <a:spcPts val="1200"/>
              </a:spcBef>
              <a:spcAft>
                <a:spcPts val="0"/>
              </a:spcAft>
              <a:buNone/>
            </a:pPr>
            <a:r>
              <a:rPr lang="es-419"/>
              <a:t>ofstream: Crea y escribe archivos.</a:t>
            </a:r>
            <a:br>
              <a:rPr lang="es-419"/>
            </a:br>
            <a:r>
              <a:rPr lang="es-419"/>
              <a:t>ifstream: Lee datos desde un archivo.</a:t>
            </a:r>
            <a:br>
              <a:rPr lang="es-419"/>
            </a:br>
            <a:r>
              <a:rPr lang="es-419"/>
              <a:t>fstream: es una combinación de ifstream y ofstream, permite crear, leer y escribir archivos</a:t>
            </a:r>
            <a:endParaRPr/>
          </a:p>
          <a:p>
            <a:pPr marL="0" lvl="0" indent="0" algn="l" rtl="0">
              <a:spcBef>
                <a:spcPts val="1200"/>
              </a:spcBef>
              <a:spcAft>
                <a:spcPts val="1200"/>
              </a:spcAft>
              <a:buNone/>
            </a:pPr>
            <a:r>
              <a:rPr lang="es-419"/>
              <a:t>Estas clases derivan directa o indirectamente de las clases </a:t>
            </a:r>
            <a:r>
              <a:rPr lang="es-419" i="1"/>
              <a:t>istream </a:t>
            </a:r>
            <a:r>
              <a:rPr lang="es-419"/>
              <a:t>y </a:t>
            </a:r>
            <a:r>
              <a:rPr lang="es-419" i="1"/>
              <a:t>ostream.</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a:t>
            </a:r>
            <a:endParaRPr/>
          </a:p>
        </p:txBody>
      </p:sp>
      <p:sp>
        <p:nvSpPr>
          <p:cNvPr id="227" name="Google Shape;227;p33"/>
          <p:cNvSpPr txBox="1">
            <a:spLocks noGrp="1"/>
          </p:cNvSpPr>
          <p:nvPr>
            <p:ph type="body" idx="1"/>
          </p:nvPr>
        </p:nvSpPr>
        <p:spPr>
          <a:xfrm>
            <a:off x="311700" y="1266325"/>
            <a:ext cx="4787400" cy="330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s-419"/>
              <a:t>Hemos usado indirectamente objetos de estas clases: </a:t>
            </a:r>
            <a:r>
              <a:rPr lang="es-419" i="1"/>
              <a:t>cin </a:t>
            </a:r>
            <a:r>
              <a:rPr lang="es-419"/>
              <a:t>es un objeto de la clase </a:t>
            </a:r>
            <a:r>
              <a:rPr lang="es-419" i="1"/>
              <a:t>istream</a:t>
            </a:r>
            <a:r>
              <a:rPr lang="es-419"/>
              <a:t>, y </a:t>
            </a:r>
            <a:r>
              <a:rPr lang="es-419" i="1"/>
              <a:t>cout</a:t>
            </a:r>
            <a:r>
              <a:rPr lang="es-419"/>
              <a:t> es un objeto de la clase </a:t>
            </a:r>
            <a:r>
              <a:rPr lang="es-419" i="1"/>
              <a:t>ostream</a:t>
            </a:r>
            <a:r>
              <a:rPr lang="es-419"/>
              <a:t>. Así que ya hemos usado estas funcionalidades que están relacionadas con el manejo de archivos. De hecho, podemos manejar streams de archivos de la misma manera en que usamos  el </a:t>
            </a:r>
            <a:r>
              <a:rPr lang="es-419" i="1"/>
              <a:t>cin </a:t>
            </a:r>
            <a:r>
              <a:rPr lang="es-419"/>
              <a:t>y </a:t>
            </a:r>
            <a:r>
              <a:rPr lang="es-419" i="1"/>
              <a:t>cout</a:t>
            </a:r>
            <a:r>
              <a:rPr lang="es-419"/>
              <a:t>, con la única diferencia que tenemos que asociar estos streams con archivos. Veamos un ejemplo.</a:t>
            </a:r>
            <a:endParaRPr/>
          </a:p>
        </p:txBody>
      </p:sp>
      <p:sp>
        <p:nvSpPr>
          <p:cNvPr id="228" name="Google Shape;228;p33"/>
          <p:cNvSpPr txBox="1"/>
          <p:nvPr/>
        </p:nvSpPr>
        <p:spPr>
          <a:xfrm>
            <a:off x="5306325" y="1421250"/>
            <a:ext cx="3621600" cy="23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50">
                <a:highlight>
                  <a:srgbClr val="FFFFFF"/>
                </a:highlight>
                <a:latin typeface="Consolas"/>
                <a:ea typeface="Consolas"/>
                <a:cs typeface="Consolas"/>
                <a:sym typeface="Consolas"/>
              </a:rPr>
              <a:t>#include &lt;iostream&gt;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#include &lt;fstream&gt;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using namespace std;</a:t>
            </a:r>
            <a:endParaRPr sz="1150">
              <a:highlight>
                <a:srgbClr val="FFFFFF"/>
              </a:highlight>
              <a:latin typeface="Consolas"/>
              <a:ea typeface="Consolas"/>
              <a:cs typeface="Consolas"/>
              <a:sym typeface="Consolas"/>
            </a:endParaRPr>
          </a:p>
          <a:p>
            <a:pPr marL="0" lvl="0" indent="0" algn="l" rtl="0">
              <a:spcBef>
                <a:spcPts val="0"/>
              </a:spcBef>
              <a:spcAft>
                <a:spcPts val="0"/>
              </a:spcAft>
              <a:buNone/>
            </a:pPr>
            <a:endParaRPr sz="1100"/>
          </a:p>
          <a:p>
            <a:pPr marL="0" lvl="0" indent="0" algn="l" rtl="0">
              <a:spcBef>
                <a:spcPts val="0"/>
              </a:spcBef>
              <a:spcAft>
                <a:spcPts val="0"/>
              </a:spcAft>
              <a:buNone/>
            </a:pPr>
            <a:r>
              <a:rPr lang="es-419" sz="1150">
                <a:solidFill>
                  <a:srgbClr val="0000CD"/>
                </a:solidFill>
                <a:highlight>
                  <a:srgbClr val="FFFFFF"/>
                </a:highlight>
                <a:latin typeface="Consolas"/>
                <a:ea typeface="Consolas"/>
                <a:cs typeface="Consolas"/>
                <a:sym typeface="Consolas"/>
              </a:rPr>
              <a:t>int</a:t>
            </a:r>
            <a:r>
              <a:rPr lang="es-419" sz="1150">
                <a:highlight>
                  <a:srgbClr val="FFFFFF"/>
                </a:highlight>
                <a:latin typeface="Consolas"/>
                <a:ea typeface="Consolas"/>
                <a:cs typeface="Consolas"/>
                <a:sym typeface="Consolas"/>
              </a:rPr>
              <a:t> main() {</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  ofstream myfile;</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  myfile.open ("example.txt");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  myfile &lt;&lt; "Writing this to a file.\n";</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  myfile.close();</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  return 0;</a:t>
            </a:r>
            <a:endParaRPr sz="900"/>
          </a:p>
          <a:p>
            <a:pPr marL="0" lvl="0" indent="0" algn="l" rtl="0">
              <a:spcBef>
                <a:spcPts val="0"/>
              </a:spcBef>
              <a:spcAft>
                <a:spcPts val="0"/>
              </a:spcAft>
              <a:buNone/>
            </a:pPr>
            <a:endParaRPr sz="1150">
              <a:solidFill>
                <a:srgbClr val="008000"/>
              </a:solidFill>
              <a:highlight>
                <a:srgbClr val="FFFFFF"/>
              </a:highlight>
              <a:latin typeface="Consolas"/>
              <a:ea typeface="Consolas"/>
              <a:cs typeface="Consolas"/>
              <a:sym typeface="Consolas"/>
            </a:endParaRPr>
          </a:p>
          <a:p>
            <a:pPr marL="0" lvl="0" indent="0" algn="l" rtl="0">
              <a:spcBef>
                <a:spcPts val="0"/>
              </a:spcBef>
              <a:spcAft>
                <a:spcPts val="0"/>
              </a:spcAft>
              <a:buNone/>
            </a:pPr>
            <a:r>
              <a:rPr lang="es-419" sz="1150">
                <a:highlight>
                  <a:srgbClr val="FFFFFF"/>
                </a:highlight>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Generalmente, la primera operación que es realizada en alguno de estas clases (</a:t>
            </a:r>
            <a:r>
              <a:rPr lang="es-419" i="1"/>
              <a:t>ifstream, ofstream</a:t>
            </a:r>
            <a:r>
              <a:rPr lang="es-419"/>
              <a:t>) es asociarlas a un archivo real. Este proceso es conocido como </a:t>
            </a:r>
            <a:r>
              <a:rPr lang="es-419" i="1"/>
              <a:t>abrir un archivo.</a:t>
            </a:r>
            <a:r>
              <a:rPr lang="es-419"/>
              <a:t> Un archivo abierto es representado dentro de un programa por un stream, y cada operación de entrada o salida realizada sobre este stream será aplicada al archivo físico asociado a ese stream.</a:t>
            </a:r>
            <a:endParaRPr/>
          </a:p>
          <a:p>
            <a:pPr marL="0" lvl="0" indent="0" algn="l" rtl="0">
              <a:spcBef>
                <a:spcPts val="1200"/>
              </a:spcBef>
              <a:spcAft>
                <a:spcPts val="0"/>
              </a:spcAft>
              <a:buNone/>
            </a:pPr>
            <a:r>
              <a:rPr lang="es-419"/>
              <a:t>Para abrir un archivo mediante un stream usamos su función miembro </a:t>
            </a:r>
            <a:r>
              <a:rPr lang="es-419" b="1"/>
              <a:t>open:</a:t>
            </a:r>
            <a:endParaRPr b="1"/>
          </a:p>
          <a:p>
            <a:pPr marL="0" lvl="0" indent="0" algn="l" rtl="0">
              <a:spcBef>
                <a:spcPts val="1200"/>
              </a:spcBef>
              <a:spcAft>
                <a:spcPts val="1200"/>
              </a:spcAft>
              <a:buNone/>
            </a:pPr>
            <a:r>
              <a:rPr lang="es-419" i="1"/>
              <a:t>open ( filename, mode )</a:t>
            </a:r>
            <a:endParaRPr i="1"/>
          </a:p>
        </p:txBody>
      </p:sp>
      <p:sp>
        <p:nvSpPr>
          <p:cNvPr id="234" name="Google Shape;23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Abrir un archivo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s-419"/>
              <a:t>Para abrir un archivo mediante un stream usamos su función miembro </a:t>
            </a:r>
            <a:r>
              <a:rPr lang="es-419" b="1"/>
              <a:t>open:</a:t>
            </a:r>
            <a:br>
              <a:rPr lang="es-419" b="1"/>
            </a:br>
            <a:r>
              <a:rPr lang="es-419" i="1"/>
              <a:t>open ( filename, mode )</a:t>
            </a:r>
            <a:r>
              <a:rPr lang="es-419"/>
              <a:t>. </a:t>
            </a:r>
            <a:endParaRPr/>
          </a:p>
          <a:p>
            <a:pPr marL="0" lvl="0" indent="0" algn="l" rtl="0">
              <a:spcBef>
                <a:spcPts val="1200"/>
              </a:spcBef>
              <a:spcAft>
                <a:spcPts val="0"/>
              </a:spcAft>
              <a:buNone/>
            </a:pPr>
            <a:r>
              <a:rPr lang="es-419"/>
              <a:t>Donde </a:t>
            </a:r>
            <a:r>
              <a:rPr lang="es-419" i="1"/>
              <a:t>filename</a:t>
            </a:r>
            <a:r>
              <a:rPr lang="es-419"/>
              <a:t> representa el nombre del archivo a ser abierto, y </a:t>
            </a:r>
            <a:r>
              <a:rPr lang="es-419" i="1"/>
              <a:t>mode</a:t>
            </a:r>
            <a:r>
              <a:rPr lang="es-419"/>
              <a:t> es un parámetro opcional con una combinación de las siguientes banderas</a:t>
            </a:r>
            <a:endParaRPr/>
          </a:p>
          <a:p>
            <a:pPr marL="0" lvl="0" indent="0" algn="l" rtl="0">
              <a:spcBef>
                <a:spcPts val="1200"/>
              </a:spcBef>
              <a:spcAft>
                <a:spcPts val="1200"/>
              </a:spcAft>
              <a:buNone/>
            </a:pPr>
            <a:r>
              <a:rPr lang="es-419" b="1"/>
              <a:t>ios::in </a:t>
            </a:r>
            <a:r>
              <a:rPr lang="es-419"/>
              <a:t>&gt; Abrir stream para operaciones de entrada.</a:t>
            </a:r>
            <a:br>
              <a:rPr lang="es-419"/>
            </a:br>
            <a:r>
              <a:rPr lang="es-419" b="1"/>
              <a:t>ios::out </a:t>
            </a:r>
            <a:r>
              <a:rPr lang="es-419"/>
              <a:t>&gt; Abrir stream para operaciones de salida.</a:t>
            </a:r>
            <a:br>
              <a:rPr lang="es-419" b="1"/>
            </a:br>
            <a:r>
              <a:rPr lang="es-419" b="1"/>
              <a:t>ios::binary </a:t>
            </a:r>
            <a:r>
              <a:rPr lang="es-419"/>
              <a:t>&gt; Abrir stream para operaciones de entrada.</a:t>
            </a:r>
            <a:br>
              <a:rPr lang="es-419" b="1"/>
            </a:br>
            <a:r>
              <a:rPr lang="es-419" b="1"/>
              <a:t>ios::ate </a:t>
            </a:r>
            <a:r>
              <a:rPr lang="es-419"/>
              <a:t>&gt; Establece la posición inicial al final del archivo. Si esta bandera no se declara, la posición inicial es el inicio del archivo.</a:t>
            </a:r>
            <a:br>
              <a:rPr lang="es-419" b="1"/>
            </a:br>
            <a:r>
              <a:rPr lang="es-419" b="1"/>
              <a:t>ios::app </a:t>
            </a:r>
            <a:r>
              <a:rPr lang="es-419"/>
              <a:t>&gt; Todas las operaciones de salida son realizadas al final de archivo, agregando el contenido al contenido actual del archivo.</a:t>
            </a:r>
            <a:br>
              <a:rPr lang="es-419" b="1"/>
            </a:br>
            <a:r>
              <a:rPr lang="es-419" b="1"/>
              <a:t>ios:trunc </a:t>
            </a:r>
            <a:r>
              <a:rPr lang="es-419"/>
              <a:t>&gt; Si el archivo ha sido abierto para operaciones de salida y ya existe dicho archivo, entonces su contenido previo es eliminado y reemplazado por uno nuevo.</a:t>
            </a:r>
            <a:endParaRPr/>
          </a:p>
        </p:txBody>
      </p:sp>
      <p:sp>
        <p:nvSpPr>
          <p:cNvPr id="240" name="Google Shape;240;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Abrir un archivo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Todas las banderas anteriores pueden combinarse usando el operador OR (|).</a:t>
            </a:r>
            <a:endParaRPr/>
          </a:p>
          <a:p>
            <a:pPr marL="0" lvl="0" indent="0" algn="l" rtl="0">
              <a:spcBef>
                <a:spcPts val="1200"/>
              </a:spcBef>
              <a:spcAft>
                <a:spcPts val="0"/>
              </a:spcAft>
              <a:buNone/>
            </a:pPr>
            <a:r>
              <a:rPr lang="es-419"/>
              <a:t>Por ejemplo, si queremos abrir el archivo </a:t>
            </a:r>
            <a:r>
              <a:rPr lang="es-419" i="1"/>
              <a:t>example.bin</a:t>
            </a:r>
            <a:r>
              <a:rPr lang="es-419"/>
              <a:t> en modo binario para agregar datos entonces podemos hacer lo siguiente:</a:t>
            </a:r>
            <a:endParaRPr/>
          </a:p>
          <a:p>
            <a:pPr marL="0" lvl="0" indent="0" algn="l" rtl="0">
              <a:spcBef>
                <a:spcPts val="1200"/>
              </a:spcBef>
              <a:spcAft>
                <a:spcPts val="0"/>
              </a:spcAft>
              <a:buNone/>
            </a:pPr>
            <a:endParaRPr/>
          </a:p>
          <a:p>
            <a:pPr marL="0" lvl="0" indent="0" algn="l" rtl="0">
              <a:spcBef>
                <a:spcPts val="1200"/>
              </a:spcBef>
              <a:spcAft>
                <a:spcPts val="0"/>
              </a:spcAft>
              <a:buNone/>
            </a:pPr>
            <a:br>
              <a:rPr lang="es-419"/>
            </a:br>
            <a:r>
              <a:rPr lang="es-419"/>
              <a:t>Para checar si un stream fue exitoso en abrir un archivo, puedes llamar al miembro </a:t>
            </a:r>
            <a:r>
              <a:rPr lang="es-419" i="1"/>
              <a:t>is_open</a:t>
            </a:r>
            <a:r>
              <a:rPr lang="es-419"/>
              <a:t>. Esta función miembro retorna true en caso de que el stream esté efectivamente asociado al archivo, o falso de otra forma.</a:t>
            </a:r>
            <a:endParaRPr/>
          </a:p>
          <a:p>
            <a:pPr marL="0" lvl="0" indent="0" algn="l" rtl="0">
              <a:spcBef>
                <a:spcPts val="1200"/>
              </a:spcBef>
              <a:spcAft>
                <a:spcPts val="1200"/>
              </a:spcAft>
              <a:buNone/>
            </a:pPr>
            <a:endParaRPr/>
          </a:p>
        </p:txBody>
      </p:sp>
      <p:sp>
        <p:nvSpPr>
          <p:cNvPr id="246" name="Google Shape;24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Abrir un archivo</a:t>
            </a:r>
            <a:endParaRPr/>
          </a:p>
        </p:txBody>
      </p:sp>
      <p:sp>
        <p:nvSpPr>
          <p:cNvPr id="247" name="Google Shape;247;p36"/>
          <p:cNvSpPr txBox="1"/>
          <p:nvPr/>
        </p:nvSpPr>
        <p:spPr>
          <a:xfrm>
            <a:off x="1650400" y="2460750"/>
            <a:ext cx="56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200">
                <a:latin typeface="Consolas"/>
                <a:ea typeface="Consolas"/>
                <a:cs typeface="Consolas"/>
                <a:sym typeface="Consolas"/>
              </a:rPr>
              <a:t>ofstream myfile;</a:t>
            </a:r>
            <a:endParaRPr sz="1200">
              <a:latin typeface="Consolas"/>
              <a:ea typeface="Consolas"/>
              <a:cs typeface="Consolas"/>
              <a:sym typeface="Consolas"/>
            </a:endParaRPr>
          </a:p>
          <a:p>
            <a:pPr marL="0" lvl="0" indent="0" algn="l" rtl="0">
              <a:lnSpc>
                <a:spcPct val="115000"/>
              </a:lnSpc>
              <a:spcBef>
                <a:spcPts val="0"/>
              </a:spcBef>
              <a:spcAft>
                <a:spcPts val="0"/>
              </a:spcAft>
              <a:buNone/>
            </a:pPr>
            <a:r>
              <a:rPr lang="es-419" sz="1200">
                <a:latin typeface="Consolas"/>
                <a:ea typeface="Consolas"/>
                <a:cs typeface="Consolas"/>
                <a:sym typeface="Consolas"/>
              </a:rPr>
              <a:t>myfile.open (</a:t>
            </a:r>
            <a:r>
              <a:rPr lang="es-419" sz="1200">
                <a:solidFill>
                  <a:srgbClr val="600030"/>
                </a:solidFill>
                <a:latin typeface="Consolas"/>
                <a:ea typeface="Consolas"/>
                <a:cs typeface="Consolas"/>
                <a:sym typeface="Consolas"/>
              </a:rPr>
              <a:t>"example.bin"</a:t>
            </a:r>
            <a:r>
              <a:rPr lang="es-419" sz="1200">
                <a:latin typeface="Consolas"/>
                <a:ea typeface="Consolas"/>
                <a:cs typeface="Consolas"/>
                <a:sym typeface="Consolas"/>
              </a:rPr>
              <a:t>, ios::out | ios::app | ios::binary);</a:t>
            </a:r>
            <a:endParaRPr sz="1200">
              <a:latin typeface="Consolas"/>
              <a:ea typeface="Consolas"/>
              <a:cs typeface="Consolas"/>
              <a:sym typeface="Consolas"/>
            </a:endParaRPr>
          </a:p>
        </p:txBody>
      </p:sp>
      <p:sp>
        <p:nvSpPr>
          <p:cNvPr id="248" name="Google Shape;248;p36"/>
          <p:cNvSpPr txBox="1"/>
          <p:nvPr/>
        </p:nvSpPr>
        <p:spPr>
          <a:xfrm>
            <a:off x="1650375" y="4040425"/>
            <a:ext cx="5691300" cy="59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300">
                <a:solidFill>
                  <a:srgbClr val="0000B0"/>
                </a:solidFill>
                <a:highlight>
                  <a:srgbClr val="FFFFFF"/>
                </a:highlight>
                <a:latin typeface="Consolas"/>
                <a:ea typeface="Consolas"/>
                <a:cs typeface="Consolas"/>
                <a:sym typeface="Consolas"/>
              </a:rPr>
              <a:t>if</a:t>
            </a:r>
            <a:r>
              <a:rPr lang="es-419" sz="1300">
                <a:highlight>
                  <a:srgbClr val="FFFFFF"/>
                </a:highlight>
                <a:latin typeface="Consolas"/>
                <a:ea typeface="Consolas"/>
                <a:cs typeface="Consolas"/>
                <a:sym typeface="Consolas"/>
              </a:rPr>
              <a:t> (myfile.is_open()) { </a:t>
            </a:r>
            <a:r>
              <a:rPr lang="es-419" sz="1300">
                <a:solidFill>
                  <a:srgbClr val="007000"/>
                </a:solidFill>
                <a:highlight>
                  <a:srgbClr val="FFFFFF"/>
                </a:highlight>
                <a:latin typeface="Consolas"/>
                <a:ea typeface="Consolas"/>
                <a:cs typeface="Consolas"/>
                <a:sym typeface="Consolas"/>
              </a:rPr>
              <a:t>/* ok, proceed with output */</a:t>
            </a:r>
            <a:r>
              <a:rPr lang="es-419" sz="1300">
                <a:highlight>
                  <a:srgbClr val="FFFFFF"/>
                </a:highlight>
                <a:latin typeface="Consolas"/>
                <a:ea typeface="Consolas"/>
                <a:cs typeface="Consolas"/>
                <a:sym typeface="Consolas"/>
              </a:rPr>
              <a:t> }</a:t>
            </a:r>
            <a:endParaRPr sz="130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endParaRPr sz="12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Cuando terminamos con nuestras operaciones de entrada (escritura) y operaciones de salida (lectura) sobre un archivo, debemos cerrar el archivo de tal manera que el sistema operativo sea notificado y sus recursos estén disponibles otra vez. Para esto, usamos la función miembro </a:t>
            </a:r>
            <a:r>
              <a:rPr lang="es-419" i="1"/>
              <a:t>close()</a:t>
            </a:r>
            <a:endParaRPr i="1"/>
          </a:p>
          <a:p>
            <a:pPr marL="0" lvl="0" indent="0" algn="l" rtl="0">
              <a:spcBef>
                <a:spcPts val="1200"/>
              </a:spcBef>
              <a:spcAft>
                <a:spcPts val="0"/>
              </a:spcAft>
              <a:buNone/>
            </a:pPr>
            <a:endParaRPr/>
          </a:p>
          <a:p>
            <a:pPr marL="0" lvl="0" indent="0" algn="l" rtl="0">
              <a:spcBef>
                <a:spcPts val="1200"/>
              </a:spcBef>
              <a:spcAft>
                <a:spcPts val="1200"/>
              </a:spcAft>
              <a:buNone/>
            </a:pPr>
            <a:br>
              <a:rPr lang="es-419"/>
            </a:br>
            <a:r>
              <a:rPr lang="es-419"/>
              <a:t>Una vez hecho esto, el archivo está disponible para ser abierto por otro proceso.</a:t>
            </a:r>
            <a:endParaRPr/>
          </a:p>
        </p:txBody>
      </p:sp>
      <p:sp>
        <p:nvSpPr>
          <p:cNvPr id="254" name="Google Shape;25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Cerrar un archivo</a:t>
            </a:r>
            <a:endParaRPr/>
          </a:p>
        </p:txBody>
      </p:sp>
      <p:sp>
        <p:nvSpPr>
          <p:cNvPr id="255" name="Google Shape;255;p37"/>
          <p:cNvSpPr txBox="1"/>
          <p:nvPr/>
        </p:nvSpPr>
        <p:spPr>
          <a:xfrm>
            <a:off x="1726350" y="2704950"/>
            <a:ext cx="5691300" cy="76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200">
                <a:latin typeface="Consolas"/>
                <a:ea typeface="Consolas"/>
                <a:cs typeface="Consolas"/>
                <a:sym typeface="Consolas"/>
              </a:rPr>
              <a:t>ofstream myfile;</a:t>
            </a:r>
            <a:endParaRPr sz="1200">
              <a:latin typeface="Consolas"/>
              <a:ea typeface="Consolas"/>
              <a:cs typeface="Consolas"/>
              <a:sym typeface="Consolas"/>
            </a:endParaRPr>
          </a:p>
          <a:p>
            <a:pPr marL="0" lvl="0" indent="0" algn="l" rtl="0">
              <a:lnSpc>
                <a:spcPct val="115000"/>
              </a:lnSpc>
              <a:spcBef>
                <a:spcPts val="0"/>
              </a:spcBef>
              <a:spcAft>
                <a:spcPts val="0"/>
              </a:spcAft>
              <a:buNone/>
            </a:pPr>
            <a:r>
              <a:rPr lang="es-419" sz="1200">
                <a:latin typeface="Consolas"/>
                <a:ea typeface="Consolas"/>
                <a:cs typeface="Consolas"/>
                <a:sym typeface="Consolas"/>
              </a:rPr>
              <a:t>myfile.open (</a:t>
            </a:r>
            <a:r>
              <a:rPr lang="es-419" sz="1200">
                <a:solidFill>
                  <a:srgbClr val="600030"/>
                </a:solidFill>
                <a:latin typeface="Consolas"/>
                <a:ea typeface="Consolas"/>
                <a:cs typeface="Consolas"/>
                <a:sym typeface="Consolas"/>
              </a:rPr>
              <a:t>"example.bin"</a:t>
            </a:r>
            <a:r>
              <a:rPr lang="es-419" sz="1200">
                <a:latin typeface="Consolas"/>
                <a:ea typeface="Consolas"/>
                <a:cs typeface="Consolas"/>
                <a:sym typeface="Consolas"/>
              </a:rPr>
              <a:t>, ios::out | ios::app | ios::binary);</a:t>
            </a:r>
            <a:endParaRPr sz="1200">
              <a:latin typeface="Consolas"/>
              <a:ea typeface="Consolas"/>
              <a:cs typeface="Consolas"/>
              <a:sym typeface="Consolas"/>
            </a:endParaRPr>
          </a:p>
          <a:p>
            <a:pPr marL="0" lvl="0" indent="0" algn="l" rtl="0">
              <a:lnSpc>
                <a:spcPct val="115000"/>
              </a:lnSpc>
              <a:spcBef>
                <a:spcPts val="0"/>
              </a:spcBef>
              <a:spcAft>
                <a:spcPts val="0"/>
              </a:spcAft>
              <a:buNone/>
            </a:pPr>
            <a:r>
              <a:rPr lang="es-419" sz="1200">
                <a:latin typeface="Consolas"/>
                <a:ea typeface="Consolas"/>
                <a:cs typeface="Consolas"/>
                <a:sym typeface="Consolas"/>
              </a:rPr>
              <a:t>myfile.close();</a:t>
            </a:r>
            <a:endParaRPr sz="12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 de texto</a:t>
            </a:r>
            <a:endParaRPr/>
          </a:p>
        </p:txBody>
      </p:sp>
      <p:sp>
        <p:nvSpPr>
          <p:cNvPr id="261" name="Google Shape;261;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Streams de archivos de texto son aquellos donde la bandera </a:t>
            </a:r>
            <a:r>
              <a:rPr lang="es-419" i="1"/>
              <a:t>ios::binary</a:t>
            </a:r>
            <a:r>
              <a:rPr lang="es-419"/>
              <a:t> no se incluye en el modo. Estos archivos son diseñados para almacenar texto y donde tanto la lectura del archivo como escritura en el mismo pueden sufrir transformaciones de formato, las cuales no necesariamente corresponden al valor binario.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 de texto</a:t>
            </a:r>
            <a:endParaRPr/>
          </a:p>
        </p:txBody>
      </p:sp>
      <p:sp>
        <p:nvSpPr>
          <p:cNvPr id="267" name="Google Shape;267;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Las operaciones de escritura en archivos de texto son realizadas de la misma forma en la que operamos con </a:t>
            </a:r>
            <a:r>
              <a:rPr lang="es-419" b="1" i="1"/>
              <a:t>cout</a:t>
            </a:r>
            <a:r>
              <a:rPr lang="es-419"/>
              <a:t>:</a:t>
            </a:r>
            <a:endParaRPr/>
          </a:p>
        </p:txBody>
      </p:sp>
      <p:pic>
        <p:nvPicPr>
          <p:cNvPr id="268" name="Google Shape;268;p39"/>
          <p:cNvPicPr preferRelativeResize="0"/>
          <p:nvPr/>
        </p:nvPicPr>
        <p:blipFill>
          <a:blip r:embed="rId3">
            <a:alphaModFix/>
          </a:blip>
          <a:stretch>
            <a:fillRect/>
          </a:stretch>
        </p:blipFill>
        <p:spPr>
          <a:xfrm>
            <a:off x="1310275" y="2233888"/>
            <a:ext cx="6419850" cy="220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 de texto</a:t>
            </a:r>
            <a:endParaRPr/>
          </a:p>
        </p:txBody>
      </p:sp>
      <p:sp>
        <p:nvSpPr>
          <p:cNvPr id="274" name="Google Shape;274;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Leer desde un archivo también puede ser realizado en el mismo modo en el que usamos el </a:t>
            </a:r>
            <a:r>
              <a:rPr lang="es-419" b="1" i="1"/>
              <a:t>cin</a:t>
            </a:r>
            <a:r>
              <a:rPr lang="es-419"/>
              <a:t>:</a:t>
            </a:r>
            <a:endParaRPr/>
          </a:p>
        </p:txBody>
      </p:sp>
      <p:pic>
        <p:nvPicPr>
          <p:cNvPr id="275" name="Google Shape;275;p40"/>
          <p:cNvPicPr preferRelativeResize="0"/>
          <p:nvPr/>
        </p:nvPicPr>
        <p:blipFill>
          <a:blip r:embed="rId3">
            <a:alphaModFix/>
          </a:blip>
          <a:stretch>
            <a:fillRect/>
          </a:stretch>
        </p:blipFill>
        <p:spPr>
          <a:xfrm>
            <a:off x="1106713" y="1950625"/>
            <a:ext cx="6486525" cy="30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 de texto</a:t>
            </a:r>
            <a:endParaRPr/>
          </a:p>
        </p:txBody>
      </p:sp>
      <p:sp>
        <p:nvSpPr>
          <p:cNvPr id="281" name="Google Shape;281;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En el ejemplo anterior leemos un archivo de texto e imprimimos el contenido en la pantalla. Creamos un ciclo while que lee el archivo linea por linea, usando </a:t>
            </a:r>
            <a:r>
              <a:rPr lang="es-419" i="1"/>
              <a:t>getline</a:t>
            </a:r>
            <a:r>
              <a:rPr lang="es-419"/>
              <a:t>. </a:t>
            </a:r>
            <a:endParaRPr/>
          </a:p>
          <a:p>
            <a:pPr marL="0" lvl="0" indent="0" algn="l" rtl="0">
              <a:spcBef>
                <a:spcPts val="1200"/>
              </a:spcBef>
              <a:spcAft>
                <a:spcPts val="1200"/>
              </a:spcAft>
              <a:buNone/>
            </a:pPr>
            <a:r>
              <a:rPr lang="es-419"/>
              <a:t>Si el stream está listo para realizar más operaciones (es decir, que aun queden líneas por leer) entonces </a:t>
            </a:r>
            <a:r>
              <a:rPr lang="es-419" i="1"/>
              <a:t>getline</a:t>
            </a:r>
            <a:r>
              <a:rPr lang="es-419"/>
              <a:t> retornará un valor </a:t>
            </a:r>
            <a:r>
              <a:rPr lang="es-419" i="1"/>
              <a:t>true </a:t>
            </a:r>
            <a:r>
              <a:rPr lang="es-419"/>
              <a:t>pero si ya se ha llegado al final del archivo u ocurrió un error entonces </a:t>
            </a:r>
            <a:r>
              <a:rPr lang="es-419" i="1"/>
              <a:t>getline</a:t>
            </a:r>
            <a:r>
              <a:rPr lang="es-419"/>
              <a:t> devolverá un </a:t>
            </a:r>
            <a:r>
              <a:rPr lang="es-419" i="1"/>
              <a:t>false.</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Clasificación de listas ligadas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Las listas se pueden dividir en 4 categorías:</a:t>
            </a:r>
            <a:endParaRPr/>
          </a:p>
          <a:p>
            <a:pPr marL="457200" lvl="0" indent="-342900" algn="l" rtl="0">
              <a:spcBef>
                <a:spcPts val="1200"/>
              </a:spcBef>
              <a:spcAft>
                <a:spcPts val="0"/>
              </a:spcAft>
              <a:buSzPts val="1800"/>
              <a:buChar char="●"/>
            </a:pPr>
            <a:r>
              <a:rPr lang="es-419"/>
              <a:t>Listas simplemente enlazadas: Cada nodo (elemento) contiene un único enlace que conecta ese nodo al siguiente nodo. La lista es eficiente en recorridos directos, es decir, hacia adelante.</a:t>
            </a:r>
            <a:endParaRPr/>
          </a:p>
          <a:p>
            <a:pPr marL="457200" lvl="0" indent="-342900" algn="l" rtl="0">
              <a:spcBef>
                <a:spcPts val="0"/>
              </a:spcBef>
              <a:spcAft>
                <a:spcPts val="0"/>
              </a:spcAft>
              <a:buSzPts val="1800"/>
              <a:buChar char="●"/>
            </a:pPr>
            <a:r>
              <a:rPr lang="es-419"/>
              <a:t>Listas doblemente enlazadas: Cada nodo tiene dos enlaces, uno a su nodo predecesor o nodo anterior, y el otro a su nodo sucesor o siguiente. La lista es eficiente en recorrido directo como en recorrido inverso.</a:t>
            </a:r>
            <a:endParaRPr/>
          </a:p>
          <a:p>
            <a:pPr marL="457200" lvl="0" indent="-342900" algn="l" rtl="0">
              <a:spcBef>
                <a:spcPts val="0"/>
              </a:spcBef>
              <a:spcAft>
                <a:spcPts val="0"/>
              </a:spcAft>
              <a:buSzPts val="1800"/>
              <a:buChar char="●"/>
            </a:pPr>
            <a:r>
              <a:rPr lang="es-419"/>
              <a:t>Lista circular simplemente enlazada: como creen que es esta lista???…</a:t>
            </a:r>
            <a:endParaRPr/>
          </a:p>
          <a:p>
            <a:pPr marL="457200" lvl="0" indent="-342900" algn="l" rtl="0">
              <a:spcBef>
                <a:spcPts val="0"/>
              </a:spcBef>
              <a:spcAft>
                <a:spcPts val="0"/>
              </a:spcAft>
              <a:buSzPts val="1800"/>
              <a:buChar char="●"/>
            </a:pPr>
            <a:r>
              <a:rPr lang="es-419"/>
              <a:t>Lista circular doblemente enlazada: como creen que es esta lista???…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Banderas para revisar el estado</a:t>
            </a:r>
            <a:endParaRPr/>
          </a:p>
        </p:txBody>
      </p:sp>
      <p:sp>
        <p:nvSpPr>
          <p:cNvPr id="287" name="Google Shape;287;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Las siguientes funciones miembros existen para checar estados específicos del stream (todas regresan un valor booleano).</a:t>
            </a:r>
            <a:endParaRPr/>
          </a:p>
          <a:p>
            <a:pPr marL="0" lvl="0" indent="0" algn="l" rtl="0">
              <a:spcBef>
                <a:spcPts val="1200"/>
              </a:spcBef>
              <a:spcAft>
                <a:spcPts val="0"/>
              </a:spcAft>
              <a:buNone/>
            </a:pPr>
            <a:r>
              <a:rPr lang="es-419"/>
              <a:t>bad(): retorna </a:t>
            </a:r>
            <a:r>
              <a:rPr lang="es-419" i="1"/>
              <a:t>true</a:t>
            </a:r>
            <a:r>
              <a:rPr lang="es-419"/>
              <a:t> si una operación de lectura o escritura falla. Por ejemplo, en caso de que tratemos de escribir en un archivo que no ha sido abierto para escritura.</a:t>
            </a:r>
            <a:endParaRPr/>
          </a:p>
          <a:p>
            <a:pPr marL="0" lvl="0" indent="0" algn="l" rtl="0">
              <a:spcBef>
                <a:spcPts val="1200"/>
              </a:spcBef>
              <a:spcAft>
                <a:spcPts val="1200"/>
              </a:spcAft>
              <a:buNone/>
            </a:pPr>
            <a:r>
              <a:rPr lang="es-419"/>
              <a:t>eof(): Retorna </a:t>
            </a:r>
            <a:r>
              <a:rPr lang="es-419" i="1"/>
              <a:t>true</a:t>
            </a:r>
            <a:r>
              <a:rPr lang="es-419"/>
              <a:t> si un archivo abierto para lectura ha llegado al final.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Establecer y obtener el posicionamiento del stream</a:t>
            </a:r>
            <a:endParaRPr/>
          </a:p>
        </p:txBody>
      </p:sp>
      <p:sp>
        <p:nvSpPr>
          <p:cNvPr id="293" name="Google Shape;293;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Todos los streams de entrada y salida conservan internamente una posición.</a:t>
            </a:r>
            <a:endParaRPr/>
          </a:p>
          <a:p>
            <a:pPr marL="0" lvl="0" indent="0" algn="l" rtl="0">
              <a:spcBef>
                <a:spcPts val="1200"/>
              </a:spcBef>
              <a:spcAft>
                <a:spcPts val="0"/>
              </a:spcAft>
              <a:buNone/>
            </a:pPr>
            <a:r>
              <a:rPr lang="es-419" i="1"/>
              <a:t>ifstream</a:t>
            </a:r>
            <a:r>
              <a:rPr lang="es-419"/>
              <a:t> conserva un </a:t>
            </a:r>
            <a:r>
              <a:rPr lang="es-419" i="1"/>
              <a:t> get position </a:t>
            </a:r>
            <a:r>
              <a:rPr lang="es-419"/>
              <a:t>interno con la ubicación del elemento para ser leído en la siguiente operación de lectura.</a:t>
            </a:r>
            <a:endParaRPr/>
          </a:p>
          <a:p>
            <a:pPr marL="0" lvl="0" indent="0" algn="l" rtl="0">
              <a:spcBef>
                <a:spcPts val="1200"/>
              </a:spcBef>
              <a:spcAft>
                <a:spcPts val="0"/>
              </a:spcAft>
              <a:buNone/>
            </a:pPr>
            <a:r>
              <a:rPr lang="es-419" i="1"/>
              <a:t>ofstream</a:t>
            </a:r>
            <a:r>
              <a:rPr lang="es-419"/>
              <a:t> conserva un </a:t>
            </a:r>
            <a:r>
              <a:rPr lang="es-419" i="1"/>
              <a:t>put position </a:t>
            </a:r>
            <a:r>
              <a:rPr lang="es-419"/>
              <a:t>interno con la ubicación donde el siguiente elemento ha de ser escrito.</a:t>
            </a:r>
            <a:endParaRPr/>
          </a:p>
          <a:p>
            <a:pPr marL="0" lvl="0" indent="0" algn="l" rtl="0">
              <a:spcBef>
                <a:spcPts val="1200"/>
              </a:spcBef>
              <a:spcAft>
                <a:spcPts val="0"/>
              </a:spcAft>
              <a:buNone/>
            </a:pPr>
            <a:r>
              <a:rPr lang="es-419"/>
              <a:t>Estas posiciones pueden ser observadas o modificadas usando las siguientes funciones miembro:</a:t>
            </a:r>
            <a:endParaRPr/>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Establecer y obtener el posicionamiento del stream</a:t>
            </a:r>
            <a:endParaRPr/>
          </a:p>
        </p:txBody>
      </p:sp>
      <p:sp>
        <p:nvSpPr>
          <p:cNvPr id="299" name="Google Shape;299;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419" b="1"/>
              <a:t>tellg() / tellp()</a:t>
            </a:r>
            <a:endParaRPr b="1"/>
          </a:p>
          <a:p>
            <a:pPr marL="0" lvl="0" indent="0" algn="l" rtl="0">
              <a:spcBef>
                <a:spcPts val="1200"/>
              </a:spcBef>
              <a:spcAft>
                <a:spcPts val="0"/>
              </a:spcAft>
              <a:buNone/>
            </a:pPr>
            <a:r>
              <a:rPr lang="es-419"/>
              <a:t>Estas dos funciones miembro sin parámetros retornan un valor de tipo </a:t>
            </a:r>
            <a:r>
              <a:rPr lang="es-419" i="1"/>
              <a:t>streampos</a:t>
            </a:r>
            <a:r>
              <a:rPr lang="es-419"/>
              <a:t>, el cual es un tipo que representa la </a:t>
            </a:r>
            <a:r>
              <a:rPr lang="es-419" i="1"/>
              <a:t>get position </a:t>
            </a:r>
            <a:r>
              <a:rPr lang="es-419"/>
              <a:t>actual (en el caso de tellg) o la </a:t>
            </a:r>
            <a:r>
              <a:rPr lang="es-419" i="1"/>
              <a:t>put position </a:t>
            </a:r>
            <a:r>
              <a:rPr lang="es-419"/>
              <a:t>actual (en el caso de tellp).</a:t>
            </a:r>
            <a:endParaRPr/>
          </a:p>
          <a:p>
            <a:pPr marL="0" lvl="0" indent="0" algn="l" rtl="0">
              <a:spcBef>
                <a:spcPts val="1200"/>
              </a:spcBef>
              <a:spcAft>
                <a:spcPts val="0"/>
              </a:spcAft>
              <a:buNone/>
            </a:pPr>
            <a:r>
              <a:rPr lang="es-419" b="1"/>
              <a:t>seekg() / seekp()</a:t>
            </a:r>
            <a:endParaRPr b="1"/>
          </a:p>
          <a:p>
            <a:pPr marL="0" lvl="0" indent="0" algn="l" rtl="0">
              <a:spcBef>
                <a:spcPts val="1200"/>
              </a:spcBef>
              <a:spcAft>
                <a:spcPts val="0"/>
              </a:spcAft>
              <a:buNone/>
            </a:pPr>
            <a:r>
              <a:rPr lang="es-419"/>
              <a:t>Estas funciones miembro permiten cambiar la ubicación del </a:t>
            </a:r>
            <a:r>
              <a:rPr lang="es-419" i="1"/>
              <a:t>get </a:t>
            </a:r>
            <a:r>
              <a:rPr lang="es-419"/>
              <a:t>y </a:t>
            </a:r>
            <a:r>
              <a:rPr lang="es-419" i="1"/>
              <a:t>put position. </a:t>
            </a:r>
            <a:r>
              <a:rPr lang="es-419"/>
              <a:t>Ambas funciones están sobrecargadas con dos diferentes prototipos:</a:t>
            </a:r>
            <a:endParaRPr/>
          </a:p>
          <a:p>
            <a:pPr marL="457200" lvl="0" indent="-342900" algn="l" rtl="0">
              <a:spcBef>
                <a:spcPts val="1200"/>
              </a:spcBef>
              <a:spcAft>
                <a:spcPts val="0"/>
              </a:spcAft>
              <a:buSzPts val="1800"/>
              <a:buChar char="●"/>
            </a:pPr>
            <a:r>
              <a:rPr lang="es-419" b="1"/>
              <a:t>seekg ( position ) / seekp ( position )</a:t>
            </a:r>
            <a:endParaRPr b="1"/>
          </a:p>
          <a:p>
            <a:pPr marL="457200" lvl="0" indent="-342900" algn="l" rtl="0">
              <a:spcBef>
                <a:spcPts val="0"/>
              </a:spcBef>
              <a:spcAft>
                <a:spcPts val="0"/>
              </a:spcAft>
              <a:buSzPts val="1800"/>
              <a:buChar char="●"/>
            </a:pPr>
            <a:r>
              <a:rPr lang="es-419" b="1"/>
              <a:t>seekg ( offset, position ) / seekp ( offset, position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Establecer y obtener el posicionamiento del stream</a:t>
            </a:r>
            <a:endParaRPr/>
          </a:p>
        </p:txBody>
      </p:sp>
      <p:sp>
        <p:nvSpPr>
          <p:cNvPr id="305" name="Google Shape;305;p45"/>
          <p:cNvSpPr txBox="1">
            <a:spLocks noGrp="1"/>
          </p:cNvSpPr>
          <p:nvPr>
            <p:ph type="body" idx="1"/>
          </p:nvPr>
        </p:nvSpPr>
        <p:spPr>
          <a:xfrm>
            <a:off x="311700" y="1266325"/>
            <a:ext cx="8601600" cy="347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s-419" b="1"/>
              <a:t>seekg ( position )  / seekp ( position )</a:t>
            </a:r>
            <a:br>
              <a:rPr lang="es-419" b="1"/>
            </a:br>
            <a:r>
              <a:rPr lang="es-419"/>
              <a:t>Usando este prototipo, el puntero del stream es cambiado a una </a:t>
            </a:r>
            <a:r>
              <a:rPr lang="es-419" b="1"/>
              <a:t>position </a:t>
            </a:r>
            <a:r>
              <a:rPr lang="es-419"/>
              <a:t>absoluta (contando a partir del inicio del archivo). Este parámetro es de tipo </a:t>
            </a:r>
            <a:r>
              <a:rPr lang="es-419" i="1"/>
              <a:t>streampos</a:t>
            </a:r>
            <a:r>
              <a:rPr lang="es-419"/>
              <a:t>, el cual es el mismo tipo de dato retornado por las funciones </a:t>
            </a:r>
            <a:r>
              <a:rPr lang="es-419" i="1"/>
              <a:t>tellg/tellp.</a:t>
            </a:r>
            <a:br>
              <a:rPr lang="es-419" i="1"/>
            </a:br>
            <a:br>
              <a:rPr lang="es-419"/>
            </a:br>
            <a:r>
              <a:rPr lang="es-419" b="1"/>
              <a:t>seekg ( offset, direction ) / seekp ( offset, direction )</a:t>
            </a:r>
            <a:br>
              <a:rPr lang="es-419" b="1"/>
            </a:br>
            <a:r>
              <a:rPr lang="es-419"/>
              <a:t>Usando este prototipo, la </a:t>
            </a:r>
            <a:r>
              <a:rPr lang="es-419" i="1"/>
              <a:t>get </a:t>
            </a:r>
            <a:r>
              <a:rPr lang="es-419"/>
              <a:t>o </a:t>
            </a:r>
            <a:r>
              <a:rPr lang="es-419" i="1"/>
              <a:t>put position </a:t>
            </a:r>
            <a:r>
              <a:rPr lang="es-419"/>
              <a:t>es establecida con un offset relativo a una posición específica determinada por el parámetro </a:t>
            </a:r>
            <a:r>
              <a:rPr lang="es-419" i="1"/>
              <a:t>direction, </a:t>
            </a:r>
            <a:r>
              <a:rPr lang="es-419"/>
              <a:t>el cual puede tomar los siguientes valores:</a:t>
            </a:r>
            <a:br>
              <a:rPr lang="es-419"/>
            </a:br>
            <a:r>
              <a:rPr lang="es-419"/>
              <a:t>ios::beg &gt; offset contado desde el inicio del stream.</a:t>
            </a:r>
            <a:br>
              <a:rPr lang="es-419"/>
            </a:br>
            <a:r>
              <a:rPr lang="es-419"/>
              <a:t>ios::cur  &gt; offset contado desde la posición actual</a:t>
            </a:r>
            <a:br>
              <a:rPr lang="es-419"/>
            </a:br>
            <a:r>
              <a:rPr lang="es-419"/>
              <a:t>ios::end &gt; offset contado desde el final del stream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Establecer y obtener el posicionamiento del stream</a:t>
            </a:r>
            <a:endParaRPr/>
          </a:p>
        </p:txBody>
      </p:sp>
      <p:pic>
        <p:nvPicPr>
          <p:cNvPr id="311" name="Google Shape;311;p46"/>
          <p:cNvPicPr preferRelativeResize="0"/>
          <p:nvPr/>
        </p:nvPicPr>
        <p:blipFill>
          <a:blip r:embed="rId3">
            <a:alphaModFix/>
          </a:blip>
          <a:stretch>
            <a:fillRect/>
          </a:stretch>
        </p:blipFill>
        <p:spPr>
          <a:xfrm>
            <a:off x="671625" y="1708675"/>
            <a:ext cx="7200900" cy="2247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 binarios</a:t>
            </a:r>
            <a:endParaRPr/>
          </a:p>
        </p:txBody>
      </p:sp>
      <p:sp>
        <p:nvSpPr>
          <p:cNvPr id="317" name="Google Shape;317;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Para archivos binarios, la lectura y escritura de datos con los operadores de inserción (&lt;&lt; y &gt;&gt;) y funciones como getline no son eficientes, ya que no necesitamos cambiar el formato de algún dato, y seguramente los datos no están formateados en líneas.</a:t>
            </a:r>
            <a:endParaRPr/>
          </a:p>
          <a:p>
            <a:pPr marL="0" lvl="0" indent="0" algn="l" rtl="0">
              <a:spcBef>
                <a:spcPts val="1200"/>
              </a:spcBef>
              <a:spcAft>
                <a:spcPts val="0"/>
              </a:spcAft>
              <a:buNone/>
            </a:pPr>
            <a:r>
              <a:rPr lang="es-419"/>
              <a:t>Streams de archivos incluyen dos funciones miembro específicamente diseñadas para leer y escribir datos binarios secuenciales: </a:t>
            </a:r>
            <a:r>
              <a:rPr lang="es-419" i="1"/>
              <a:t>write and read.</a:t>
            </a:r>
            <a:endParaRPr/>
          </a:p>
          <a:p>
            <a:pPr marL="0" lvl="0" indent="0" algn="l" rtl="0">
              <a:spcBef>
                <a:spcPts val="1200"/>
              </a:spcBef>
              <a:spcAft>
                <a:spcPts val="1200"/>
              </a:spcAft>
              <a:buNone/>
            </a:pPr>
            <a:r>
              <a:rPr lang="es-419" i="1"/>
              <a:t>write( memory_block, size ) ;</a:t>
            </a:r>
            <a:br>
              <a:rPr lang="es-419" i="1"/>
            </a:br>
            <a:r>
              <a:rPr lang="es-419" i="1"/>
              <a:t>read( memory_block, size )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Archivos binarios</a:t>
            </a:r>
            <a:endParaRPr/>
          </a:p>
        </p:txBody>
      </p:sp>
      <p:pic>
        <p:nvPicPr>
          <p:cNvPr id="323" name="Google Shape;323;p48"/>
          <p:cNvPicPr preferRelativeResize="0"/>
          <p:nvPr/>
        </p:nvPicPr>
        <p:blipFill>
          <a:blip r:embed="rId3">
            <a:alphaModFix/>
          </a:blip>
          <a:stretch>
            <a:fillRect/>
          </a:stretch>
        </p:blipFill>
        <p:spPr>
          <a:xfrm>
            <a:off x="772575" y="1152425"/>
            <a:ext cx="7219950" cy="368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Clasificación de listas ligadas</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419" dirty="0"/>
              <a:t>Las listas se pueden dividir en 4 categorías:</a:t>
            </a:r>
            <a:endParaRPr dirty="0"/>
          </a:p>
          <a:p>
            <a:pPr marL="457200" lvl="0" indent="-342900" algn="l" rtl="0">
              <a:spcBef>
                <a:spcPts val="1200"/>
              </a:spcBef>
              <a:spcAft>
                <a:spcPts val="0"/>
              </a:spcAft>
              <a:buSzPts val="1800"/>
              <a:buChar char="●"/>
            </a:pPr>
            <a:r>
              <a:rPr lang="es-419" dirty="0"/>
              <a:t>Listas simplemente enlazadas: Cada nodo (elemento) contiene un único enlace que conecta ese nodo al siguiente nodo. La lista es eficiente en recorridos directos, es decir, hacia adelante.</a:t>
            </a:r>
            <a:endParaRPr dirty="0"/>
          </a:p>
          <a:p>
            <a:pPr marL="457200" lvl="0" indent="-342900" algn="l" rtl="0">
              <a:spcBef>
                <a:spcPts val="0"/>
              </a:spcBef>
              <a:spcAft>
                <a:spcPts val="0"/>
              </a:spcAft>
              <a:buSzPts val="1800"/>
              <a:buChar char="●"/>
            </a:pPr>
            <a:r>
              <a:rPr lang="es-419" dirty="0"/>
              <a:t>Listas doblemente enlazadas: Cada nodo tiene dos enlaces, uno a su nodo predecesor o nodo anterior, y el otro a su nodo sucesor o siguiente. La lista es eficiente en recorrido directo como en recorrido inverso.</a:t>
            </a:r>
            <a:endParaRPr dirty="0"/>
          </a:p>
          <a:p>
            <a:pPr marL="457200" lvl="0" indent="-342900" algn="l" rtl="0">
              <a:spcBef>
                <a:spcPts val="0"/>
              </a:spcBef>
              <a:spcAft>
                <a:spcPts val="0"/>
              </a:spcAft>
              <a:buSzPts val="1800"/>
              <a:buChar char="●"/>
            </a:pPr>
            <a:r>
              <a:rPr lang="es-419" dirty="0"/>
              <a:t>Lista circular simplemente enlazada: </a:t>
            </a:r>
            <a:r>
              <a:rPr lang="es-419" b="1" dirty="0"/>
              <a:t>Una lista simplemente enlazada en la que el último nodo (cola) se enlaza al primer nodo (cabeza).</a:t>
            </a:r>
            <a:endParaRPr b="1" dirty="0"/>
          </a:p>
          <a:p>
            <a:pPr marL="457200" lvl="0" indent="-342900" algn="l" rtl="0">
              <a:spcBef>
                <a:spcPts val="0"/>
              </a:spcBef>
              <a:spcAft>
                <a:spcPts val="0"/>
              </a:spcAft>
              <a:buSzPts val="1800"/>
              <a:buChar char="●"/>
            </a:pPr>
            <a:r>
              <a:rPr lang="es-419" dirty="0"/>
              <a:t>Lista circular doblemente enlazada: </a:t>
            </a:r>
            <a:r>
              <a:rPr lang="es-419" b="1" dirty="0"/>
              <a:t>Una lista doblemente enlazada en la que el último nodo (cola) se enlaza al primer nodo (cabeza).</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s-419" dirty="0"/>
              <a:t>Anteriormente vimos arreglos (una estructura de datos lineal), los cuales vimos que para ser utilizados hay que fijar por adelantado el espacio a ocupar en memoria, de modo que cuando se desea añadir un nuevo elemento que rebase el tamaño prefijado, no es posible de realizar sin que se produzca un error. Esto se debe a que hacen un uso ineficiente de la memoria, en el sentido de que para almacenar datos debemos saber la cantidad máxima que nuestro programa puede llegar a necesitar, aunque esta no se utilice al principio de la ejecución de la aplicación.</a:t>
            </a:r>
            <a:br>
              <a:rPr lang="es-419" dirty="0"/>
            </a:br>
            <a:r>
              <a:rPr lang="es-419" dirty="0"/>
              <a:t>Gracias a la asignación dinámica de memoria, es posible implementar listas de modo que la memoria física utilizada se corresponda con el número de elementos utilizados.</a:t>
            </a:r>
            <a:endParaRPr dirty="0"/>
          </a:p>
        </p:txBody>
      </p:sp>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Fundamentos teóricos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dirty="0"/>
              <a:t>Una </a:t>
            </a:r>
            <a:r>
              <a:rPr lang="es-419" b="1" dirty="0"/>
              <a:t>lista enlazada </a:t>
            </a:r>
            <a:r>
              <a:rPr lang="es-419" dirty="0"/>
              <a:t>es una estructura de datos lineal, colección o secuencia de elementos dispuestos uno detrás de otro (más no almacenados en posiciones de memoria contiguas), en la que cada elemento se conecta al siguiente elemento por un </a:t>
            </a:r>
            <a:r>
              <a:rPr lang="es-419" i="1" dirty="0"/>
              <a:t>enlace </a:t>
            </a:r>
            <a:r>
              <a:rPr lang="es-419" dirty="0"/>
              <a:t>o </a:t>
            </a:r>
            <a:r>
              <a:rPr lang="es-419" i="1" dirty="0"/>
              <a:t>puntero</a:t>
            </a:r>
            <a:r>
              <a:rPr lang="es-419" dirty="0"/>
              <a:t>.</a:t>
            </a:r>
            <a:endParaRPr dirty="0"/>
          </a:p>
          <a:p>
            <a:pPr marL="0" lvl="0" indent="0" algn="l" rtl="0">
              <a:spcBef>
                <a:spcPts val="1200"/>
              </a:spcBef>
              <a:spcAft>
                <a:spcPts val="0"/>
              </a:spcAft>
              <a:buNone/>
            </a:pPr>
            <a:r>
              <a:rPr lang="es-419" dirty="0"/>
              <a:t>La idea básica consiste en construir una lista cuyos elementos llamados </a:t>
            </a:r>
            <a:r>
              <a:rPr lang="es-419" b="1" dirty="0"/>
              <a:t>nodos</a:t>
            </a:r>
            <a:r>
              <a:rPr lang="es-419" dirty="0"/>
              <a:t> se componen de dos partes:</a:t>
            </a:r>
            <a:endParaRPr dirty="0"/>
          </a:p>
          <a:p>
            <a:pPr marL="457200" lvl="0" indent="-342900" algn="l" rtl="0">
              <a:spcBef>
                <a:spcPts val="1200"/>
              </a:spcBef>
              <a:spcAft>
                <a:spcPts val="0"/>
              </a:spcAft>
              <a:buSzPts val="1800"/>
              <a:buChar char="●"/>
            </a:pPr>
            <a:r>
              <a:rPr lang="es-419" dirty="0"/>
              <a:t>La primera parte contiene la información.</a:t>
            </a:r>
            <a:endParaRPr dirty="0"/>
          </a:p>
          <a:p>
            <a:pPr marL="457200" lvl="0" indent="-342900" algn="l" rtl="0">
              <a:spcBef>
                <a:spcPts val="0"/>
              </a:spcBef>
              <a:spcAft>
                <a:spcPts val="0"/>
              </a:spcAft>
              <a:buSzPts val="1800"/>
              <a:buChar char="●"/>
            </a:pPr>
            <a:r>
              <a:rPr lang="es-419" dirty="0"/>
              <a:t>La segunda parte contiene un </a:t>
            </a:r>
            <a:r>
              <a:rPr lang="es-419" i="1" dirty="0"/>
              <a:t>puntero </a:t>
            </a:r>
            <a:r>
              <a:rPr lang="es-419" dirty="0"/>
              <a:t>denominado </a:t>
            </a:r>
            <a:r>
              <a:rPr lang="es-419" i="1" dirty="0"/>
              <a:t>enlace</a:t>
            </a:r>
            <a:r>
              <a:rPr lang="es-419" dirty="0"/>
              <a:t> que apunta al siguiente nodo de la lista.</a:t>
            </a:r>
            <a:endParaRPr dirty="0"/>
          </a:p>
        </p:txBody>
      </p:sp>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o de enlace simple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Google Shape;103;p19">
            <a:extLst>
              <a:ext uri="{FF2B5EF4-FFF2-40B4-BE49-F238E27FC236}">
                <a16:creationId xmlns:a16="http://schemas.microsoft.com/office/drawing/2014/main" id="{E71087DE-A236-61FE-D1CD-B7CBDB4B8A08}"/>
              </a:ext>
            </a:extLst>
          </p:cNvPr>
          <p:cNvSpPr/>
          <p:nvPr/>
        </p:nvSpPr>
        <p:spPr>
          <a:xfrm>
            <a:off x="4473555" y="2026388"/>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dirty="0"/>
              <a:t>Data	  </a:t>
            </a:r>
            <a:r>
              <a:rPr lang="es-419" dirty="0" err="1"/>
              <a:t>Sig</a:t>
            </a:r>
            <a:endParaRPr dirty="0"/>
          </a:p>
        </p:txBody>
      </p:sp>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o de enlace simple</a:t>
            </a:r>
            <a:endParaRPr/>
          </a:p>
        </p:txBody>
      </p:sp>
      <p:sp>
        <p:nvSpPr>
          <p:cNvPr id="103" name="Google Shape;103;p19"/>
          <p:cNvSpPr/>
          <p:nvPr/>
        </p:nvSpPr>
        <p:spPr>
          <a:xfrm>
            <a:off x="976900" y="2031450"/>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dirty="0"/>
              <a:t>Data   Enlace</a:t>
            </a:r>
            <a:endParaRPr dirty="0"/>
          </a:p>
        </p:txBody>
      </p:sp>
      <p:cxnSp>
        <p:nvCxnSpPr>
          <p:cNvPr id="104" name="Google Shape;104;p19"/>
          <p:cNvCxnSpPr/>
          <p:nvPr/>
        </p:nvCxnSpPr>
        <p:spPr>
          <a:xfrm flipH="1">
            <a:off x="1519250" y="2035200"/>
            <a:ext cx="7500" cy="577200"/>
          </a:xfrm>
          <a:prstGeom prst="straightConnector1">
            <a:avLst/>
          </a:prstGeom>
          <a:noFill/>
          <a:ln w="9525" cap="flat" cmpd="sng">
            <a:solidFill>
              <a:schemeClr val="dk2"/>
            </a:solidFill>
            <a:prstDash val="solid"/>
            <a:round/>
            <a:headEnd type="none" w="med" len="med"/>
            <a:tailEnd type="none" w="med" len="med"/>
          </a:ln>
        </p:spPr>
      </p:cxnSp>
      <p:sp>
        <p:nvSpPr>
          <p:cNvPr id="105" name="Google Shape;105;p19"/>
          <p:cNvSpPr/>
          <p:nvPr/>
        </p:nvSpPr>
        <p:spPr>
          <a:xfrm>
            <a:off x="2057400" y="2230200"/>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19"/>
          <p:cNvCxnSpPr>
            <a:stCxn id="105" idx="6"/>
          </p:cNvCxnSpPr>
          <p:nvPr/>
        </p:nvCxnSpPr>
        <p:spPr>
          <a:xfrm rot="10800000" flipH="1">
            <a:off x="2235000" y="2316300"/>
            <a:ext cx="481200" cy="7500"/>
          </a:xfrm>
          <a:prstGeom prst="straightConnector1">
            <a:avLst/>
          </a:prstGeom>
          <a:noFill/>
          <a:ln w="9525" cap="flat" cmpd="sng">
            <a:solidFill>
              <a:schemeClr val="dk2"/>
            </a:solidFill>
            <a:prstDash val="solid"/>
            <a:round/>
            <a:headEnd type="none" w="med" len="med"/>
            <a:tailEnd type="triangle" w="med" len="med"/>
          </a:ln>
        </p:spPr>
      </p:cxnSp>
      <p:sp>
        <p:nvSpPr>
          <p:cNvPr id="107" name="Google Shape;107;p19"/>
          <p:cNvSpPr/>
          <p:nvPr/>
        </p:nvSpPr>
        <p:spPr>
          <a:xfrm>
            <a:off x="2716200" y="2033325"/>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dirty="0"/>
              <a:t>Data  Enlace</a:t>
            </a:r>
            <a:endParaRPr dirty="0"/>
          </a:p>
        </p:txBody>
      </p:sp>
      <p:cxnSp>
        <p:nvCxnSpPr>
          <p:cNvPr id="108" name="Google Shape;108;p19"/>
          <p:cNvCxnSpPr/>
          <p:nvPr/>
        </p:nvCxnSpPr>
        <p:spPr>
          <a:xfrm flipH="1">
            <a:off x="3258550" y="2037075"/>
            <a:ext cx="7500" cy="57720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9"/>
          <p:cNvSpPr/>
          <p:nvPr/>
        </p:nvSpPr>
        <p:spPr>
          <a:xfrm>
            <a:off x="3796700" y="2232075"/>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19"/>
          <p:cNvCxnSpPr>
            <a:cxnSpLocks/>
            <a:stCxn id="109" idx="6"/>
            <a:endCxn id="2" idx="1"/>
          </p:cNvCxnSpPr>
          <p:nvPr/>
        </p:nvCxnSpPr>
        <p:spPr>
          <a:xfrm flipV="1">
            <a:off x="3974300" y="2312738"/>
            <a:ext cx="499255" cy="12937"/>
          </a:xfrm>
          <a:prstGeom prst="straightConnector1">
            <a:avLst/>
          </a:prstGeom>
          <a:noFill/>
          <a:ln w="9525" cap="flat" cmpd="sng">
            <a:solidFill>
              <a:schemeClr val="dk2"/>
            </a:solidFill>
            <a:prstDash val="solid"/>
            <a:round/>
            <a:headEnd type="none" w="med" len="med"/>
            <a:tailEnd type="triangle" w="med" len="med"/>
          </a:ln>
        </p:spPr>
      </p:cxnSp>
      <p:sp>
        <p:nvSpPr>
          <p:cNvPr id="113" name="Google Shape;113;p19"/>
          <p:cNvSpPr/>
          <p:nvPr/>
        </p:nvSpPr>
        <p:spPr>
          <a:xfrm>
            <a:off x="5536000" y="2225138"/>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 name="Google Shape;114;p19"/>
          <p:cNvCxnSpPr>
            <a:stCxn id="113" idx="6"/>
          </p:cNvCxnSpPr>
          <p:nvPr/>
        </p:nvCxnSpPr>
        <p:spPr>
          <a:xfrm rot="10800000" flipH="1">
            <a:off x="5713600" y="2311238"/>
            <a:ext cx="481200" cy="7500"/>
          </a:xfrm>
          <a:prstGeom prst="straightConnector1">
            <a:avLst/>
          </a:prstGeom>
          <a:noFill/>
          <a:ln w="9525" cap="flat" cmpd="sng">
            <a:solidFill>
              <a:schemeClr val="dk2"/>
            </a:solidFill>
            <a:prstDash val="solid"/>
            <a:round/>
            <a:headEnd type="none" w="med" len="med"/>
            <a:tailEnd type="triangle" w="med" len="med"/>
          </a:ln>
        </p:spPr>
      </p:cxnSp>
      <p:sp>
        <p:nvSpPr>
          <p:cNvPr id="111" name="Google Shape;111;p19"/>
          <p:cNvSpPr/>
          <p:nvPr/>
        </p:nvSpPr>
        <p:spPr>
          <a:xfrm>
            <a:off x="6194800" y="2028263"/>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Data	  Link</a:t>
            </a:r>
            <a:endParaRPr/>
          </a:p>
        </p:txBody>
      </p:sp>
      <p:cxnSp>
        <p:nvCxnSpPr>
          <p:cNvPr id="115" name="Google Shape;115;p19"/>
          <p:cNvCxnSpPr/>
          <p:nvPr/>
        </p:nvCxnSpPr>
        <p:spPr>
          <a:xfrm flipH="1">
            <a:off x="6737150" y="2032013"/>
            <a:ext cx="7500" cy="577200"/>
          </a:xfrm>
          <a:prstGeom prst="straightConnector1">
            <a:avLst/>
          </a:prstGeom>
          <a:noFill/>
          <a:ln w="9525" cap="flat" cmpd="sng">
            <a:solidFill>
              <a:schemeClr val="dk2"/>
            </a:solidFill>
            <a:prstDash val="solid"/>
            <a:round/>
            <a:headEnd type="none" w="med" len="med"/>
            <a:tailEnd type="none" w="med" len="med"/>
          </a:ln>
        </p:spPr>
      </p:cxnSp>
      <p:sp>
        <p:nvSpPr>
          <p:cNvPr id="116" name="Google Shape;116;p19"/>
          <p:cNvSpPr/>
          <p:nvPr/>
        </p:nvSpPr>
        <p:spPr>
          <a:xfrm>
            <a:off x="7275300" y="2227013"/>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976900" y="3575175"/>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Data	  Link</a:t>
            </a:r>
            <a:endParaRPr/>
          </a:p>
        </p:txBody>
      </p:sp>
      <p:cxnSp>
        <p:nvCxnSpPr>
          <p:cNvPr id="118" name="Google Shape;118;p19"/>
          <p:cNvCxnSpPr/>
          <p:nvPr/>
        </p:nvCxnSpPr>
        <p:spPr>
          <a:xfrm flipH="1">
            <a:off x="1519250" y="3578925"/>
            <a:ext cx="7500" cy="577200"/>
          </a:xfrm>
          <a:prstGeom prst="straightConnector1">
            <a:avLst/>
          </a:prstGeom>
          <a:noFill/>
          <a:ln w="9525" cap="flat" cmpd="sng">
            <a:solidFill>
              <a:schemeClr val="dk2"/>
            </a:solidFill>
            <a:prstDash val="solid"/>
            <a:round/>
            <a:headEnd type="none" w="med" len="med"/>
            <a:tailEnd type="none" w="med" len="med"/>
          </a:ln>
        </p:spPr>
      </p:cxnSp>
      <p:sp>
        <p:nvSpPr>
          <p:cNvPr id="119" name="Google Shape;119;p19"/>
          <p:cNvSpPr/>
          <p:nvPr/>
        </p:nvSpPr>
        <p:spPr>
          <a:xfrm>
            <a:off x="2057400" y="3773925"/>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 name="Google Shape;120;p19"/>
          <p:cNvCxnSpPr>
            <a:stCxn id="119" idx="6"/>
          </p:cNvCxnSpPr>
          <p:nvPr/>
        </p:nvCxnSpPr>
        <p:spPr>
          <a:xfrm rot="10800000" flipH="1">
            <a:off x="2235000" y="3860025"/>
            <a:ext cx="481200" cy="7500"/>
          </a:xfrm>
          <a:prstGeom prst="straightConnector1">
            <a:avLst/>
          </a:prstGeom>
          <a:noFill/>
          <a:ln w="9525" cap="flat" cmpd="sng">
            <a:solidFill>
              <a:schemeClr val="dk2"/>
            </a:solidFill>
            <a:prstDash val="solid"/>
            <a:round/>
            <a:headEnd type="none" w="med" len="med"/>
            <a:tailEnd type="triangle" w="med" len="med"/>
          </a:ln>
        </p:spPr>
      </p:cxnSp>
      <p:sp>
        <p:nvSpPr>
          <p:cNvPr id="121" name="Google Shape;121;p19"/>
          <p:cNvSpPr/>
          <p:nvPr/>
        </p:nvSpPr>
        <p:spPr>
          <a:xfrm>
            <a:off x="2716200" y="3577050"/>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Data	  Link</a:t>
            </a:r>
            <a:endParaRPr/>
          </a:p>
        </p:txBody>
      </p:sp>
      <p:cxnSp>
        <p:nvCxnSpPr>
          <p:cNvPr id="122" name="Google Shape;122;p19"/>
          <p:cNvCxnSpPr/>
          <p:nvPr/>
        </p:nvCxnSpPr>
        <p:spPr>
          <a:xfrm flipH="1">
            <a:off x="3258550" y="3580800"/>
            <a:ext cx="7500" cy="577200"/>
          </a:xfrm>
          <a:prstGeom prst="straightConnector1">
            <a:avLst/>
          </a:prstGeom>
          <a:noFill/>
          <a:ln w="9525" cap="flat" cmpd="sng">
            <a:solidFill>
              <a:schemeClr val="dk2"/>
            </a:solidFill>
            <a:prstDash val="solid"/>
            <a:round/>
            <a:headEnd type="none" w="med" len="med"/>
            <a:tailEnd type="none" w="med" len="med"/>
          </a:ln>
        </p:spPr>
      </p:cxnSp>
      <p:sp>
        <p:nvSpPr>
          <p:cNvPr id="123" name="Google Shape;123;p19"/>
          <p:cNvSpPr/>
          <p:nvPr/>
        </p:nvSpPr>
        <p:spPr>
          <a:xfrm>
            <a:off x="3796700" y="3775800"/>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9"/>
          <p:cNvCxnSpPr>
            <a:stCxn id="123" idx="6"/>
          </p:cNvCxnSpPr>
          <p:nvPr/>
        </p:nvCxnSpPr>
        <p:spPr>
          <a:xfrm rot="10800000" flipH="1">
            <a:off x="3974300" y="3861900"/>
            <a:ext cx="481200" cy="7500"/>
          </a:xfrm>
          <a:prstGeom prst="straightConnector1">
            <a:avLst/>
          </a:prstGeom>
          <a:noFill/>
          <a:ln w="9525" cap="flat" cmpd="sng">
            <a:solidFill>
              <a:schemeClr val="dk2"/>
            </a:solidFill>
            <a:prstDash val="solid"/>
            <a:round/>
            <a:headEnd type="none" w="med" len="med"/>
            <a:tailEnd type="triangle" w="med" len="med"/>
          </a:ln>
        </p:spPr>
      </p:cxnSp>
      <p:sp>
        <p:nvSpPr>
          <p:cNvPr id="125" name="Google Shape;125;p19"/>
          <p:cNvSpPr/>
          <p:nvPr/>
        </p:nvSpPr>
        <p:spPr>
          <a:xfrm>
            <a:off x="4455500" y="3570113"/>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Data	  Link</a:t>
            </a:r>
            <a:endParaRPr/>
          </a:p>
        </p:txBody>
      </p:sp>
      <p:cxnSp>
        <p:nvCxnSpPr>
          <p:cNvPr id="126" name="Google Shape;126;p19"/>
          <p:cNvCxnSpPr/>
          <p:nvPr/>
        </p:nvCxnSpPr>
        <p:spPr>
          <a:xfrm flipH="1">
            <a:off x="4997850" y="3573863"/>
            <a:ext cx="7500" cy="577200"/>
          </a:xfrm>
          <a:prstGeom prst="straightConnector1">
            <a:avLst/>
          </a:prstGeom>
          <a:noFill/>
          <a:ln w="9525" cap="flat" cmpd="sng">
            <a:solidFill>
              <a:schemeClr val="dk2"/>
            </a:solidFill>
            <a:prstDash val="solid"/>
            <a:round/>
            <a:headEnd type="none" w="med" len="med"/>
            <a:tailEnd type="none" w="med" len="med"/>
          </a:ln>
        </p:spPr>
      </p:cxnSp>
      <p:sp>
        <p:nvSpPr>
          <p:cNvPr id="127" name="Google Shape;127;p19"/>
          <p:cNvSpPr/>
          <p:nvPr/>
        </p:nvSpPr>
        <p:spPr>
          <a:xfrm>
            <a:off x="5536000" y="3768863"/>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 name="Google Shape;128;p19"/>
          <p:cNvCxnSpPr>
            <a:stCxn id="127" idx="6"/>
          </p:cNvCxnSpPr>
          <p:nvPr/>
        </p:nvCxnSpPr>
        <p:spPr>
          <a:xfrm rot="10800000" flipH="1">
            <a:off x="5713600" y="3854963"/>
            <a:ext cx="481200" cy="7500"/>
          </a:xfrm>
          <a:prstGeom prst="straightConnector1">
            <a:avLst/>
          </a:prstGeom>
          <a:noFill/>
          <a:ln w="9525" cap="flat" cmpd="sng">
            <a:solidFill>
              <a:schemeClr val="dk2"/>
            </a:solidFill>
            <a:prstDash val="solid"/>
            <a:round/>
            <a:headEnd type="none" w="med" len="med"/>
            <a:tailEnd type="triangle" w="med" len="med"/>
          </a:ln>
        </p:spPr>
      </p:cxnSp>
      <p:sp>
        <p:nvSpPr>
          <p:cNvPr id="129" name="Google Shape;129;p19"/>
          <p:cNvSpPr/>
          <p:nvPr/>
        </p:nvSpPr>
        <p:spPr>
          <a:xfrm>
            <a:off x="6194800" y="3571988"/>
            <a:ext cx="1324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Data	  Sig</a:t>
            </a:r>
            <a:endParaRPr/>
          </a:p>
        </p:txBody>
      </p:sp>
      <p:cxnSp>
        <p:nvCxnSpPr>
          <p:cNvPr id="130" name="Google Shape;130;p19"/>
          <p:cNvCxnSpPr/>
          <p:nvPr/>
        </p:nvCxnSpPr>
        <p:spPr>
          <a:xfrm flipH="1">
            <a:off x="6737150" y="3575738"/>
            <a:ext cx="7500" cy="577200"/>
          </a:xfrm>
          <a:prstGeom prst="straightConnector1">
            <a:avLst/>
          </a:prstGeom>
          <a:noFill/>
          <a:ln w="9525" cap="flat" cmpd="sng">
            <a:solidFill>
              <a:schemeClr val="dk2"/>
            </a:solidFill>
            <a:prstDash val="solid"/>
            <a:round/>
            <a:headEnd type="none" w="med" len="med"/>
            <a:tailEnd type="none" w="med" len="med"/>
          </a:ln>
        </p:spPr>
      </p:cxnSp>
      <p:sp>
        <p:nvSpPr>
          <p:cNvPr id="131" name="Google Shape;131;p19"/>
          <p:cNvSpPr/>
          <p:nvPr/>
        </p:nvSpPr>
        <p:spPr>
          <a:xfrm>
            <a:off x="7275300" y="3770738"/>
            <a:ext cx="177600" cy="187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19"/>
          <p:cNvCxnSpPr>
            <a:stCxn id="131" idx="6"/>
          </p:cNvCxnSpPr>
          <p:nvPr/>
        </p:nvCxnSpPr>
        <p:spPr>
          <a:xfrm rot="10800000" flipH="1">
            <a:off x="7452900" y="3856838"/>
            <a:ext cx="481200" cy="7500"/>
          </a:xfrm>
          <a:prstGeom prst="straightConnector1">
            <a:avLst/>
          </a:prstGeom>
          <a:noFill/>
          <a:ln w="9525" cap="flat" cmpd="sng">
            <a:solidFill>
              <a:schemeClr val="dk2"/>
            </a:solidFill>
            <a:prstDash val="solid"/>
            <a:round/>
            <a:headEnd type="none" w="med" len="med"/>
            <a:tailEnd type="triangle" w="med" len="med"/>
          </a:ln>
        </p:spPr>
      </p:cxnSp>
      <p:cxnSp>
        <p:nvCxnSpPr>
          <p:cNvPr id="133" name="Google Shape;133;p19"/>
          <p:cNvCxnSpPr>
            <a:stCxn id="116" idx="6"/>
            <a:endCxn id="117" idx="1"/>
          </p:cNvCxnSpPr>
          <p:nvPr/>
        </p:nvCxnSpPr>
        <p:spPr>
          <a:xfrm flipH="1">
            <a:off x="976800" y="2320613"/>
            <a:ext cx="6476100" cy="1540800"/>
          </a:xfrm>
          <a:prstGeom prst="curvedConnector5">
            <a:avLst>
              <a:gd name="adj1" fmla="val -3677"/>
              <a:gd name="adj2" fmla="val 43749"/>
              <a:gd name="adj3" fmla="val 103675"/>
            </a:avLst>
          </a:prstGeom>
          <a:noFill/>
          <a:ln w="9525" cap="flat" cmpd="sng">
            <a:solidFill>
              <a:schemeClr val="dk2"/>
            </a:solidFill>
            <a:prstDash val="solid"/>
            <a:round/>
            <a:headEnd type="none" w="med" len="med"/>
            <a:tailEnd type="stealth" w="med" len="med"/>
          </a:ln>
        </p:spPr>
      </p:cxnSp>
      <p:sp>
        <p:nvSpPr>
          <p:cNvPr id="136" name="Google Shape;136;p19"/>
          <p:cNvSpPr txBox="1"/>
          <p:nvPr/>
        </p:nvSpPr>
        <p:spPr>
          <a:xfrm>
            <a:off x="7745550" y="4537587"/>
            <a:ext cx="862661"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t>Fin/Cola</a:t>
            </a:r>
            <a:endParaRPr dirty="0"/>
          </a:p>
        </p:txBody>
      </p:sp>
      <p:cxnSp>
        <p:nvCxnSpPr>
          <p:cNvPr id="137" name="Google Shape;137;p19"/>
          <p:cNvCxnSpPr>
            <a:cxnSpLocks/>
          </p:cNvCxnSpPr>
          <p:nvPr/>
        </p:nvCxnSpPr>
        <p:spPr>
          <a:xfrm>
            <a:off x="908571" y="1626066"/>
            <a:ext cx="302221" cy="363904"/>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19"/>
          <p:cNvSpPr txBox="1"/>
          <p:nvPr/>
        </p:nvSpPr>
        <p:spPr>
          <a:xfrm>
            <a:off x="8048950" y="3660500"/>
            <a:ext cx="81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t>NULL</a:t>
            </a:r>
            <a:endParaRPr dirty="0"/>
          </a:p>
        </p:txBody>
      </p:sp>
      <p:sp>
        <p:nvSpPr>
          <p:cNvPr id="6" name="Google Shape;136;p19">
            <a:extLst>
              <a:ext uri="{FF2B5EF4-FFF2-40B4-BE49-F238E27FC236}">
                <a16:creationId xmlns:a16="http://schemas.microsoft.com/office/drawing/2014/main" id="{9EA69632-41F6-B2B5-2B88-206659A3D018}"/>
              </a:ext>
            </a:extLst>
          </p:cNvPr>
          <p:cNvSpPr txBox="1"/>
          <p:nvPr/>
        </p:nvSpPr>
        <p:spPr>
          <a:xfrm>
            <a:off x="311700" y="1189206"/>
            <a:ext cx="24045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a:t>Cabeza/Inicio</a:t>
            </a:r>
            <a:endParaRPr dirty="0"/>
          </a:p>
        </p:txBody>
      </p:sp>
      <p:cxnSp>
        <p:nvCxnSpPr>
          <p:cNvPr id="7" name="Google Shape;137;p19">
            <a:extLst>
              <a:ext uri="{FF2B5EF4-FFF2-40B4-BE49-F238E27FC236}">
                <a16:creationId xmlns:a16="http://schemas.microsoft.com/office/drawing/2014/main" id="{6A087A32-D407-A703-9EB4-30FEEE60766E}"/>
              </a:ext>
            </a:extLst>
          </p:cNvPr>
          <p:cNvCxnSpPr/>
          <p:nvPr/>
        </p:nvCxnSpPr>
        <p:spPr>
          <a:xfrm rot="10800000">
            <a:off x="7331250" y="4341225"/>
            <a:ext cx="414300" cy="310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Operaciones con listas ligadas</a:t>
            </a:r>
            <a:endParaRPr/>
          </a:p>
        </p:txBody>
      </p:sp>
      <p:sp>
        <p:nvSpPr>
          <p:cNvPr id="149" name="Google Shape;14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Declaración de los tipos nodo y puntero nodo</a:t>
            </a:r>
            <a:endParaRPr/>
          </a:p>
          <a:p>
            <a:pPr marL="457200" lvl="0" indent="-342900" algn="l" rtl="0">
              <a:spcBef>
                <a:spcPts val="0"/>
              </a:spcBef>
              <a:spcAft>
                <a:spcPts val="0"/>
              </a:spcAft>
              <a:buSzPts val="1800"/>
              <a:buChar char="●"/>
            </a:pPr>
            <a:r>
              <a:rPr lang="es-419"/>
              <a:t>Inicialización o creación</a:t>
            </a:r>
            <a:endParaRPr/>
          </a:p>
          <a:p>
            <a:pPr marL="457200" lvl="0" indent="-342900" algn="l" rtl="0">
              <a:spcBef>
                <a:spcPts val="0"/>
              </a:spcBef>
              <a:spcAft>
                <a:spcPts val="0"/>
              </a:spcAft>
              <a:buSzPts val="1800"/>
              <a:buChar char="●"/>
            </a:pPr>
            <a:r>
              <a:rPr lang="es-419"/>
              <a:t>Insertar elementos en una lista</a:t>
            </a:r>
            <a:endParaRPr/>
          </a:p>
          <a:p>
            <a:pPr marL="457200" lvl="0" indent="-342900" algn="l" rtl="0">
              <a:spcBef>
                <a:spcPts val="0"/>
              </a:spcBef>
              <a:spcAft>
                <a:spcPts val="0"/>
              </a:spcAft>
              <a:buSzPts val="1800"/>
              <a:buChar char="●"/>
            </a:pPr>
            <a:r>
              <a:rPr lang="es-419"/>
              <a:t>Eliminar elementos de una lista</a:t>
            </a:r>
            <a:endParaRPr/>
          </a:p>
          <a:p>
            <a:pPr marL="457200" lvl="0" indent="-342900" algn="l" rtl="0">
              <a:spcBef>
                <a:spcPts val="0"/>
              </a:spcBef>
              <a:spcAft>
                <a:spcPts val="0"/>
              </a:spcAft>
              <a:buSzPts val="1800"/>
              <a:buChar char="●"/>
            </a:pPr>
            <a:r>
              <a:rPr lang="es-419"/>
              <a:t>Buscar elementos de una lista</a:t>
            </a:r>
            <a:endParaRPr/>
          </a:p>
          <a:p>
            <a:pPr marL="457200" lvl="0" indent="-342900" algn="l" rtl="0">
              <a:spcBef>
                <a:spcPts val="0"/>
              </a:spcBef>
              <a:spcAft>
                <a:spcPts val="0"/>
              </a:spcAft>
              <a:buSzPts val="1800"/>
              <a:buChar char="●"/>
            </a:pPr>
            <a:r>
              <a:rPr lang="es-419"/>
              <a:t>Recorrer una lista enlazada</a:t>
            </a:r>
            <a:endParaRPr/>
          </a:p>
          <a:p>
            <a:pPr marL="457200" lvl="0" indent="-342900" algn="l" rtl="0">
              <a:spcBef>
                <a:spcPts val="0"/>
              </a:spcBef>
              <a:spcAft>
                <a:spcPts val="0"/>
              </a:spcAft>
              <a:buSzPts val="1800"/>
              <a:buChar char="●"/>
            </a:pPr>
            <a:r>
              <a:rPr lang="es-419"/>
              <a:t>Comprobar si la lista está vacía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Lista enlazada: Declaración de un nodo</a:t>
            </a:r>
            <a:endParaRPr/>
          </a:p>
        </p:txBody>
      </p:sp>
      <p:sp>
        <p:nvSpPr>
          <p:cNvPr id="155" name="Google Shape;15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s-419" dirty="0"/>
              <a:t>Una lista enlazada se compone de una serie de nodos enlazados por un puntero. Cada nodo se componen de dos partes: un tipo de dato (</a:t>
            </a:r>
            <a:r>
              <a:rPr lang="es-419" dirty="0" err="1"/>
              <a:t>int</a:t>
            </a:r>
            <a:r>
              <a:rPr lang="es-419" dirty="0"/>
              <a:t>, </a:t>
            </a:r>
            <a:r>
              <a:rPr lang="es-419" dirty="0" err="1"/>
              <a:t>char</a:t>
            </a:r>
            <a:r>
              <a:rPr lang="es-419" dirty="0"/>
              <a:t>, </a:t>
            </a:r>
            <a:r>
              <a:rPr lang="es-419" dirty="0" err="1"/>
              <a:t>float</a:t>
            </a:r>
            <a:r>
              <a:rPr lang="es-419" dirty="0"/>
              <a:t> o tipo definido por el programador) y un enlace (puntero) al siguiente nodo.</a:t>
            </a:r>
            <a:endParaRPr dirty="0"/>
          </a:p>
          <a:p>
            <a:pPr marL="457200" lvl="0" indent="0" algn="l" rtl="0">
              <a:spcBef>
                <a:spcPts val="1200"/>
              </a:spcBef>
              <a:spcAft>
                <a:spcPts val="0"/>
              </a:spcAft>
              <a:buNone/>
            </a:pPr>
            <a:r>
              <a:rPr lang="es-419" dirty="0" err="1">
                <a:latin typeface="Consolas"/>
                <a:ea typeface="Consolas"/>
                <a:cs typeface="Consolas"/>
                <a:sym typeface="Consolas"/>
              </a:rPr>
              <a:t>struct</a:t>
            </a:r>
            <a:r>
              <a:rPr lang="es-419" dirty="0">
                <a:latin typeface="Consolas"/>
                <a:ea typeface="Consolas"/>
                <a:cs typeface="Consolas"/>
                <a:sym typeface="Consolas"/>
              </a:rPr>
              <a:t> Nodo{</a:t>
            </a:r>
            <a:endParaRPr dirty="0">
              <a:latin typeface="Consolas"/>
              <a:ea typeface="Consolas"/>
              <a:cs typeface="Consolas"/>
              <a:sym typeface="Consolas"/>
            </a:endParaRPr>
          </a:p>
          <a:p>
            <a:pPr marL="457200" lvl="0" indent="457200" algn="l" rtl="0">
              <a:spcBef>
                <a:spcPts val="1200"/>
              </a:spcBef>
              <a:spcAft>
                <a:spcPts val="0"/>
              </a:spcAft>
              <a:buNone/>
            </a:pPr>
            <a:r>
              <a:rPr lang="es-419" dirty="0" err="1">
                <a:latin typeface="Consolas"/>
                <a:ea typeface="Consolas"/>
                <a:cs typeface="Consolas"/>
                <a:sym typeface="Consolas"/>
              </a:rPr>
              <a:t>int</a:t>
            </a:r>
            <a:r>
              <a:rPr lang="es-419" dirty="0">
                <a:latin typeface="Consolas"/>
                <a:ea typeface="Consolas"/>
                <a:cs typeface="Consolas"/>
                <a:sym typeface="Consolas"/>
              </a:rPr>
              <a:t> cantidad;</a:t>
            </a:r>
          </a:p>
          <a:p>
            <a:pPr marL="457200" lvl="0" indent="457200" algn="l" rtl="0">
              <a:spcBef>
                <a:spcPts val="1200"/>
              </a:spcBef>
              <a:spcAft>
                <a:spcPts val="0"/>
              </a:spcAft>
              <a:buNone/>
            </a:pPr>
            <a:r>
              <a:rPr lang="en-US" dirty="0">
                <a:latin typeface="Consolas"/>
                <a:ea typeface="Consolas"/>
                <a:cs typeface="Consolas"/>
                <a:sym typeface="Consolas"/>
              </a:rPr>
              <a:t>string </a:t>
            </a:r>
            <a:r>
              <a:rPr lang="en-US" dirty="0" err="1">
                <a:latin typeface="Consolas"/>
                <a:ea typeface="Consolas"/>
                <a:cs typeface="Consolas"/>
                <a:sym typeface="Consolas"/>
              </a:rPr>
              <a:t>Nombre</a:t>
            </a:r>
            <a:r>
              <a:rPr lang="en-US" dirty="0">
                <a:latin typeface="Consolas"/>
                <a:ea typeface="Consolas"/>
                <a:cs typeface="Consolas"/>
                <a:sym typeface="Consolas"/>
              </a:rPr>
              <a:t>;</a:t>
            </a:r>
            <a:endParaRPr dirty="0">
              <a:latin typeface="Consolas"/>
              <a:ea typeface="Consolas"/>
              <a:cs typeface="Consolas"/>
              <a:sym typeface="Consolas"/>
            </a:endParaRPr>
          </a:p>
          <a:p>
            <a:pPr marL="457200" lvl="0" indent="457200" algn="l" rtl="0">
              <a:spcBef>
                <a:spcPts val="1200"/>
              </a:spcBef>
              <a:spcAft>
                <a:spcPts val="0"/>
              </a:spcAft>
              <a:buNone/>
            </a:pPr>
            <a:r>
              <a:rPr lang="es-419" dirty="0">
                <a:latin typeface="Consolas"/>
                <a:ea typeface="Consolas"/>
                <a:cs typeface="Consolas"/>
                <a:sym typeface="Consolas"/>
              </a:rPr>
              <a:t>Nodo* enlace;</a:t>
            </a:r>
            <a:endParaRPr dirty="0">
              <a:latin typeface="Consolas"/>
              <a:ea typeface="Consolas"/>
              <a:cs typeface="Consolas"/>
              <a:sym typeface="Consolas"/>
            </a:endParaRPr>
          </a:p>
          <a:p>
            <a:pPr marL="457200" lvl="0" indent="0" algn="l" rtl="0">
              <a:spcBef>
                <a:spcPts val="1200"/>
              </a:spcBef>
              <a:spcAft>
                <a:spcPts val="0"/>
              </a:spcAft>
              <a:buNone/>
            </a:pPr>
            <a:r>
              <a:rPr lang="es-419"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2877</Words>
  <Application>Microsoft Office PowerPoint</Application>
  <PresentationFormat>On-screen Show (16:9)</PresentationFormat>
  <Paragraphs>191</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PT Sans Narrow</vt:lpstr>
      <vt:lpstr>Open Sans</vt:lpstr>
      <vt:lpstr>Consolas</vt:lpstr>
      <vt:lpstr>Tropic</vt:lpstr>
      <vt:lpstr>Programación avanzada</vt:lpstr>
      <vt:lpstr>Listas ligadas</vt:lpstr>
      <vt:lpstr>Clasificación de listas ligadas</vt:lpstr>
      <vt:lpstr>Clasificación de listas ligadas</vt:lpstr>
      <vt:lpstr>Fundamentos teóricos</vt:lpstr>
      <vt:lpstr>Lista enlazada o de enlace simple</vt:lpstr>
      <vt:lpstr>Lista enlazada o de enlace simple</vt:lpstr>
      <vt:lpstr>Operaciones con listas ligadas</vt:lpstr>
      <vt:lpstr>Lista enlazada: Declaración de un nodo</vt:lpstr>
      <vt:lpstr>Lista enlazada: Inicialización o creación</vt:lpstr>
      <vt:lpstr>Lista enlazada: Insertar elementos en una lista </vt:lpstr>
      <vt:lpstr>Lista enlazada: Buscar elementos de una lista</vt:lpstr>
      <vt:lpstr>Lista enlazada: Eliminar elementos de una lista</vt:lpstr>
      <vt:lpstr>Lista enlazada: Eliminar elementos de una lista</vt:lpstr>
      <vt:lpstr>Lista enlazada: Recorrer una lista enlazada</vt:lpstr>
      <vt:lpstr>Lista enlazada: Comprobar si la lista está vacía</vt:lpstr>
      <vt:lpstr>Listas doblemente ligadas</vt:lpstr>
      <vt:lpstr>Lista doblemente enlazada: Declaración de un nodo</vt:lpstr>
      <vt:lpstr>Archivos binarios</vt:lpstr>
      <vt:lpstr>Archivos</vt:lpstr>
      <vt:lpstr>Archivos</vt:lpstr>
      <vt:lpstr>Abrir un archivo</vt:lpstr>
      <vt:lpstr>Abrir un archivo</vt:lpstr>
      <vt:lpstr>Abrir un archivo</vt:lpstr>
      <vt:lpstr>Cerrar un archivo</vt:lpstr>
      <vt:lpstr>Archivos de texto</vt:lpstr>
      <vt:lpstr>Archivos de texto</vt:lpstr>
      <vt:lpstr>Archivos de texto</vt:lpstr>
      <vt:lpstr>Archivos de texto</vt:lpstr>
      <vt:lpstr>Banderas para revisar el estado</vt:lpstr>
      <vt:lpstr>Establecer y obtener el posicionamiento del stream</vt:lpstr>
      <vt:lpstr>Establecer y obtener el posicionamiento del stream</vt:lpstr>
      <vt:lpstr>Establecer y obtener el posicionamiento del stream</vt:lpstr>
      <vt:lpstr>Establecer y obtener el posicionamiento del stream</vt:lpstr>
      <vt:lpstr>Archivos binarios</vt:lpstr>
      <vt:lpstr>Archivos binarios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cp:lastModifiedBy>Raymundo Espinosa R</cp:lastModifiedBy>
  <cp:revision>1</cp:revision>
  <dcterms:modified xsi:type="dcterms:W3CDTF">2023-02-15T03:10:19Z</dcterms:modified>
</cp:coreProperties>
</file>