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Open Sans" panose="020B0606030504020204" pitchFamily="34" charset="0"/>
      <p:regular r:id="rId45"/>
      <p:bold r:id="rId46"/>
      <p:italic r:id="rId47"/>
      <p:boldItalic r:id="rId48"/>
    </p:embeddedFont>
    <p:embeddedFont>
      <p:font typeface="PT Sans Narrow" panose="020B0506020203020204"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54AF7D-AE3D-4288-9D2C-16AE6A8553A8}">
  <a:tblStyle styleId="{8054AF7D-AE3D-4288-9D2C-16AE6A8553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48" y="8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0b5cafb0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0b5cafb0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0b5cafb0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0b5cafb0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116dbef6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116dbef6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9bea456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9bea456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bfa168c2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bfa168c2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116dbef66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116dbef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12f39589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12f39589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12f395898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12f39589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12f395898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12f39589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12f395898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12f39589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0b5cafb0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0b5cafb0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2f395898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2f39589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2dc03852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2dc0385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12f395898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12f39589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12f39589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12f39589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12f395898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12f39589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La recursión mal implementada es un ejemplo de recursión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12f39589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12f39589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2f39589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2f39589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2f39589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2f39589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12f39589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112f39589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 ejercicio en el visual studio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12f39589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112f3958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0b5cafb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0b5cafb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12f39589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12f39589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12f39589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12f39589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2f39589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2f39589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 ejemplo en el visual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12f39589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12f39589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 ejercicio en el visual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12f39589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12f39589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12f39589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12f39589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112f39589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112f39589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12f395898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12f39589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dc03852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dc03852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12f395898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112f395898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bfa168c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bfa168c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112f395898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112f39589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12f395898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12f395898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12f395898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12f39589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116dbef6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116dbe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0b5cafb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0b5cafb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0b5cafb0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0b5cafb0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0b5cafb0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0b5cafb0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0b5cafb0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0b5caf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Estructuras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41" name="Google Shape;14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…read or write a function member of a struct?</a:t>
            </a:r>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struct type_struct_name {</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member_type1 function_member_name1;</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member_type2 function_member_name2;</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 variable_name;</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None/>
            </a:pPr>
            <a:r>
              <a:rPr lang="es-419" sz="1561">
                <a:solidFill>
                  <a:srgbClr val="000000"/>
                </a:solidFill>
                <a:highlight>
                  <a:srgbClr val="FFFFFF"/>
                </a:highlight>
                <a:latin typeface="Courier New"/>
                <a:ea typeface="Courier New"/>
                <a:cs typeface="Courier New"/>
                <a:sym typeface="Courier New"/>
              </a:rPr>
              <a:t>variable_name.function_member_name1();</a:t>
            </a:r>
            <a:endParaRPr sz="1561">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45025"/>
            <a:ext cx="8520600" cy="2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 anidadas</a:t>
            </a:r>
            <a:endParaRPr/>
          </a:p>
        </p:txBody>
      </p:sp>
      <p:sp>
        <p:nvSpPr>
          <p:cNvPr id="147" name="Google Shape;147;p23"/>
          <p:cNvSpPr txBox="1">
            <a:spLocks noGrp="1"/>
          </p:cNvSpPr>
          <p:nvPr>
            <p:ph type="body" idx="1"/>
          </p:nvPr>
        </p:nvSpPr>
        <p:spPr>
          <a:xfrm>
            <a:off x="311700" y="917199"/>
            <a:ext cx="8520600" cy="113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Una estructura puede contener diferentes tipos de datos, incluyendo otras estructuras ya definidas en la biblioteca estándar o estructuras definidas por el programador.</a:t>
            </a:r>
            <a:endParaRPr/>
          </a:p>
        </p:txBody>
      </p:sp>
      <p:sp>
        <p:nvSpPr>
          <p:cNvPr id="148" name="Google Shape;148;p23"/>
          <p:cNvSpPr txBox="1">
            <a:spLocks noGrp="1"/>
          </p:cNvSpPr>
          <p:nvPr>
            <p:ph type="title"/>
          </p:nvPr>
        </p:nvSpPr>
        <p:spPr>
          <a:xfrm>
            <a:off x="264275" y="2263275"/>
            <a:ext cx="8520600" cy="2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Arreglos de estructuras</a:t>
            </a:r>
            <a:endParaRPr/>
          </a:p>
        </p:txBody>
      </p:sp>
      <p:sp>
        <p:nvSpPr>
          <p:cNvPr id="149" name="Google Shape;149;p23"/>
          <p:cNvSpPr txBox="1">
            <a:spLocks noGrp="1"/>
          </p:cNvSpPr>
          <p:nvPr>
            <p:ph type="body" idx="1"/>
          </p:nvPr>
        </p:nvSpPr>
        <p:spPr>
          <a:xfrm>
            <a:off x="264275" y="2735449"/>
            <a:ext cx="8520600" cy="113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Una estructura, al ser un tipo de dato (definido por el programador, pero un tipo de dato al fin de cuentas) también aplica para ser usado como arreglo.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Ejercicio</a:t>
            </a:r>
            <a:endParaRPr/>
          </a:p>
        </p:txBody>
      </p:sp>
      <p:sp>
        <p:nvSpPr>
          <p:cNvPr id="155" name="Google Shape;155;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dirty="0"/>
              <a:t>Convertir ejercicio inicial a estructuras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161" name="Google Shape;161;p25"/>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Punteros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Punteros</a:t>
            </a:r>
            <a:endParaRPr/>
          </a:p>
        </p:txBody>
      </p:sp>
      <p:sp>
        <p:nvSpPr>
          <p:cNvPr id="167" name="Google Shape;16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s-419"/>
              <a:t>Direcciones en memoria</a:t>
            </a:r>
            <a:endParaRPr/>
          </a:p>
          <a:p>
            <a:pPr marL="457200" lvl="0" indent="-342900" algn="l" rtl="0">
              <a:spcBef>
                <a:spcPts val="0"/>
              </a:spcBef>
              <a:spcAft>
                <a:spcPts val="0"/>
              </a:spcAft>
              <a:buSzPts val="1800"/>
              <a:buChar char="●"/>
            </a:pPr>
            <a:r>
              <a:rPr lang="es-419"/>
              <a:t>Stack</a:t>
            </a:r>
            <a:endParaRPr/>
          </a:p>
          <a:p>
            <a:pPr marL="457200" lvl="0" indent="-342900" algn="l" rtl="0">
              <a:spcBef>
                <a:spcPts val="0"/>
              </a:spcBef>
              <a:spcAft>
                <a:spcPts val="0"/>
              </a:spcAft>
              <a:buSzPts val="1800"/>
              <a:buChar char="●"/>
            </a:pPr>
            <a:r>
              <a:rPr lang="es-419"/>
              <a:t>Concepto de puntero</a:t>
            </a:r>
            <a:endParaRPr/>
          </a:p>
          <a:p>
            <a:pPr marL="457200" lvl="0" indent="-342900" algn="l" rtl="0">
              <a:spcBef>
                <a:spcPts val="0"/>
              </a:spcBef>
              <a:spcAft>
                <a:spcPts val="0"/>
              </a:spcAft>
              <a:buSzPts val="1800"/>
              <a:buChar char="●"/>
            </a:pPr>
            <a:r>
              <a:rPr lang="es-419"/>
              <a:t>Declaración de punteros</a:t>
            </a:r>
            <a:endParaRPr/>
          </a:p>
          <a:p>
            <a:pPr marL="457200" lvl="0" indent="-342900" algn="l" rtl="0">
              <a:spcBef>
                <a:spcPts val="0"/>
              </a:spcBef>
              <a:spcAft>
                <a:spcPts val="0"/>
              </a:spcAft>
              <a:buSzPts val="1800"/>
              <a:buChar char="●"/>
            </a:pPr>
            <a:r>
              <a:rPr lang="es-419"/>
              <a:t>Punteros NULL y void</a:t>
            </a:r>
            <a:endParaRPr/>
          </a:p>
          <a:p>
            <a:pPr marL="457200" lvl="0" indent="-342900" algn="l" rtl="0">
              <a:spcBef>
                <a:spcPts val="0"/>
              </a:spcBef>
              <a:spcAft>
                <a:spcPts val="0"/>
              </a:spcAft>
              <a:buSzPts val="1800"/>
              <a:buChar char="●"/>
            </a:pPr>
            <a:r>
              <a:rPr lang="es-419"/>
              <a:t>Puntero a punteros</a:t>
            </a:r>
            <a:endParaRPr/>
          </a:p>
          <a:p>
            <a:pPr marL="457200" lvl="0" indent="-342900" algn="l" rtl="0">
              <a:spcBef>
                <a:spcPts val="0"/>
              </a:spcBef>
              <a:spcAft>
                <a:spcPts val="0"/>
              </a:spcAft>
              <a:buSzPts val="1800"/>
              <a:buChar char="●"/>
            </a:pPr>
            <a:r>
              <a:rPr lang="es-419"/>
              <a:t>Punteros y arreglos</a:t>
            </a:r>
            <a:endParaRPr/>
          </a:p>
          <a:p>
            <a:pPr marL="457200" lvl="0" indent="-342900" algn="l" rtl="0">
              <a:spcBef>
                <a:spcPts val="0"/>
              </a:spcBef>
              <a:spcAft>
                <a:spcPts val="0"/>
              </a:spcAft>
              <a:buSzPts val="1800"/>
              <a:buChar char="●"/>
            </a:pPr>
            <a:r>
              <a:rPr lang="es-419"/>
              <a:t>Aritmética de punteros</a:t>
            </a:r>
            <a:endParaRPr/>
          </a:p>
          <a:p>
            <a:pPr marL="457200" lvl="0" indent="-342900" algn="l" rtl="0">
              <a:spcBef>
                <a:spcPts val="0"/>
              </a:spcBef>
              <a:spcAft>
                <a:spcPts val="0"/>
              </a:spcAft>
              <a:buSzPts val="1800"/>
              <a:buChar char="●"/>
            </a:pPr>
            <a:r>
              <a:rPr lang="es-419"/>
              <a:t>Punteros como argumentos de funciones</a:t>
            </a:r>
            <a:endParaRPr/>
          </a:p>
          <a:p>
            <a:pPr marL="457200" lvl="0" indent="-342900" algn="l" rtl="0">
              <a:spcBef>
                <a:spcPts val="0"/>
              </a:spcBef>
              <a:spcAft>
                <a:spcPts val="0"/>
              </a:spcAft>
              <a:buSzPts val="1800"/>
              <a:buChar char="●"/>
            </a:pPr>
            <a:r>
              <a:rPr lang="es-419"/>
              <a:t>Punteros de estructuras</a:t>
            </a:r>
            <a:endParaRPr/>
          </a:p>
          <a:p>
            <a:pPr marL="457200" lvl="0" indent="-342900" algn="l" rtl="0">
              <a:spcBef>
                <a:spcPts val="0"/>
              </a:spcBef>
              <a:spcAft>
                <a:spcPts val="0"/>
              </a:spcAft>
              <a:buSzPts val="1800"/>
              <a:buChar char="●"/>
            </a:pPr>
            <a:r>
              <a:rPr lang="es-419"/>
              <a:t>Heap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Dirección de memoria</a:t>
            </a:r>
            <a:endParaRPr/>
          </a:p>
        </p:txBody>
      </p:sp>
      <p:sp>
        <p:nvSpPr>
          <p:cNvPr id="173" name="Google Shape;173;p27"/>
          <p:cNvSpPr txBox="1">
            <a:spLocks noGrp="1"/>
          </p:cNvSpPr>
          <p:nvPr>
            <p:ph type="body" idx="1"/>
          </p:nvPr>
        </p:nvSpPr>
        <p:spPr>
          <a:xfrm>
            <a:off x="311700" y="1266325"/>
            <a:ext cx="33648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419"/>
              <a:t>Cuando una variable se declara, se asocian tres atributos fundamentales con la misma: su </a:t>
            </a:r>
            <a:r>
              <a:rPr lang="es-419" i="1"/>
              <a:t>nombre</a:t>
            </a:r>
            <a:r>
              <a:rPr lang="es-419"/>
              <a:t>, su </a:t>
            </a:r>
            <a:r>
              <a:rPr lang="es-419" i="1"/>
              <a:t>tipo </a:t>
            </a:r>
            <a:r>
              <a:rPr lang="es-419"/>
              <a:t>y su </a:t>
            </a:r>
            <a:r>
              <a:rPr lang="es-419" i="1"/>
              <a:t>dirección </a:t>
            </a:r>
            <a:r>
              <a:rPr lang="es-419"/>
              <a:t>en memoria.</a:t>
            </a:r>
            <a:endParaRPr/>
          </a:p>
          <a:p>
            <a:pPr marL="0" lvl="0" indent="457200" algn="l" rtl="0">
              <a:spcBef>
                <a:spcPts val="1200"/>
              </a:spcBef>
              <a:spcAft>
                <a:spcPts val="0"/>
              </a:spcAft>
              <a:buNone/>
            </a:pPr>
            <a:r>
              <a:rPr lang="es-419"/>
              <a:t>int n = 75;</a:t>
            </a:r>
            <a:endParaRPr/>
          </a:p>
          <a:p>
            <a:pPr marL="0" lvl="0" indent="457200" algn="l" rtl="0">
              <a:spcBef>
                <a:spcPts val="1200"/>
              </a:spcBef>
              <a:spcAft>
                <a:spcPts val="0"/>
              </a:spcAft>
              <a:buNone/>
            </a:pPr>
            <a:r>
              <a:rPr lang="es-419"/>
              <a:t>cout &lt;&lt; n &lt;&lt; endl;</a:t>
            </a:r>
            <a:endParaRPr/>
          </a:p>
          <a:p>
            <a:pPr marL="0" lvl="0" indent="457200" algn="l" rtl="0">
              <a:spcBef>
                <a:spcPts val="1200"/>
              </a:spcBef>
              <a:spcAft>
                <a:spcPts val="0"/>
              </a:spcAft>
              <a:buNone/>
            </a:pPr>
            <a:r>
              <a:rPr lang="es-419"/>
              <a:t>cout &lt;&lt; &amp;n &lt;&lt; endl;</a:t>
            </a:r>
            <a:endParaRPr/>
          </a:p>
          <a:p>
            <a:pPr marL="0" lvl="0" indent="0" algn="l" rtl="0">
              <a:spcBef>
                <a:spcPts val="1200"/>
              </a:spcBef>
              <a:spcAft>
                <a:spcPts val="1200"/>
              </a:spcAft>
              <a:buNone/>
            </a:pPr>
            <a:endParaRPr/>
          </a:p>
        </p:txBody>
      </p:sp>
      <p:sp>
        <p:nvSpPr>
          <p:cNvPr id="174" name="Google Shape;174;p27"/>
          <p:cNvSpPr txBox="1"/>
          <p:nvPr/>
        </p:nvSpPr>
        <p:spPr>
          <a:xfrm>
            <a:off x="4885650" y="2291700"/>
            <a:ext cx="34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Open Sans"/>
                <a:ea typeface="Open Sans"/>
                <a:cs typeface="Open Sans"/>
                <a:sym typeface="Open Sans"/>
              </a:rPr>
              <a:t>n</a:t>
            </a:r>
            <a:endParaRPr b="1">
              <a:latin typeface="Open Sans"/>
              <a:ea typeface="Open Sans"/>
              <a:cs typeface="Open Sans"/>
              <a:sym typeface="Open Sans"/>
            </a:endParaRPr>
          </a:p>
        </p:txBody>
      </p:sp>
      <p:sp>
        <p:nvSpPr>
          <p:cNvPr id="175" name="Google Shape;175;p27"/>
          <p:cNvSpPr/>
          <p:nvPr/>
        </p:nvSpPr>
        <p:spPr>
          <a:xfrm>
            <a:off x="5249375" y="2291700"/>
            <a:ext cx="16188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75</a:t>
            </a:r>
            <a:endParaRPr/>
          </a:p>
        </p:txBody>
      </p:sp>
      <p:sp>
        <p:nvSpPr>
          <p:cNvPr id="176" name="Google Shape;176;p27"/>
          <p:cNvSpPr txBox="1"/>
          <p:nvPr/>
        </p:nvSpPr>
        <p:spPr>
          <a:xfrm>
            <a:off x="5473525" y="1834475"/>
            <a:ext cx="147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Open Sans"/>
                <a:ea typeface="Open Sans"/>
                <a:cs typeface="Open Sans"/>
                <a:sym typeface="Open Sans"/>
              </a:rPr>
              <a:t>0x4ffffd34</a:t>
            </a:r>
            <a:endParaRPr b="1">
              <a:latin typeface="Open Sans"/>
              <a:ea typeface="Open Sans"/>
              <a:cs typeface="Open Sans"/>
              <a:sym typeface="Open Sans"/>
            </a:endParaRPr>
          </a:p>
        </p:txBody>
      </p:sp>
      <p:sp>
        <p:nvSpPr>
          <p:cNvPr id="177" name="Google Shape;177;p27"/>
          <p:cNvSpPr txBox="1"/>
          <p:nvPr/>
        </p:nvSpPr>
        <p:spPr>
          <a:xfrm>
            <a:off x="5695075" y="2748925"/>
            <a:ext cx="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Open Sans"/>
                <a:ea typeface="Open Sans"/>
                <a:cs typeface="Open Sans"/>
                <a:sym typeface="Open Sans"/>
              </a:rPr>
              <a:t>int</a:t>
            </a:r>
            <a:endParaRPr b="1">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Secciones de memoria</a:t>
            </a:r>
            <a:endParaRPr/>
          </a:p>
        </p:txBody>
      </p:sp>
      <p:sp>
        <p:nvSpPr>
          <p:cNvPr id="183" name="Google Shape;183;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Cuando se ejecuta un programa, se necesita tener una espacio de memoria donde se puedan guardar las funciones y variables utilizadas en dicho programa.</a:t>
            </a:r>
            <a:endParaRPr/>
          </a:p>
          <a:p>
            <a:pPr marL="0" lvl="0" indent="0" algn="l" rtl="0">
              <a:spcBef>
                <a:spcPts val="1200"/>
              </a:spcBef>
              <a:spcAft>
                <a:spcPts val="0"/>
              </a:spcAft>
              <a:buNone/>
            </a:pPr>
            <a:r>
              <a:rPr lang="es-419"/>
              <a:t> Este espacio asignado al programa se divide en dos secciones: </a:t>
            </a:r>
            <a:r>
              <a:rPr lang="es-419" i="1"/>
              <a:t>stack </a:t>
            </a:r>
            <a:r>
              <a:rPr lang="es-419"/>
              <a:t>y </a:t>
            </a:r>
            <a:r>
              <a:rPr lang="es-419" i="1"/>
              <a:t>heap</a:t>
            </a:r>
            <a:endParaRPr i="1"/>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189" name="Google Shape;189;p29"/>
          <p:cNvSpPr txBox="1">
            <a:spLocks noGrp="1"/>
          </p:cNvSpPr>
          <p:nvPr>
            <p:ph type="body" idx="1"/>
          </p:nvPr>
        </p:nvSpPr>
        <p:spPr>
          <a:xfrm>
            <a:off x="311700" y="1266325"/>
            <a:ext cx="46140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a:t>Es una región especial en la memoria de la computadora que almacena temporalmente las variables creadas por cada función (incluyendo la función main).</a:t>
            </a:r>
            <a:endParaRPr/>
          </a:p>
          <a:p>
            <a:pPr marL="457200" lvl="0" indent="-334327" algn="l" rtl="0">
              <a:spcBef>
                <a:spcPts val="0"/>
              </a:spcBef>
              <a:spcAft>
                <a:spcPts val="0"/>
              </a:spcAft>
              <a:buSzPct val="100000"/>
              <a:buChar char="●"/>
            </a:pPr>
            <a:r>
              <a:rPr lang="es-419"/>
              <a:t>El </a:t>
            </a:r>
            <a:r>
              <a:rPr lang="es-419" i="1"/>
              <a:t>stack </a:t>
            </a:r>
            <a:r>
              <a:rPr lang="es-419"/>
              <a:t>es una estructura de datos tipo </a:t>
            </a:r>
            <a:r>
              <a:rPr lang="es-419" b="1"/>
              <a:t>LIFO </a:t>
            </a:r>
            <a:r>
              <a:rPr lang="es-419"/>
              <a:t>(last in, first out).</a:t>
            </a:r>
            <a:endParaRPr/>
          </a:p>
          <a:p>
            <a:pPr marL="457200" lvl="0" indent="-334327" algn="l" rtl="0">
              <a:spcBef>
                <a:spcPts val="0"/>
              </a:spcBef>
              <a:spcAft>
                <a:spcPts val="0"/>
              </a:spcAft>
              <a:buSzPct val="100000"/>
              <a:buChar char="●"/>
            </a:pPr>
            <a:r>
              <a:rPr lang="es-419"/>
              <a:t>Cada que en una función se declara una variable, esta es puesta en la cima del </a:t>
            </a:r>
            <a:r>
              <a:rPr lang="es-419" i="1"/>
              <a:t>stack</a:t>
            </a:r>
            <a:r>
              <a:rPr lang="es-419"/>
              <a:t>. Y cuando la función termina, todas las variables puestas en el stack por esa función son liberadas.</a:t>
            </a:r>
            <a:endParaRPr/>
          </a:p>
        </p:txBody>
      </p:sp>
      <p:pic>
        <p:nvPicPr>
          <p:cNvPr id="190" name="Google Shape;190;p29"/>
          <p:cNvPicPr preferRelativeResize="0"/>
          <p:nvPr/>
        </p:nvPicPr>
        <p:blipFill>
          <a:blip r:embed="rId3">
            <a:alphaModFix/>
          </a:blip>
          <a:stretch>
            <a:fillRect/>
          </a:stretch>
        </p:blipFill>
        <p:spPr>
          <a:xfrm>
            <a:off x="5530475" y="2489775"/>
            <a:ext cx="3016050" cy="2079250"/>
          </a:xfrm>
          <a:prstGeom prst="rect">
            <a:avLst/>
          </a:prstGeom>
          <a:noFill/>
          <a:ln>
            <a:noFill/>
          </a:ln>
        </p:spPr>
      </p:pic>
      <p:pic>
        <p:nvPicPr>
          <p:cNvPr id="191" name="Google Shape;191;p29"/>
          <p:cNvPicPr preferRelativeResize="0"/>
          <p:nvPr/>
        </p:nvPicPr>
        <p:blipFill>
          <a:blip r:embed="rId4">
            <a:alphaModFix/>
          </a:blip>
          <a:stretch>
            <a:fillRect/>
          </a:stretch>
        </p:blipFill>
        <p:spPr>
          <a:xfrm>
            <a:off x="6230687" y="445025"/>
            <a:ext cx="1334963" cy="180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197" name="Google Shape;197;p30"/>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198" name="Google Shape;198;p30"/>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EMPTY STACK</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05" name="Google Shape;205;p31"/>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06" name="Google Shape;206;p31"/>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08" name="Google Shape;208;p31"/>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a, b, c</a:t>
            </a:r>
            <a:endParaRPr/>
          </a:p>
        </p:txBody>
      </p:sp>
      <p:sp>
        <p:nvSpPr>
          <p:cNvPr id="209" name="Google Shape;209;p31"/>
          <p:cNvSpPr txBox="1"/>
          <p:nvPr/>
        </p:nvSpPr>
        <p:spPr>
          <a:xfrm>
            <a:off x="3652050" y="3713025"/>
            <a:ext cx="1080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100" b="1">
                <a:latin typeface="Open Sans"/>
                <a:ea typeface="Open Sans"/>
                <a:cs typeface="Open Sans"/>
                <a:sym typeface="Open Sans"/>
              </a:rPr>
              <a:t>PUSH</a:t>
            </a:r>
            <a:endParaRPr sz="2100" b="1">
              <a:latin typeface="Open Sans"/>
              <a:ea typeface="Open Sans"/>
              <a:cs typeface="Open Sans"/>
              <a:sym typeface="Open Sans"/>
            </a:endParaRPr>
          </a:p>
        </p:txBody>
      </p:sp>
      <p:cxnSp>
        <p:nvCxnSpPr>
          <p:cNvPr id="210" name="Google Shape;210;p31"/>
          <p:cNvCxnSpPr>
            <a:stCxn id="209" idx="3"/>
            <a:endCxn id="208" idx="1"/>
          </p:cNvCxnSpPr>
          <p:nvPr/>
        </p:nvCxnSpPr>
        <p:spPr>
          <a:xfrm>
            <a:off x="4732350" y="3966975"/>
            <a:ext cx="460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Ejercicio de repaso</a:t>
            </a:r>
            <a:endParaRPr/>
          </a:p>
        </p:txBody>
      </p:sp>
      <p:sp>
        <p:nvSpPr>
          <p:cNvPr id="73" name="Google Shape;73;p14"/>
          <p:cNvSpPr txBox="1">
            <a:spLocks noGrp="1"/>
          </p:cNvSpPr>
          <p:nvPr>
            <p:ph type="body" idx="1"/>
          </p:nvPr>
        </p:nvSpPr>
        <p:spPr>
          <a:xfrm>
            <a:off x="311700" y="1152475"/>
            <a:ext cx="3588600" cy="361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dirty="0"/>
              <a:t>Hacer una </a:t>
            </a:r>
            <a:r>
              <a:rPr lang="es-419" dirty="0" err="1"/>
              <a:t>aplicacion</a:t>
            </a:r>
            <a:r>
              <a:rPr lang="es-419" dirty="0"/>
              <a:t> de consola que maneje el flujo de pantallas de un juego usando los conocimientos de programación básica.</a:t>
            </a:r>
            <a:endParaRPr dirty="0"/>
          </a:p>
        </p:txBody>
      </p:sp>
      <p:pic>
        <p:nvPicPr>
          <p:cNvPr id="74" name="Google Shape;74;p14"/>
          <p:cNvPicPr preferRelativeResize="0"/>
          <p:nvPr/>
        </p:nvPicPr>
        <p:blipFill>
          <a:blip r:embed="rId3">
            <a:alphaModFix/>
          </a:blip>
          <a:stretch>
            <a:fillRect/>
          </a:stretch>
        </p:blipFill>
        <p:spPr>
          <a:xfrm>
            <a:off x="3978700" y="1152475"/>
            <a:ext cx="4853600" cy="3613600"/>
          </a:xfrm>
          <a:prstGeom prst="rect">
            <a:avLst/>
          </a:prstGeom>
          <a:noFill/>
          <a:ln>
            <a:noFill/>
          </a:ln>
        </p:spPr>
      </p:pic>
      <p:cxnSp>
        <p:nvCxnSpPr>
          <p:cNvPr id="75" name="Google Shape;75;p14"/>
          <p:cNvCxnSpPr/>
          <p:nvPr/>
        </p:nvCxnSpPr>
        <p:spPr>
          <a:xfrm rot="10800000" flipH="1">
            <a:off x="5380325" y="3152800"/>
            <a:ext cx="2064900" cy="14700"/>
          </a:xfrm>
          <a:prstGeom prst="straightConnector1">
            <a:avLst/>
          </a:prstGeom>
          <a:noFill/>
          <a:ln w="38100" cap="flat" cmpd="sng">
            <a:solidFill>
              <a:srgbClr val="FF0000"/>
            </a:solidFill>
            <a:prstDash val="solid"/>
            <a:round/>
            <a:headEnd type="none" w="med" len="med"/>
            <a:tailEnd type="none" w="med" len="med"/>
          </a:ln>
        </p:spPr>
      </p:cxnSp>
      <p:cxnSp>
        <p:nvCxnSpPr>
          <p:cNvPr id="76" name="Google Shape;76;p14"/>
          <p:cNvCxnSpPr/>
          <p:nvPr/>
        </p:nvCxnSpPr>
        <p:spPr>
          <a:xfrm rot="10800000" flipH="1">
            <a:off x="5380325" y="3579025"/>
            <a:ext cx="2064900" cy="147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16" name="Google Shape;216;p32"/>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17" name="Google Shape;217;p32"/>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19" name="Google Shape;219;p32"/>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int a, b, c</a:t>
            </a:r>
            <a:endParaRPr/>
          </a:p>
        </p:txBody>
      </p:sp>
      <p:sp>
        <p:nvSpPr>
          <p:cNvPr id="220" name="Google Shape;220;p32"/>
          <p:cNvSpPr/>
          <p:nvPr/>
        </p:nvSpPr>
        <p:spPr>
          <a:xfrm>
            <a:off x="5180250" y="24616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multiply</a:t>
            </a:r>
            <a:br>
              <a:rPr lang="es-419"/>
            </a:br>
            <a:r>
              <a:rPr lang="es-419"/>
              <a:t>int x, y</a:t>
            </a:r>
            <a:endParaRPr/>
          </a:p>
        </p:txBody>
      </p:sp>
      <p:sp>
        <p:nvSpPr>
          <p:cNvPr id="221" name="Google Shape;221;p32"/>
          <p:cNvSpPr txBox="1"/>
          <p:nvPr/>
        </p:nvSpPr>
        <p:spPr>
          <a:xfrm>
            <a:off x="3313525" y="2663725"/>
            <a:ext cx="14190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100" b="1">
                <a:latin typeface="Open Sans"/>
                <a:ea typeface="Open Sans"/>
                <a:cs typeface="Open Sans"/>
                <a:sym typeface="Open Sans"/>
              </a:rPr>
              <a:t>PUSH</a:t>
            </a:r>
            <a:br>
              <a:rPr lang="es-419" sz="2100" b="1">
                <a:latin typeface="Open Sans"/>
                <a:ea typeface="Open Sans"/>
                <a:cs typeface="Open Sans"/>
                <a:sym typeface="Open Sans"/>
              </a:rPr>
            </a:br>
            <a:r>
              <a:rPr lang="es-419" sz="1800" b="1">
                <a:latin typeface="Open Sans"/>
                <a:ea typeface="Open Sans"/>
                <a:cs typeface="Open Sans"/>
                <a:sym typeface="Open Sans"/>
              </a:rPr>
              <a:t>(LAST  IN)</a:t>
            </a:r>
            <a:endParaRPr sz="1800" b="1">
              <a:latin typeface="Open Sans"/>
              <a:ea typeface="Open Sans"/>
              <a:cs typeface="Open Sans"/>
              <a:sym typeface="Open Sans"/>
            </a:endParaRPr>
          </a:p>
        </p:txBody>
      </p:sp>
      <p:cxnSp>
        <p:nvCxnSpPr>
          <p:cNvPr id="222" name="Google Shape;222;p32"/>
          <p:cNvCxnSpPr>
            <a:stCxn id="221" idx="3"/>
          </p:cNvCxnSpPr>
          <p:nvPr/>
        </p:nvCxnSpPr>
        <p:spPr>
          <a:xfrm>
            <a:off x="4732525" y="3056275"/>
            <a:ext cx="460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28" name="Google Shape;228;p33"/>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29" name="Google Shape;229;p33"/>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31" name="Google Shape;231;p33"/>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int a, b, c</a:t>
            </a:r>
            <a:endParaRPr/>
          </a:p>
        </p:txBody>
      </p:sp>
      <p:sp>
        <p:nvSpPr>
          <p:cNvPr id="232" name="Google Shape;232;p33"/>
          <p:cNvSpPr/>
          <p:nvPr/>
        </p:nvSpPr>
        <p:spPr>
          <a:xfrm>
            <a:off x="5180250" y="24616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multiply</a:t>
            </a:r>
            <a:br>
              <a:rPr lang="es-419"/>
            </a:br>
            <a:r>
              <a:rPr lang="es-419"/>
              <a:t>int x, y</a:t>
            </a:r>
            <a:endParaRPr/>
          </a:p>
        </p:txBody>
      </p:sp>
      <p:sp>
        <p:nvSpPr>
          <p:cNvPr id="233" name="Google Shape;233;p33"/>
          <p:cNvSpPr txBox="1"/>
          <p:nvPr/>
        </p:nvSpPr>
        <p:spPr>
          <a:xfrm>
            <a:off x="7690300" y="2694475"/>
            <a:ext cx="1338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700" b="1">
                <a:latin typeface="Open Sans"/>
                <a:ea typeface="Open Sans"/>
                <a:cs typeface="Open Sans"/>
                <a:sym typeface="Open Sans"/>
              </a:rPr>
              <a:t>POP</a:t>
            </a:r>
            <a:endParaRPr sz="1700" b="1">
              <a:latin typeface="Open Sans"/>
              <a:ea typeface="Open Sans"/>
              <a:cs typeface="Open Sans"/>
              <a:sym typeface="Open Sans"/>
            </a:endParaRPr>
          </a:p>
          <a:p>
            <a:pPr marL="0" lvl="0" indent="0" algn="ctr" rtl="0">
              <a:spcBef>
                <a:spcPts val="0"/>
              </a:spcBef>
              <a:spcAft>
                <a:spcPts val="0"/>
              </a:spcAft>
              <a:buNone/>
            </a:pPr>
            <a:br>
              <a:rPr lang="es-419" sz="1700" b="1">
                <a:latin typeface="Open Sans"/>
                <a:ea typeface="Open Sans"/>
                <a:cs typeface="Open Sans"/>
                <a:sym typeface="Open Sans"/>
              </a:rPr>
            </a:br>
            <a:r>
              <a:rPr lang="es-419" b="1">
                <a:latin typeface="Open Sans"/>
                <a:ea typeface="Open Sans"/>
                <a:cs typeface="Open Sans"/>
                <a:sym typeface="Open Sans"/>
              </a:rPr>
              <a:t>(FIRST OUT)</a:t>
            </a:r>
            <a:endParaRPr b="1">
              <a:latin typeface="Open Sans"/>
              <a:ea typeface="Open Sans"/>
              <a:cs typeface="Open Sans"/>
              <a:sym typeface="Open Sans"/>
            </a:endParaRPr>
          </a:p>
        </p:txBody>
      </p:sp>
      <p:cxnSp>
        <p:nvCxnSpPr>
          <p:cNvPr id="234" name="Google Shape;234;p33"/>
          <p:cNvCxnSpPr>
            <a:stCxn id="233" idx="1"/>
            <a:endCxn id="232" idx="3"/>
          </p:cNvCxnSpPr>
          <p:nvPr/>
        </p:nvCxnSpPr>
        <p:spPr>
          <a:xfrm rot="10800000">
            <a:off x="7347100" y="2917675"/>
            <a:ext cx="343200" cy="238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40" name="Google Shape;240;p34"/>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41" name="Google Shape;241;p34"/>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43" name="Google Shape;243;p34"/>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a, b, c</a:t>
            </a:r>
            <a:endParaRPr/>
          </a:p>
        </p:txBody>
      </p:sp>
      <p:sp>
        <p:nvSpPr>
          <p:cNvPr id="244" name="Google Shape;244;p34"/>
          <p:cNvSpPr txBox="1"/>
          <p:nvPr/>
        </p:nvSpPr>
        <p:spPr>
          <a:xfrm>
            <a:off x="7690300" y="3761275"/>
            <a:ext cx="133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700" b="1">
                <a:latin typeface="Open Sans"/>
                <a:ea typeface="Open Sans"/>
                <a:cs typeface="Open Sans"/>
                <a:sym typeface="Open Sans"/>
              </a:rPr>
              <a:t>POP</a:t>
            </a:r>
            <a:endParaRPr sz="1700" b="1">
              <a:latin typeface="Open Sans"/>
              <a:ea typeface="Open Sans"/>
              <a:cs typeface="Open Sans"/>
              <a:sym typeface="Open Sans"/>
            </a:endParaRPr>
          </a:p>
        </p:txBody>
      </p:sp>
      <p:cxnSp>
        <p:nvCxnSpPr>
          <p:cNvPr id="245" name="Google Shape;245;p34"/>
          <p:cNvCxnSpPr>
            <a:stCxn id="244" idx="1"/>
          </p:cNvCxnSpPr>
          <p:nvPr/>
        </p:nvCxnSpPr>
        <p:spPr>
          <a:xfrm rot="10800000">
            <a:off x="7347100" y="3984475"/>
            <a:ext cx="343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51" name="Google Shape;251;p35"/>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52" name="Google Shape;252;p35"/>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EMPTY STACK</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59" name="Google Shape;259;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Las ventajas de usar el stack es que la memoria es administrada automáticamente, esto significa que el sistema se encarga de reservar el espacio necesario cuando se necesita se llama a una función y liberar los recursos cuando dicha función termina.</a:t>
            </a:r>
            <a:endParaRPr/>
          </a:p>
          <a:p>
            <a:pPr marL="457200" lvl="0" indent="-342900" algn="l" rtl="0">
              <a:spcBef>
                <a:spcPts val="0"/>
              </a:spcBef>
              <a:spcAft>
                <a:spcPts val="0"/>
              </a:spcAft>
              <a:buSzPts val="1800"/>
              <a:buChar char="●"/>
            </a:pPr>
            <a:r>
              <a:rPr lang="es-419"/>
              <a:t>Las variables del stack sólo existen mientras la función que las creó está en ejecución.</a:t>
            </a:r>
            <a:endParaRPr/>
          </a:p>
          <a:p>
            <a:pPr marL="457200" lvl="0" indent="-342900" algn="l" rtl="0">
              <a:spcBef>
                <a:spcPts val="0"/>
              </a:spcBef>
              <a:spcAft>
                <a:spcPts val="0"/>
              </a:spcAft>
              <a:buSzPts val="1800"/>
              <a:buChar char="●"/>
            </a:pPr>
            <a:r>
              <a:rPr lang="es-419"/>
              <a:t>El compilador calcula cuánta memoria reservar para cada variable definida dentro de cada función.</a:t>
            </a:r>
            <a:endParaRPr/>
          </a:p>
          <a:p>
            <a:pPr marL="457200" lvl="0" indent="-342900" algn="l" rtl="0">
              <a:spcBef>
                <a:spcPts val="0"/>
              </a:spcBef>
              <a:spcAft>
                <a:spcPts val="0"/>
              </a:spcAft>
              <a:buSzPts val="1800"/>
              <a:buChar char="●"/>
            </a:pPr>
            <a:r>
              <a:rPr lang="es-419"/>
              <a:t>El stack tiene un límite de memoria, definido por el SO (puede ser 1MB, 3MB); cuando este límite se supera se produce un </a:t>
            </a:r>
            <a:r>
              <a:rPr lang="es-419" i="1"/>
              <a:t>stack overflow.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de puntero</a:t>
            </a:r>
            <a:endParaRPr/>
          </a:p>
        </p:txBody>
      </p:sp>
      <p:sp>
        <p:nvSpPr>
          <p:cNvPr id="265" name="Google Shape;265;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Cuando se envía correspondencia por correo, la información se entrega basada en un puntero que es la dirección de la persona; cuando se llama por teléfono , se utiliza un puntero que es el número de teléfono que se marca; cuando se manda un correo electrónico, se usa un puntero que es la dirección de correo electrónico.</a:t>
            </a:r>
            <a:endParaRPr/>
          </a:p>
          <a:p>
            <a:pPr marL="457200" lvl="0" indent="-342900" algn="l" rtl="0">
              <a:spcBef>
                <a:spcPts val="0"/>
              </a:spcBef>
              <a:spcAft>
                <a:spcPts val="0"/>
              </a:spcAft>
              <a:buSzPts val="1800"/>
              <a:buChar char="●"/>
            </a:pPr>
            <a:r>
              <a:rPr lang="es-419" i="1"/>
              <a:t>Un puntero es la dirección de memoria de una variable.</a:t>
            </a:r>
            <a:endParaRPr i="1"/>
          </a:p>
          <a:p>
            <a:pPr marL="457200" lvl="0" indent="-342900" algn="l" rtl="0">
              <a:spcBef>
                <a:spcPts val="0"/>
              </a:spcBef>
              <a:spcAft>
                <a:spcPts val="0"/>
              </a:spcAft>
              <a:buSzPts val="1800"/>
              <a:buChar char="●"/>
            </a:pPr>
            <a:r>
              <a:rPr lang="es-419"/>
              <a:t>Los puntero se rigen por estas reglas básicas:</a:t>
            </a:r>
            <a:endParaRPr/>
          </a:p>
          <a:p>
            <a:pPr marL="914400" lvl="1" indent="-317500" algn="l" rtl="0">
              <a:spcBef>
                <a:spcPts val="0"/>
              </a:spcBef>
              <a:spcAft>
                <a:spcPts val="0"/>
              </a:spcAft>
              <a:buSzPts val="1400"/>
              <a:buChar char="○"/>
            </a:pPr>
            <a:r>
              <a:rPr lang="es-419"/>
              <a:t>un </a:t>
            </a:r>
            <a:r>
              <a:rPr lang="es-419" i="1"/>
              <a:t>puntero </a:t>
            </a:r>
            <a:r>
              <a:rPr lang="es-419"/>
              <a:t>es una </a:t>
            </a:r>
            <a:r>
              <a:rPr lang="es-419" i="1"/>
              <a:t>variable </a:t>
            </a:r>
            <a:r>
              <a:rPr lang="es-419"/>
              <a:t>como cualquier otra.</a:t>
            </a:r>
            <a:endParaRPr/>
          </a:p>
          <a:p>
            <a:pPr marL="914400" lvl="1" indent="-317500" algn="l" rtl="0">
              <a:spcBef>
                <a:spcPts val="0"/>
              </a:spcBef>
              <a:spcAft>
                <a:spcPts val="0"/>
              </a:spcAft>
              <a:buSzPts val="1400"/>
              <a:buChar char="○"/>
            </a:pPr>
            <a:r>
              <a:rPr lang="es-419"/>
              <a:t>una variable puntero contiene una </a:t>
            </a:r>
            <a:r>
              <a:rPr lang="es-419" i="1"/>
              <a:t>dirección</a:t>
            </a:r>
            <a:r>
              <a:rPr lang="es-419"/>
              <a:t> que apunta a otra posición en memoria.</a:t>
            </a:r>
            <a:endParaRPr/>
          </a:p>
          <a:p>
            <a:pPr marL="914400" lvl="1" indent="-317500" algn="l" rtl="0">
              <a:spcBef>
                <a:spcPts val="0"/>
              </a:spcBef>
              <a:spcAft>
                <a:spcPts val="0"/>
              </a:spcAft>
              <a:buSzPts val="1400"/>
              <a:buChar char="○"/>
            </a:pPr>
            <a:r>
              <a:rPr lang="es-419"/>
              <a:t>en esa posición se almacenan los datos a los que apunta el puntero;</a:t>
            </a:r>
            <a:endParaRPr/>
          </a:p>
          <a:p>
            <a:pPr marL="91440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Declaración de punteros</a:t>
            </a:r>
            <a:endParaRPr/>
          </a:p>
        </p:txBody>
      </p:sp>
      <p:sp>
        <p:nvSpPr>
          <p:cNvPr id="271" name="Google Shape;271;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 igual que cualquier variable, las variables punteros han de ser declaradas antes de ser utilizarlas.</a:t>
            </a:r>
            <a:endParaRPr/>
          </a:p>
          <a:p>
            <a:pPr marL="0" lvl="0" indent="0" algn="l" rtl="0">
              <a:spcBef>
                <a:spcPts val="1200"/>
              </a:spcBef>
              <a:spcAft>
                <a:spcPts val="0"/>
              </a:spcAft>
              <a:buNone/>
            </a:pPr>
            <a:r>
              <a:rPr lang="es-419"/>
              <a:t>	int* puntero1;</a:t>
            </a:r>
            <a:br>
              <a:rPr lang="es-419"/>
            </a:br>
            <a:r>
              <a:rPr lang="es-419"/>
              <a:t>	float* ptrF;</a:t>
            </a:r>
            <a:br>
              <a:rPr lang="es-419"/>
            </a:br>
            <a:r>
              <a:rPr lang="es-419"/>
              <a:t>	char* cad;</a:t>
            </a:r>
            <a:endParaRPr/>
          </a:p>
          <a:p>
            <a:pPr marL="0" lvl="0" indent="0" algn="l" rtl="0">
              <a:spcBef>
                <a:spcPts val="1200"/>
              </a:spcBef>
              <a:spcAft>
                <a:spcPts val="1200"/>
              </a:spcAft>
              <a:buNone/>
            </a:pPr>
            <a:r>
              <a:rPr lang="es-419"/>
              <a:t>Un operador </a:t>
            </a:r>
            <a:r>
              <a:rPr lang="es-419" b="1"/>
              <a:t>* </a:t>
            </a:r>
            <a:r>
              <a:rPr lang="es-419"/>
              <a:t>en una declaración indica que la variable declarada almacenará una dirección de un tipo de dato especificado.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Inicialización de punteros</a:t>
            </a:r>
            <a:endParaRPr/>
          </a:p>
        </p:txBody>
      </p:sp>
      <p:sp>
        <p:nvSpPr>
          <p:cNvPr id="277" name="Google Shape;277;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s-419"/>
              <a:t>#include &lt;iostream&gt;</a:t>
            </a:r>
            <a:br>
              <a:rPr lang="es-419"/>
            </a:br>
            <a:r>
              <a:rPr lang="es-419"/>
              <a:t>using namespace std;</a:t>
            </a:r>
            <a:endParaRPr/>
          </a:p>
          <a:p>
            <a:pPr marL="0" lvl="0" indent="0" algn="l" rtl="0">
              <a:spcBef>
                <a:spcPts val="1200"/>
              </a:spcBef>
              <a:spcAft>
                <a:spcPts val="0"/>
              </a:spcAft>
              <a:buNone/>
            </a:pPr>
            <a:r>
              <a:rPr lang="es-419"/>
              <a:t>int main()</a:t>
            </a:r>
            <a:br>
              <a:rPr lang="es-419"/>
            </a:br>
            <a:r>
              <a:rPr lang="es-419"/>
              <a:t>{</a:t>
            </a:r>
            <a:br>
              <a:rPr lang="es-419"/>
            </a:br>
            <a:r>
              <a:rPr lang="es-419"/>
              <a:t>    int n = 75;</a:t>
            </a:r>
            <a:br>
              <a:rPr lang="es-419"/>
            </a:br>
            <a:r>
              <a:rPr lang="es-419"/>
              <a:t>    int* p;</a:t>
            </a:r>
            <a:br>
              <a:rPr lang="es-419"/>
            </a:br>
            <a:r>
              <a:rPr lang="es-419"/>
              <a:t>    p = &amp;n;</a:t>
            </a:r>
            <a:br>
              <a:rPr lang="es-419"/>
            </a:br>
            <a:r>
              <a:rPr lang="es-419"/>
              <a:t>    cout &lt;&lt; " n  = " &lt;&lt; n &lt;&lt; endl;</a:t>
            </a:r>
            <a:br>
              <a:rPr lang="es-419"/>
            </a:br>
            <a:r>
              <a:rPr lang="es-419"/>
              <a:t>    cout &lt;&lt; " &amp;n = " &lt;&lt; &amp;n &lt;&lt; endl;</a:t>
            </a:r>
            <a:br>
              <a:rPr lang="es-419"/>
            </a:br>
            <a:r>
              <a:rPr lang="es-419"/>
              <a:t>    cout &lt;&lt; " p  = " &lt;&lt; p &lt;&lt; endl;</a:t>
            </a:r>
            <a:br>
              <a:rPr lang="es-419"/>
            </a:br>
            <a:r>
              <a:rPr lang="es-419"/>
              <a:t>    cout &lt;&lt; " &amp;p = " &lt;&lt; &amp;p &lt;&lt; endl;</a:t>
            </a:r>
            <a:br>
              <a:rPr lang="es-419"/>
            </a:br>
            <a:r>
              <a:rPr lang="es-419"/>
              <a:t>    cout &lt;&lt; " *p = " &lt;&lt; *p &lt;&lt; endl;</a:t>
            </a:r>
            <a:br>
              <a:rPr lang="es-419"/>
            </a:br>
            <a:r>
              <a:rPr lang="es-419"/>
              <a:t>}</a:t>
            </a:r>
            <a:endParaRPr/>
          </a:p>
          <a:p>
            <a:pPr marL="0" lvl="0" indent="0" algn="l" rtl="0">
              <a:spcBef>
                <a:spcPts val="1200"/>
              </a:spcBef>
              <a:spcAft>
                <a:spcPts val="1200"/>
              </a:spcAft>
              <a:buNone/>
            </a:pPr>
            <a:r>
              <a:rPr lang="es-419" b="1"/>
              <a:t>El operador &amp; devuelve la dirección de la variable a la cual se le aplica.</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Indirección de punteros</a:t>
            </a:r>
            <a:endParaRPr/>
          </a:p>
        </p:txBody>
      </p:sp>
      <p:sp>
        <p:nvSpPr>
          <p:cNvPr id="283" name="Google Shape;28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Después de definir una variable puntero, el siguiente paso es inicializar el puntero y utilizarlo para direccionar algún dato en específico en memoria. El uso de un puntero para obtener el valor al que apunta,  es decir, su dato apuntado se denomina </a:t>
            </a:r>
            <a:r>
              <a:rPr lang="es-419" i="1"/>
              <a:t>indireccionar un puntero/desreferenciar un puntero/pointer dereferencing</a:t>
            </a:r>
            <a:r>
              <a:rPr lang="es-419"/>
              <a:t>; para ello se utiliza el operador de indirección </a:t>
            </a:r>
            <a:r>
              <a:rPr lang="es-419" b="1" u="sng"/>
              <a:t>*</a:t>
            </a:r>
            <a:r>
              <a:rPr lang="es-419"/>
              <a:t>.</a:t>
            </a:r>
            <a:endParaRPr/>
          </a:p>
          <a:p>
            <a:pPr marL="0" lvl="0" indent="0" algn="l" rtl="0">
              <a:spcBef>
                <a:spcPts val="12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s-419"/>
              <a:t>Punteros NULL y void</a:t>
            </a:r>
            <a:endParaRPr/>
          </a:p>
        </p:txBody>
      </p:sp>
      <p:sp>
        <p:nvSpPr>
          <p:cNvPr id="289" name="Google Shape;289;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Normalmente un puntero inicializado adecuadamente apunta a alguna posición específica de la memoria. Sin embargo, un puntero no inicializado, como cualquier variable, tiene un valor aleatorio hasta que se inicializa el puntero.</a:t>
            </a:r>
            <a:endParaRPr/>
          </a:p>
          <a:p>
            <a:pPr marL="0" lvl="0" indent="0" algn="l" rtl="0">
              <a:spcBef>
                <a:spcPts val="1200"/>
              </a:spcBef>
              <a:spcAft>
                <a:spcPts val="0"/>
              </a:spcAft>
              <a:buNone/>
            </a:pPr>
            <a:r>
              <a:rPr lang="es-419"/>
              <a:t>	char* p = NULL;</a:t>
            </a:r>
            <a:endParaRPr/>
          </a:p>
          <a:p>
            <a:pPr marL="0" lvl="0" indent="0" algn="l" rtl="0">
              <a:spcBef>
                <a:spcPts val="1200"/>
              </a:spcBef>
              <a:spcAft>
                <a:spcPts val="1200"/>
              </a:spcAft>
              <a:buNone/>
            </a:pPr>
            <a:r>
              <a:rPr lang="es-419"/>
              <a:t>Los punteros nulos se utilizan para saber si estos han sido inicializados.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2300" y="43113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Flujo de aplicación</a:t>
            </a:r>
            <a:br>
              <a:rPr lang="es-419"/>
            </a:br>
            <a:endParaRPr/>
          </a:p>
        </p:txBody>
      </p:sp>
      <p:sp>
        <p:nvSpPr>
          <p:cNvPr id="82" name="Google Shape;82;p15"/>
          <p:cNvSpPr/>
          <p:nvPr/>
        </p:nvSpPr>
        <p:spPr>
          <a:xfrm>
            <a:off x="3515325" y="431138"/>
            <a:ext cx="1028700" cy="45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a:t>Inicio</a:t>
            </a:r>
            <a:endParaRPr/>
          </a:p>
        </p:txBody>
      </p:sp>
      <p:sp>
        <p:nvSpPr>
          <p:cNvPr id="83" name="Google Shape;83;p15"/>
          <p:cNvSpPr/>
          <p:nvPr/>
        </p:nvSpPr>
        <p:spPr>
          <a:xfrm>
            <a:off x="3008325" y="1178613"/>
            <a:ext cx="2042700" cy="36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Mostrar </a:t>
            </a:r>
            <a:r>
              <a:rPr lang="es-419" dirty="0" err="1"/>
              <a:t>menu</a:t>
            </a:r>
            <a:r>
              <a:rPr lang="es-419" dirty="0"/>
              <a:t> principal</a:t>
            </a:r>
            <a:endParaRPr dirty="0"/>
          </a:p>
        </p:txBody>
      </p:sp>
      <p:sp>
        <p:nvSpPr>
          <p:cNvPr id="84" name="Google Shape;84;p15"/>
          <p:cNvSpPr/>
          <p:nvPr/>
        </p:nvSpPr>
        <p:spPr>
          <a:xfrm>
            <a:off x="2730900" y="1829788"/>
            <a:ext cx="2575450" cy="459000"/>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Seleccionar </a:t>
            </a:r>
            <a:r>
              <a:rPr lang="es-419" dirty="0" err="1"/>
              <a:t>opcion</a:t>
            </a:r>
            <a:r>
              <a:rPr lang="es-419" dirty="0"/>
              <a:t> del </a:t>
            </a:r>
            <a:r>
              <a:rPr lang="es-419" dirty="0" err="1"/>
              <a:t>menu</a:t>
            </a:r>
            <a:endParaRPr dirty="0"/>
          </a:p>
        </p:txBody>
      </p:sp>
      <p:sp>
        <p:nvSpPr>
          <p:cNvPr id="85" name="Google Shape;85;p15"/>
          <p:cNvSpPr/>
          <p:nvPr/>
        </p:nvSpPr>
        <p:spPr>
          <a:xfrm>
            <a:off x="562375" y="2557863"/>
            <a:ext cx="24054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dirty="0" err="1"/>
              <a:t>Main</a:t>
            </a:r>
            <a:r>
              <a:rPr lang="es-419" sz="1300" dirty="0"/>
              <a:t> </a:t>
            </a:r>
            <a:r>
              <a:rPr lang="es-419" sz="1300" dirty="0" err="1"/>
              <a:t>mission</a:t>
            </a:r>
            <a:r>
              <a:rPr lang="es-419" sz="1300" dirty="0"/>
              <a:t>:</a:t>
            </a:r>
            <a:endParaRPr sz="1300" dirty="0"/>
          </a:p>
          <a:p>
            <a:pPr marL="0" lvl="0" indent="0" algn="ctr" rtl="0">
              <a:spcBef>
                <a:spcPts val="0"/>
              </a:spcBef>
              <a:spcAft>
                <a:spcPts val="0"/>
              </a:spcAft>
              <a:buNone/>
            </a:pPr>
            <a:r>
              <a:rPr lang="es-419" sz="1000" dirty="0"/>
              <a:t>Mostrar opciones de personajes.</a:t>
            </a:r>
            <a:br>
              <a:rPr lang="es-419" sz="1000" dirty="0"/>
            </a:br>
            <a:r>
              <a:rPr lang="es-419" sz="1000" dirty="0"/>
              <a:t> Seleccionar personaje.</a:t>
            </a:r>
            <a:br>
              <a:rPr lang="es-419" sz="1000" dirty="0"/>
            </a:br>
            <a:r>
              <a:rPr lang="es-419" sz="1000" dirty="0"/>
              <a:t>Ingresar la cantidad de puntos y determinar el nivel, cada 1000 puntos es un nivel.</a:t>
            </a:r>
            <a:endParaRPr sz="1000" dirty="0"/>
          </a:p>
          <a:p>
            <a:pPr marL="0" lvl="0" indent="0" algn="ctr" rtl="0">
              <a:spcBef>
                <a:spcPts val="0"/>
              </a:spcBef>
              <a:spcAft>
                <a:spcPts val="0"/>
              </a:spcAft>
              <a:buNone/>
            </a:pPr>
            <a:r>
              <a:rPr lang="es-419" sz="1000" dirty="0"/>
              <a:t>Mostrar un mensaje que diga el nombre del personaje, a que nivel llego y su puntaje.</a:t>
            </a:r>
            <a:endParaRPr sz="1000" dirty="0"/>
          </a:p>
          <a:p>
            <a:pPr marL="0" lvl="0" indent="0" algn="ctr" rtl="0">
              <a:spcBef>
                <a:spcPts val="0"/>
              </a:spcBef>
              <a:spcAft>
                <a:spcPts val="0"/>
              </a:spcAft>
              <a:buNone/>
            </a:pPr>
            <a:r>
              <a:rPr lang="es-419" sz="1000" dirty="0"/>
              <a:t>Presionar una tecla para regresar al menú principal</a:t>
            </a:r>
            <a:endParaRPr sz="1000" dirty="0"/>
          </a:p>
        </p:txBody>
      </p:sp>
      <p:sp>
        <p:nvSpPr>
          <p:cNvPr id="86" name="Google Shape;86;p15"/>
          <p:cNvSpPr/>
          <p:nvPr/>
        </p:nvSpPr>
        <p:spPr>
          <a:xfrm>
            <a:off x="3142200" y="2577263"/>
            <a:ext cx="14685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dirty="0" err="1"/>
              <a:t>Multiplayer</a:t>
            </a:r>
            <a:r>
              <a:rPr lang="es-419" sz="1300" dirty="0"/>
              <a:t>:</a:t>
            </a:r>
            <a:endParaRPr sz="1300" dirty="0"/>
          </a:p>
          <a:p>
            <a:pPr marL="0" lvl="0" indent="0" algn="ctr" rtl="0">
              <a:spcBef>
                <a:spcPts val="0"/>
              </a:spcBef>
              <a:spcAft>
                <a:spcPts val="0"/>
              </a:spcAft>
              <a:buNone/>
            </a:pPr>
            <a:r>
              <a:rPr lang="es-419" sz="1000" dirty="0"/>
              <a:t>Lo mismo que en el </a:t>
            </a:r>
            <a:r>
              <a:rPr lang="es-419" sz="1000" dirty="0" err="1"/>
              <a:t>main</a:t>
            </a:r>
            <a:r>
              <a:rPr lang="es-419" sz="1000" dirty="0"/>
              <a:t> </a:t>
            </a:r>
            <a:r>
              <a:rPr lang="es-419" sz="1000" dirty="0" err="1"/>
              <a:t>mission</a:t>
            </a:r>
            <a:r>
              <a:rPr lang="es-419" sz="1000" dirty="0"/>
              <a:t>, pero para dos personajes.</a:t>
            </a:r>
            <a:endParaRPr sz="1000" dirty="0"/>
          </a:p>
          <a:p>
            <a:pPr marL="0" lvl="0" indent="0" algn="ctr" rtl="0">
              <a:spcBef>
                <a:spcPts val="0"/>
              </a:spcBef>
              <a:spcAft>
                <a:spcPts val="0"/>
              </a:spcAft>
              <a:buClr>
                <a:schemeClr val="dk1"/>
              </a:buClr>
              <a:buSzPts val="1100"/>
              <a:buFont typeface="Arial"/>
              <a:buNone/>
            </a:pPr>
            <a:r>
              <a:rPr lang="es-419" sz="1000" dirty="0"/>
              <a:t>Presionar una tecla para regresar al menú principa</a:t>
            </a:r>
            <a:r>
              <a:rPr lang="es-419" sz="1000" dirty="0">
                <a:solidFill>
                  <a:schemeClr val="dk1"/>
                </a:solidFill>
              </a:rPr>
              <a:t>l</a:t>
            </a:r>
            <a:endParaRPr sz="1000" dirty="0">
              <a:solidFill>
                <a:schemeClr val="dk1"/>
              </a:solidFill>
            </a:endParaRPr>
          </a:p>
          <a:p>
            <a:pPr marL="0" lvl="0" indent="0" algn="ctr" rtl="0">
              <a:spcBef>
                <a:spcPts val="0"/>
              </a:spcBef>
              <a:spcAft>
                <a:spcPts val="0"/>
              </a:spcAft>
              <a:buNone/>
            </a:pPr>
            <a:endParaRPr sz="1000" dirty="0"/>
          </a:p>
        </p:txBody>
      </p:sp>
      <p:sp>
        <p:nvSpPr>
          <p:cNvPr id="87" name="Google Shape;87;p15"/>
          <p:cNvSpPr/>
          <p:nvPr/>
        </p:nvSpPr>
        <p:spPr>
          <a:xfrm>
            <a:off x="4856150" y="2577263"/>
            <a:ext cx="14685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dirty="0" err="1"/>
              <a:t>Leaderboard</a:t>
            </a:r>
            <a:r>
              <a:rPr lang="es-419" sz="1300" dirty="0"/>
              <a:t>:</a:t>
            </a:r>
            <a:endParaRPr sz="1300" dirty="0"/>
          </a:p>
          <a:p>
            <a:pPr marL="0" lvl="0" indent="0" algn="ctr" rtl="0">
              <a:spcBef>
                <a:spcPts val="0"/>
              </a:spcBef>
              <a:spcAft>
                <a:spcPts val="0"/>
              </a:spcAft>
              <a:buNone/>
            </a:pPr>
            <a:r>
              <a:rPr lang="es-419" sz="1000" dirty="0"/>
              <a:t>Mostrar una pantalla con los 10 mejores puntajes de los jugadores.</a:t>
            </a:r>
            <a:endParaRPr sz="1000" dirty="0"/>
          </a:p>
          <a:p>
            <a:pPr marL="0" lvl="0" indent="0" algn="ctr" rtl="0">
              <a:spcBef>
                <a:spcPts val="0"/>
              </a:spcBef>
              <a:spcAft>
                <a:spcPts val="0"/>
              </a:spcAft>
              <a:buClr>
                <a:schemeClr val="dk1"/>
              </a:buClr>
              <a:buSzPts val="1100"/>
              <a:buFont typeface="Arial"/>
              <a:buNone/>
            </a:pPr>
            <a:r>
              <a:rPr lang="es-419" sz="1000" dirty="0"/>
              <a:t>Presionar una tecla para regresar al menú principal</a:t>
            </a:r>
            <a:endParaRPr sz="1000" dirty="0"/>
          </a:p>
          <a:p>
            <a:pPr marL="0" lvl="0" indent="0" algn="ctr" rtl="0">
              <a:spcBef>
                <a:spcPts val="0"/>
              </a:spcBef>
              <a:spcAft>
                <a:spcPts val="0"/>
              </a:spcAft>
              <a:buNone/>
            </a:pPr>
            <a:endParaRPr sz="1000" dirty="0"/>
          </a:p>
        </p:txBody>
      </p:sp>
      <p:sp>
        <p:nvSpPr>
          <p:cNvPr id="88" name="Google Shape;88;p15"/>
          <p:cNvSpPr/>
          <p:nvPr/>
        </p:nvSpPr>
        <p:spPr>
          <a:xfrm>
            <a:off x="6636700" y="2577275"/>
            <a:ext cx="11637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dirty="0" err="1"/>
              <a:t>Quit</a:t>
            </a:r>
            <a:r>
              <a:rPr lang="es-419" sz="1300" dirty="0"/>
              <a:t> </a:t>
            </a:r>
            <a:r>
              <a:rPr lang="es-419" sz="1300" dirty="0" err="1"/>
              <a:t>game</a:t>
            </a:r>
            <a:r>
              <a:rPr lang="es-419" sz="1300" dirty="0"/>
              <a:t>:</a:t>
            </a:r>
            <a:endParaRPr sz="1300" dirty="0"/>
          </a:p>
          <a:p>
            <a:pPr marL="0" lvl="0" indent="0" algn="ctr" rtl="0">
              <a:spcBef>
                <a:spcPts val="0"/>
              </a:spcBef>
              <a:spcAft>
                <a:spcPts val="0"/>
              </a:spcAft>
              <a:buNone/>
            </a:pPr>
            <a:r>
              <a:rPr lang="es-419" sz="1000" dirty="0"/>
              <a:t>La aplicación no terminará a menos que se seleccione esta opción.</a:t>
            </a:r>
            <a:endParaRPr sz="1000" dirty="0">
              <a:solidFill>
                <a:schemeClr val="dk1"/>
              </a:solidFill>
            </a:endParaRPr>
          </a:p>
          <a:p>
            <a:pPr marL="0" lvl="0" indent="0" algn="ctr" rtl="0">
              <a:spcBef>
                <a:spcPts val="0"/>
              </a:spcBef>
              <a:spcAft>
                <a:spcPts val="0"/>
              </a:spcAft>
              <a:buNone/>
            </a:pPr>
            <a:endParaRPr sz="1000" dirty="0"/>
          </a:p>
        </p:txBody>
      </p:sp>
      <p:sp>
        <p:nvSpPr>
          <p:cNvPr id="89" name="Google Shape;89;p15"/>
          <p:cNvSpPr/>
          <p:nvPr/>
        </p:nvSpPr>
        <p:spPr>
          <a:xfrm>
            <a:off x="8056375" y="3415313"/>
            <a:ext cx="1028700" cy="45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a:t>Fin</a:t>
            </a:r>
            <a:endParaRPr/>
          </a:p>
        </p:txBody>
      </p:sp>
      <p:cxnSp>
        <p:nvCxnSpPr>
          <p:cNvPr id="90" name="Google Shape;90;p15"/>
          <p:cNvCxnSpPr>
            <a:stCxn id="82" idx="4"/>
            <a:endCxn id="83" idx="0"/>
          </p:cNvCxnSpPr>
          <p:nvPr/>
        </p:nvCxnSpPr>
        <p:spPr>
          <a:xfrm rot="-5400000" flipH="1">
            <a:off x="3885675" y="1034138"/>
            <a:ext cx="288600" cy="600"/>
          </a:xfrm>
          <a:prstGeom prst="bentConnector3">
            <a:avLst>
              <a:gd name="adj1" fmla="val 49978"/>
            </a:avLst>
          </a:prstGeom>
          <a:noFill/>
          <a:ln w="9525" cap="flat" cmpd="sng">
            <a:solidFill>
              <a:schemeClr val="dk2"/>
            </a:solidFill>
            <a:prstDash val="solid"/>
            <a:round/>
            <a:headEnd type="none" w="med" len="med"/>
            <a:tailEnd type="none" w="med" len="med"/>
          </a:ln>
        </p:spPr>
      </p:cxnSp>
      <p:cxnSp>
        <p:nvCxnSpPr>
          <p:cNvPr id="91" name="Google Shape;91;p15"/>
          <p:cNvCxnSpPr>
            <a:stCxn id="83" idx="2"/>
            <a:endCxn id="84" idx="0"/>
          </p:cNvCxnSpPr>
          <p:nvPr/>
        </p:nvCxnSpPr>
        <p:spPr>
          <a:xfrm flipH="1">
            <a:off x="4018575" y="1541313"/>
            <a:ext cx="11100" cy="2886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5"/>
          <p:cNvCxnSpPr>
            <a:stCxn id="84" idx="1"/>
            <a:endCxn id="85" idx="0"/>
          </p:cNvCxnSpPr>
          <p:nvPr/>
        </p:nvCxnSpPr>
        <p:spPr>
          <a:xfrm flipH="1">
            <a:off x="1765200" y="2059288"/>
            <a:ext cx="965700" cy="498600"/>
          </a:xfrm>
          <a:prstGeom prst="straightConnector1">
            <a:avLst/>
          </a:prstGeom>
          <a:noFill/>
          <a:ln w="9525" cap="flat" cmpd="sng">
            <a:solidFill>
              <a:schemeClr val="dk2"/>
            </a:solidFill>
            <a:prstDash val="solid"/>
            <a:round/>
            <a:headEnd type="none" w="med" len="med"/>
            <a:tailEnd type="triangle" w="med" len="med"/>
          </a:ln>
        </p:spPr>
      </p:cxnSp>
      <p:cxnSp>
        <p:nvCxnSpPr>
          <p:cNvPr id="93" name="Google Shape;93;p15"/>
          <p:cNvCxnSpPr>
            <a:stCxn id="84" idx="2"/>
            <a:endCxn id="86" idx="0"/>
          </p:cNvCxnSpPr>
          <p:nvPr/>
        </p:nvCxnSpPr>
        <p:spPr>
          <a:xfrm flipH="1">
            <a:off x="3876425" y="2288788"/>
            <a:ext cx="142200" cy="288600"/>
          </a:xfrm>
          <a:prstGeom prst="straightConnector1">
            <a:avLst/>
          </a:prstGeom>
          <a:noFill/>
          <a:ln w="9525" cap="flat" cmpd="sng">
            <a:solidFill>
              <a:schemeClr val="dk2"/>
            </a:solidFill>
            <a:prstDash val="solid"/>
            <a:round/>
            <a:headEnd type="none" w="med" len="med"/>
            <a:tailEnd type="triangle" w="med" len="med"/>
          </a:ln>
        </p:spPr>
      </p:cxnSp>
      <p:cxnSp>
        <p:nvCxnSpPr>
          <p:cNvPr id="94" name="Google Shape;94;p15"/>
          <p:cNvCxnSpPr>
            <a:endCxn id="87" idx="0"/>
          </p:cNvCxnSpPr>
          <p:nvPr/>
        </p:nvCxnSpPr>
        <p:spPr>
          <a:xfrm>
            <a:off x="4773500" y="2286563"/>
            <a:ext cx="816900" cy="290700"/>
          </a:xfrm>
          <a:prstGeom prst="straightConnector1">
            <a:avLst/>
          </a:prstGeom>
          <a:noFill/>
          <a:ln w="9525" cap="flat" cmpd="sng">
            <a:solidFill>
              <a:schemeClr val="dk2"/>
            </a:solidFill>
            <a:prstDash val="solid"/>
            <a:round/>
            <a:headEnd type="none" w="med" len="med"/>
            <a:tailEnd type="triangle" w="med" len="med"/>
          </a:ln>
        </p:spPr>
      </p:cxnSp>
      <p:cxnSp>
        <p:nvCxnSpPr>
          <p:cNvPr id="95" name="Google Shape;95;p15"/>
          <p:cNvCxnSpPr>
            <a:stCxn id="84" idx="3"/>
            <a:endCxn id="88" idx="0"/>
          </p:cNvCxnSpPr>
          <p:nvPr/>
        </p:nvCxnSpPr>
        <p:spPr>
          <a:xfrm>
            <a:off x="5306350" y="2059288"/>
            <a:ext cx="1912200" cy="518100"/>
          </a:xfrm>
          <a:prstGeom prst="straightConnector1">
            <a:avLst/>
          </a:prstGeom>
          <a:noFill/>
          <a:ln w="9525" cap="flat" cmpd="sng">
            <a:solidFill>
              <a:schemeClr val="dk2"/>
            </a:solidFill>
            <a:prstDash val="solid"/>
            <a:round/>
            <a:headEnd type="none" w="med" len="med"/>
            <a:tailEnd type="triangle" w="med" len="med"/>
          </a:ln>
        </p:spPr>
      </p:cxnSp>
      <p:cxnSp>
        <p:nvCxnSpPr>
          <p:cNvPr id="96" name="Google Shape;96;p15"/>
          <p:cNvCxnSpPr>
            <a:stCxn id="88" idx="3"/>
            <a:endCxn id="89" idx="2"/>
          </p:cNvCxnSpPr>
          <p:nvPr/>
        </p:nvCxnSpPr>
        <p:spPr>
          <a:xfrm>
            <a:off x="7800400" y="3644825"/>
            <a:ext cx="255900" cy="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5"/>
          <p:cNvCxnSpPr>
            <a:stCxn id="85" idx="2"/>
            <a:endCxn id="83" idx="1"/>
          </p:cNvCxnSpPr>
          <p:nvPr/>
        </p:nvCxnSpPr>
        <p:spPr>
          <a:xfrm rot="-5400000">
            <a:off x="720175" y="2404863"/>
            <a:ext cx="3333000" cy="1243200"/>
          </a:xfrm>
          <a:prstGeom prst="bentConnector4">
            <a:avLst>
              <a:gd name="adj1" fmla="val -7144"/>
              <a:gd name="adj2" fmla="val -103879"/>
            </a:avLst>
          </a:prstGeom>
          <a:noFill/>
          <a:ln w="9525" cap="flat" cmpd="sng">
            <a:solidFill>
              <a:schemeClr val="dk2"/>
            </a:solidFill>
            <a:prstDash val="solid"/>
            <a:round/>
            <a:headEnd type="none" w="med" len="med"/>
            <a:tailEnd type="none" w="med" len="med"/>
          </a:ln>
        </p:spPr>
      </p:cxnSp>
      <p:cxnSp>
        <p:nvCxnSpPr>
          <p:cNvPr id="98" name="Google Shape;98;p15"/>
          <p:cNvCxnSpPr>
            <a:stCxn id="86" idx="2"/>
            <a:endCxn id="83" idx="1"/>
          </p:cNvCxnSpPr>
          <p:nvPr/>
        </p:nvCxnSpPr>
        <p:spPr>
          <a:xfrm rot="5400000" flipH="1">
            <a:off x="1766100" y="2602013"/>
            <a:ext cx="3352500" cy="868200"/>
          </a:xfrm>
          <a:prstGeom prst="bentConnector4">
            <a:avLst>
              <a:gd name="adj1" fmla="val -6679"/>
              <a:gd name="adj2" fmla="val 392790"/>
            </a:avLst>
          </a:prstGeom>
          <a:noFill/>
          <a:ln w="9525" cap="flat" cmpd="sng">
            <a:solidFill>
              <a:schemeClr val="dk2"/>
            </a:solidFill>
            <a:prstDash val="solid"/>
            <a:round/>
            <a:headEnd type="none" w="med" len="med"/>
            <a:tailEnd type="none" w="med" len="med"/>
          </a:ln>
        </p:spPr>
      </p:cxnSp>
      <p:cxnSp>
        <p:nvCxnSpPr>
          <p:cNvPr id="99" name="Google Shape;99;p15"/>
          <p:cNvCxnSpPr>
            <a:stCxn id="87" idx="2"/>
            <a:endCxn id="83" idx="1"/>
          </p:cNvCxnSpPr>
          <p:nvPr/>
        </p:nvCxnSpPr>
        <p:spPr>
          <a:xfrm rot="5400000" flipH="1">
            <a:off x="2623100" y="1745063"/>
            <a:ext cx="3352500" cy="2582100"/>
          </a:xfrm>
          <a:prstGeom prst="bentConnector4">
            <a:avLst>
              <a:gd name="adj1" fmla="val -7120"/>
              <a:gd name="adj2" fmla="val 19816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s-419"/>
              <a:t>Punteros NULL y void</a:t>
            </a:r>
            <a:endParaRPr/>
          </a:p>
        </p:txBody>
      </p:sp>
      <p:sp>
        <p:nvSpPr>
          <p:cNvPr id="295" name="Google Shape;295;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a:t>Se puede declarar un puntero de modo que apunte a cualquier tipo de dato, es decir, no se asigna a un tipo de dato específico. El método es declarar el puntero como un puntero </a:t>
            </a:r>
            <a:r>
              <a:rPr lang="es-419" i="1"/>
              <a:t>void*</a:t>
            </a:r>
            <a:r>
              <a:rPr lang="es-419"/>
              <a:t>, denominado puntero genérico.</a:t>
            </a:r>
            <a:endParaRPr/>
          </a:p>
          <a:p>
            <a:pPr marL="0" lvl="0" indent="0" algn="l" rtl="0">
              <a:spcBef>
                <a:spcPts val="1200"/>
              </a:spcBef>
              <a:spcAft>
                <a:spcPts val="0"/>
              </a:spcAft>
              <a:buNone/>
            </a:pPr>
            <a:r>
              <a:rPr lang="es-419"/>
              <a:t>	void* ptr;</a:t>
            </a:r>
            <a:endParaRPr/>
          </a:p>
          <a:p>
            <a:pPr marL="0" lvl="0" indent="0" algn="l" rtl="0">
              <a:spcBef>
                <a:spcPts val="1200"/>
              </a:spcBef>
              <a:spcAft>
                <a:spcPts val="0"/>
              </a:spcAft>
              <a:buNone/>
            </a:pPr>
            <a:r>
              <a:rPr lang="es-419"/>
              <a:t>El puntero ptr puede direccionar cualquier posición en memoria, pero el puntero no está unido a un tipo de dato en específico. De modo similar, los punteros void pueden direccionar una variable, float, char o una posición arbitraria o un acadena.</a:t>
            </a:r>
            <a:endParaRPr/>
          </a:p>
          <a:p>
            <a:pPr marL="0" lvl="0" indent="0" algn="l" rtl="0">
              <a:spcBef>
                <a:spcPts val="120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 a punteros</a:t>
            </a:r>
            <a:endParaRPr/>
          </a:p>
        </p:txBody>
      </p:sp>
      <p:sp>
        <p:nvSpPr>
          <p:cNvPr id="301" name="Google Shape;301;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Un puntero puede apuntar a otro puntero. Este concepto se utiliza con mucha frecuencia en programas complejos</a:t>
            </a:r>
            <a:endParaRPr/>
          </a:p>
          <a:p>
            <a:pPr marL="0" lvl="0" indent="0" algn="l" rtl="0">
              <a:spcBef>
                <a:spcPts val="1200"/>
              </a:spcBef>
              <a:spcAft>
                <a:spcPts val="0"/>
              </a:spcAft>
              <a:buNone/>
            </a:pPr>
            <a:r>
              <a:rPr lang="es-419"/>
              <a:t>	int valor_e = 100;</a:t>
            </a:r>
            <a:br>
              <a:rPr lang="es-419"/>
            </a:br>
            <a:r>
              <a:rPr lang="es-419"/>
              <a:t>	int* ptr1 = &amp;valor_e;</a:t>
            </a:r>
            <a:endParaRPr/>
          </a:p>
          <a:p>
            <a:pPr marL="0" lvl="0" indent="0" algn="l" rtl="0">
              <a:spcBef>
                <a:spcPts val="1200"/>
              </a:spcBef>
              <a:spcAft>
                <a:spcPts val="1200"/>
              </a:spcAft>
              <a:buNone/>
            </a:pPr>
            <a:r>
              <a:rPr lang="es-419"/>
              <a:t>	int** ptr2 = &amp;ptr1;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 y arreglos</a:t>
            </a:r>
            <a:endParaRPr/>
          </a:p>
        </p:txBody>
      </p:sp>
      <p:sp>
        <p:nvSpPr>
          <p:cNvPr id="307" name="Google Shape;307;p44"/>
          <p:cNvSpPr txBox="1">
            <a:spLocks noGrp="1"/>
          </p:cNvSpPr>
          <p:nvPr>
            <p:ph type="body" idx="1"/>
          </p:nvPr>
        </p:nvSpPr>
        <p:spPr>
          <a:xfrm>
            <a:off x="311700" y="1266325"/>
            <a:ext cx="42051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Los arreglos y punteros están fuertemente relacionados. Se pueden direccionar arreglos como si fueran punteros.</a:t>
            </a:r>
            <a:endParaRPr/>
          </a:p>
          <a:p>
            <a:pPr marL="0" lvl="0" indent="0" algn="l" rtl="0">
              <a:spcBef>
                <a:spcPts val="1200"/>
              </a:spcBef>
              <a:spcAft>
                <a:spcPts val="0"/>
              </a:spcAft>
              <a:buNone/>
            </a:pPr>
            <a:r>
              <a:rPr lang="es-419"/>
              <a:t>Un nombre de un arreglo es simplemente un puntero, por ejemplo.</a:t>
            </a:r>
            <a:endParaRPr/>
          </a:p>
          <a:p>
            <a:pPr marL="0" lvl="0" indent="0" algn="l" rtl="0">
              <a:spcBef>
                <a:spcPts val="1200"/>
              </a:spcBef>
              <a:spcAft>
                <a:spcPts val="1200"/>
              </a:spcAft>
              <a:buNone/>
            </a:pPr>
            <a:r>
              <a:rPr lang="es-419"/>
              <a:t>	int lista[] = {10, 20, 30,40, 50};</a:t>
            </a:r>
            <a:endParaRPr/>
          </a:p>
        </p:txBody>
      </p:sp>
      <p:graphicFrame>
        <p:nvGraphicFramePr>
          <p:cNvPr id="308" name="Google Shape;308;p44"/>
          <p:cNvGraphicFramePr/>
          <p:nvPr/>
        </p:nvGraphicFramePr>
        <p:xfrm>
          <a:off x="5861275" y="1428750"/>
          <a:ext cx="3000000" cy="3000000"/>
        </p:xfrm>
        <a:graphic>
          <a:graphicData uri="http://schemas.openxmlformats.org/drawingml/2006/table">
            <a:tbl>
              <a:tblPr>
                <a:noFill/>
                <a:tableStyleId>{8054AF7D-AE3D-4288-9D2C-16AE6A8553A8}</a:tableStyleId>
              </a:tblPr>
              <a:tblGrid>
                <a:gridCol w="1178475">
                  <a:extLst>
                    <a:ext uri="{9D8B030D-6E8A-4147-A177-3AD203B41FA5}">
                      <a16:colId xmlns:a16="http://schemas.microsoft.com/office/drawing/2014/main" val="20000"/>
                    </a:ext>
                  </a:extLst>
                </a:gridCol>
              </a:tblGrid>
              <a:tr h="420025">
                <a:tc>
                  <a:txBody>
                    <a:bodyPr/>
                    <a:lstStyle/>
                    <a:p>
                      <a:pPr marL="0" lvl="0" indent="0" algn="ctr" rtl="0">
                        <a:spcBef>
                          <a:spcPts val="0"/>
                        </a:spcBef>
                        <a:spcAft>
                          <a:spcPts val="0"/>
                        </a:spcAft>
                        <a:buNone/>
                      </a:pPr>
                      <a:r>
                        <a:rPr lang="es-419"/>
                        <a:t>MEMORIA</a:t>
                      </a:r>
                      <a:endParaRPr/>
                    </a:p>
                  </a:txBody>
                  <a:tcPr marL="91425" marR="91425" marT="91425" marB="91425"/>
                </a:tc>
                <a:extLst>
                  <a:ext uri="{0D108BD9-81ED-4DB2-BD59-A6C34878D82A}">
                    <a16:rowId xmlns:a16="http://schemas.microsoft.com/office/drawing/2014/main" val="10000"/>
                  </a:ext>
                </a:extLst>
              </a:tr>
              <a:tr h="420025">
                <a:tc>
                  <a:txBody>
                    <a:bodyPr/>
                    <a:lstStyle/>
                    <a:p>
                      <a:pPr marL="0" lvl="0" indent="0" algn="ctr" rtl="0">
                        <a:spcBef>
                          <a:spcPts val="0"/>
                        </a:spcBef>
                        <a:spcAft>
                          <a:spcPts val="0"/>
                        </a:spcAft>
                        <a:buNone/>
                      </a:pPr>
                      <a:r>
                        <a:rPr lang="es-419"/>
                        <a:t>10</a:t>
                      </a:r>
                      <a:endParaRPr/>
                    </a:p>
                  </a:txBody>
                  <a:tcPr marL="91425" marR="91425" marT="91425" marB="91425"/>
                </a:tc>
                <a:extLst>
                  <a:ext uri="{0D108BD9-81ED-4DB2-BD59-A6C34878D82A}">
                    <a16:rowId xmlns:a16="http://schemas.microsoft.com/office/drawing/2014/main" val="10001"/>
                  </a:ext>
                </a:extLst>
              </a:tr>
              <a:tr h="420025">
                <a:tc>
                  <a:txBody>
                    <a:bodyPr/>
                    <a:lstStyle/>
                    <a:p>
                      <a:pPr marL="0" lvl="0" indent="0" algn="ctr" rtl="0">
                        <a:spcBef>
                          <a:spcPts val="0"/>
                        </a:spcBef>
                        <a:spcAft>
                          <a:spcPts val="0"/>
                        </a:spcAft>
                        <a:buNone/>
                      </a:pPr>
                      <a:r>
                        <a:rPr lang="es-419"/>
                        <a:t>20</a:t>
                      </a:r>
                      <a:endParaRPr/>
                    </a:p>
                  </a:txBody>
                  <a:tcPr marL="91425" marR="91425" marT="91425" marB="91425"/>
                </a:tc>
                <a:extLst>
                  <a:ext uri="{0D108BD9-81ED-4DB2-BD59-A6C34878D82A}">
                    <a16:rowId xmlns:a16="http://schemas.microsoft.com/office/drawing/2014/main" val="10002"/>
                  </a:ext>
                </a:extLst>
              </a:tr>
              <a:tr h="420025">
                <a:tc>
                  <a:txBody>
                    <a:bodyPr/>
                    <a:lstStyle/>
                    <a:p>
                      <a:pPr marL="0" lvl="0" indent="0" algn="ctr" rtl="0">
                        <a:spcBef>
                          <a:spcPts val="0"/>
                        </a:spcBef>
                        <a:spcAft>
                          <a:spcPts val="0"/>
                        </a:spcAft>
                        <a:buNone/>
                      </a:pPr>
                      <a:r>
                        <a:rPr lang="es-419"/>
                        <a:t>30</a:t>
                      </a:r>
                      <a:endParaRPr/>
                    </a:p>
                  </a:txBody>
                  <a:tcPr marL="91425" marR="91425" marT="91425" marB="91425"/>
                </a:tc>
                <a:extLst>
                  <a:ext uri="{0D108BD9-81ED-4DB2-BD59-A6C34878D82A}">
                    <a16:rowId xmlns:a16="http://schemas.microsoft.com/office/drawing/2014/main" val="10003"/>
                  </a:ext>
                </a:extLst>
              </a:tr>
              <a:tr h="420025">
                <a:tc>
                  <a:txBody>
                    <a:bodyPr/>
                    <a:lstStyle/>
                    <a:p>
                      <a:pPr marL="0" lvl="0" indent="0" algn="ctr" rtl="0">
                        <a:spcBef>
                          <a:spcPts val="0"/>
                        </a:spcBef>
                        <a:spcAft>
                          <a:spcPts val="0"/>
                        </a:spcAft>
                        <a:buNone/>
                      </a:pPr>
                      <a:r>
                        <a:rPr lang="es-419"/>
                        <a:t>40</a:t>
                      </a:r>
                      <a:endParaRPr/>
                    </a:p>
                  </a:txBody>
                  <a:tcPr marL="91425" marR="91425" marT="91425" marB="91425"/>
                </a:tc>
                <a:extLst>
                  <a:ext uri="{0D108BD9-81ED-4DB2-BD59-A6C34878D82A}">
                    <a16:rowId xmlns:a16="http://schemas.microsoft.com/office/drawing/2014/main" val="10004"/>
                  </a:ext>
                </a:extLst>
              </a:tr>
              <a:tr h="420025">
                <a:tc>
                  <a:txBody>
                    <a:bodyPr/>
                    <a:lstStyle/>
                    <a:p>
                      <a:pPr marL="0" lvl="0" indent="0" algn="ctr" rtl="0">
                        <a:spcBef>
                          <a:spcPts val="0"/>
                        </a:spcBef>
                        <a:spcAft>
                          <a:spcPts val="0"/>
                        </a:spcAft>
                        <a:buNone/>
                      </a:pPr>
                      <a:r>
                        <a:rPr lang="es-419"/>
                        <a:t>50</a:t>
                      </a:r>
                      <a:endParaRPr/>
                    </a:p>
                  </a:txBody>
                  <a:tcPr marL="91425" marR="91425" marT="91425" marB="91425"/>
                </a:tc>
                <a:extLst>
                  <a:ext uri="{0D108BD9-81ED-4DB2-BD59-A6C34878D82A}">
                    <a16:rowId xmlns:a16="http://schemas.microsoft.com/office/drawing/2014/main" val="10005"/>
                  </a:ext>
                </a:extLst>
              </a:tr>
            </a:tbl>
          </a:graphicData>
        </a:graphic>
      </p:graphicFrame>
      <p:sp>
        <p:nvSpPr>
          <p:cNvPr id="309" name="Google Shape;309;p44"/>
          <p:cNvSpPr txBox="1"/>
          <p:nvPr/>
        </p:nvSpPr>
        <p:spPr>
          <a:xfrm>
            <a:off x="4813925" y="1805650"/>
            <a:ext cx="8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latin typeface="Open Sans"/>
                <a:ea typeface="Open Sans"/>
                <a:cs typeface="Open Sans"/>
                <a:sym typeface="Open Sans"/>
              </a:rPr>
              <a:t>lista</a:t>
            </a:r>
            <a:endParaRPr>
              <a:latin typeface="Open Sans"/>
              <a:ea typeface="Open Sans"/>
              <a:cs typeface="Open Sans"/>
              <a:sym typeface="Open Sans"/>
            </a:endParaRPr>
          </a:p>
        </p:txBody>
      </p:sp>
      <p:sp>
        <p:nvSpPr>
          <p:cNvPr id="310" name="Google Shape;310;p44"/>
          <p:cNvSpPr txBox="1"/>
          <p:nvPr/>
        </p:nvSpPr>
        <p:spPr>
          <a:xfrm>
            <a:off x="5434050" y="1824950"/>
            <a:ext cx="4044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latin typeface="Open Sans"/>
                <a:ea typeface="Open Sans"/>
                <a:cs typeface="Open Sans"/>
                <a:sym typeface="Open Sans"/>
              </a:rPr>
              <a:t>[0]</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[1]</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[2]</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[3]</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[4]</a:t>
            </a:r>
            <a:endParaRPr>
              <a:latin typeface="Open Sans"/>
              <a:ea typeface="Open Sans"/>
              <a:cs typeface="Open Sans"/>
              <a:sym typeface="Open Sans"/>
            </a:endParaRPr>
          </a:p>
        </p:txBody>
      </p:sp>
      <p:cxnSp>
        <p:nvCxnSpPr>
          <p:cNvPr id="311" name="Google Shape;311;p44"/>
          <p:cNvCxnSpPr/>
          <p:nvPr/>
        </p:nvCxnSpPr>
        <p:spPr>
          <a:xfrm>
            <a:off x="5275000" y="2005750"/>
            <a:ext cx="210000" cy="0"/>
          </a:xfrm>
          <a:prstGeom prst="straightConnector1">
            <a:avLst/>
          </a:prstGeom>
          <a:noFill/>
          <a:ln w="9525" cap="flat" cmpd="sng">
            <a:solidFill>
              <a:schemeClr val="dk2"/>
            </a:solidFill>
            <a:prstDash val="solid"/>
            <a:round/>
            <a:headEnd type="none" w="med" len="med"/>
            <a:tailEnd type="triangle" w="med" len="med"/>
          </a:ln>
        </p:spPr>
      </p:cxnSp>
      <p:sp>
        <p:nvSpPr>
          <p:cNvPr id="312" name="Google Shape;312;p44"/>
          <p:cNvSpPr txBox="1"/>
          <p:nvPr/>
        </p:nvSpPr>
        <p:spPr>
          <a:xfrm>
            <a:off x="7474050" y="1824950"/>
            <a:ext cx="1413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latin typeface="Open Sans"/>
                <a:ea typeface="Open Sans"/>
                <a:cs typeface="Open Sans"/>
                <a:sym typeface="Open Sans"/>
              </a:rPr>
              <a:t>lista</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+ 1)</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+ 2)</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+ 3)</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+ 4)</a:t>
            </a:r>
            <a:endParaRPr>
              <a:latin typeface="Open Sans"/>
              <a:ea typeface="Open Sans"/>
              <a:cs typeface="Open Sans"/>
              <a:sym typeface="Open Sans"/>
            </a:endParaRPr>
          </a:p>
        </p:txBody>
      </p:sp>
      <p:cxnSp>
        <p:nvCxnSpPr>
          <p:cNvPr id="313" name="Google Shape;313;p44"/>
          <p:cNvCxnSpPr/>
          <p:nvPr/>
        </p:nvCxnSpPr>
        <p:spPr>
          <a:xfrm rot="10800000">
            <a:off x="7161475" y="20057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44"/>
          <p:cNvCxnSpPr/>
          <p:nvPr/>
        </p:nvCxnSpPr>
        <p:spPr>
          <a:xfrm rot="10800000">
            <a:off x="7161475" y="24629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44"/>
          <p:cNvCxnSpPr/>
          <p:nvPr/>
        </p:nvCxnSpPr>
        <p:spPr>
          <a:xfrm rot="10800000">
            <a:off x="7161475" y="28439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44"/>
          <p:cNvCxnSpPr/>
          <p:nvPr/>
        </p:nvCxnSpPr>
        <p:spPr>
          <a:xfrm rot="10800000">
            <a:off x="7161475" y="33011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7" name="Google Shape;317;p44"/>
          <p:cNvCxnSpPr/>
          <p:nvPr/>
        </p:nvCxnSpPr>
        <p:spPr>
          <a:xfrm rot="10800000">
            <a:off x="7161475" y="3758350"/>
            <a:ext cx="336900" cy="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Aritmética de punteros</a:t>
            </a:r>
            <a:endParaRPr/>
          </a:p>
        </p:txBody>
      </p:sp>
      <p:sp>
        <p:nvSpPr>
          <p:cNvPr id="323" name="Google Shape;323;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 contrario que un nombre de arreglo, que es un puntero constante y no se puede modificar, un puntero es una variable que se puede modificar. Como consecuencia , se pueden realizar ciertas operaciones aritméticas sobre punteros.</a:t>
            </a:r>
            <a:endParaRPr/>
          </a:p>
          <a:p>
            <a:pPr marL="0" lvl="0" indent="0" algn="l" rtl="0">
              <a:spcBef>
                <a:spcPts val="1200"/>
              </a:spcBef>
              <a:spcAft>
                <a:spcPts val="1200"/>
              </a:spcAft>
              <a:buNone/>
            </a:pPr>
            <a:r>
              <a:rPr lang="es-419"/>
              <a:t>	int v[10];</a:t>
            </a:r>
            <a:br>
              <a:rPr lang="es-419"/>
            </a:br>
            <a:r>
              <a:rPr lang="es-419"/>
              <a:t>	int *p;</a:t>
            </a:r>
            <a:br>
              <a:rPr lang="es-419"/>
            </a:br>
            <a:r>
              <a:rPr lang="es-419"/>
              <a:t>	p = v;</a:t>
            </a:r>
            <a:br>
              <a:rPr lang="es-419"/>
            </a:br>
            <a:r>
              <a:rPr lang="es-419"/>
              <a:t>	(v + 4);  // apunta al 5o elemento</a:t>
            </a:r>
            <a:br>
              <a:rPr lang="es-419"/>
            </a:br>
            <a:r>
              <a:rPr lang="es-419"/>
              <a:t>	p += 6; // contiene la dirección del 7o elemento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Punteros como argumentos de funciones</a:t>
            </a:r>
            <a:endParaRPr/>
          </a:p>
        </p:txBody>
      </p:sp>
      <p:sp>
        <p:nvSpPr>
          <p:cNvPr id="329" name="Google Shape;329;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Con frecuencia se desea que una función calcule y devuelva más de un valor, o bien se desea que una función modifique las variables que se pasan como argumentos. Cuando se pasa una variable a una función (</a:t>
            </a:r>
            <a:r>
              <a:rPr lang="es-419" i="1"/>
              <a:t>paso por valor)</a:t>
            </a:r>
            <a:r>
              <a:rPr lang="es-419"/>
              <a:t> no se puede cambiar el valor de esa variable desde la función donde se hace la llamada a dicha función . Sin embargo, si se pasa un puntero a una función (</a:t>
            </a:r>
            <a:r>
              <a:rPr lang="es-419" i="1"/>
              <a:t>paso por referencia)</a:t>
            </a:r>
            <a:r>
              <a:rPr lang="es-419"/>
              <a:t> se puede cambiar el valor de la variable.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Punteros de estructuras</a:t>
            </a:r>
            <a:endParaRPr/>
          </a:p>
        </p:txBody>
      </p:sp>
      <p:sp>
        <p:nvSpPr>
          <p:cNvPr id="335" name="Google Shape;335;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Un puntero también puede apuntar a una estructura. Se puede declarar un puntero a una estructura tal como se declara un puntero a cualquier otro objeto y se declara un puntero estructura tal como se declara cualquier otra variable estructura.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41" name="Google Shape;341;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una región de la memoria que no es administrada automáticamente, es decir, el programador es el encargado de administrar la memoria, tanto de reservarla como liberarla.</a:t>
            </a:r>
            <a:endParaRPr/>
          </a:p>
          <a:p>
            <a:pPr marL="457200" lvl="0" indent="-342900" algn="l" rtl="0">
              <a:spcBef>
                <a:spcPts val="0"/>
              </a:spcBef>
              <a:spcAft>
                <a:spcPts val="0"/>
              </a:spcAft>
              <a:buSzPts val="1800"/>
              <a:buChar char="●"/>
            </a:pPr>
            <a:r>
              <a:rPr lang="es-419"/>
              <a:t>En C++ existen las palabras reservadas </a:t>
            </a:r>
            <a:r>
              <a:rPr lang="es-419" b="1" i="1"/>
              <a:t>new </a:t>
            </a:r>
            <a:r>
              <a:rPr lang="es-419"/>
              <a:t>y </a:t>
            </a:r>
            <a:r>
              <a:rPr lang="es-419" b="1" i="1"/>
              <a:t>delete</a:t>
            </a:r>
            <a:r>
              <a:rPr lang="es-419"/>
              <a:t>, para reservar memoria y liberar memoria.</a:t>
            </a:r>
            <a:endParaRPr/>
          </a:p>
          <a:p>
            <a:pPr marL="457200" lvl="0" indent="-342900" algn="l" rtl="0">
              <a:spcBef>
                <a:spcPts val="0"/>
              </a:spcBef>
              <a:spcAft>
                <a:spcPts val="0"/>
              </a:spcAft>
              <a:buSzPts val="1800"/>
              <a:buChar char="●"/>
            </a:pPr>
            <a:r>
              <a:rPr lang="es-419"/>
              <a:t>Se debe tener especial cuidado para no producir fugas de memoria o</a:t>
            </a:r>
            <a:r>
              <a:rPr lang="es-419" b="1" i="1"/>
              <a:t> memory leaks</a:t>
            </a:r>
            <a:r>
              <a:rPr lang="es-419"/>
              <a:t>.</a:t>
            </a:r>
            <a:endParaRPr/>
          </a:p>
          <a:p>
            <a:pPr marL="457200" lvl="0" indent="-342900" algn="l" rtl="0">
              <a:spcBef>
                <a:spcPts val="0"/>
              </a:spcBef>
              <a:spcAft>
                <a:spcPts val="0"/>
              </a:spcAft>
              <a:buSzPts val="1800"/>
              <a:buChar char="●"/>
            </a:pPr>
            <a:r>
              <a:rPr lang="es-419"/>
              <a:t>A diferencia del stack, la memoria heap no tiene límite de tamaño.</a:t>
            </a:r>
            <a:endParaRPr/>
          </a:p>
          <a:p>
            <a:pPr marL="457200" lvl="0" indent="-342900" algn="l" rtl="0">
              <a:spcBef>
                <a:spcPts val="0"/>
              </a:spcBef>
              <a:spcAft>
                <a:spcPts val="0"/>
              </a:spcAft>
              <a:buSzPts val="1800"/>
              <a:buChar char="●"/>
            </a:pPr>
            <a:r>
              <a:rPr lang="es-419"/>
              <a:t>En el heap se almacenan las variables globales y la variables cuya memoria fue reservada dinámicamente (usando </a:t>
            </a:r>
            <a:r>
              <a:rPr lang="es-419" b="1" i="1"/>
              <a:t>new</a:t>
            </a:r>
            <a:r>
              <a:rPr lang="es-419"/>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47" name="Google Shape;347;p49"/>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int *b = new int;</a:t>
            </a:r>
            <a:br>
              <a:rPr lang="es-419"/>
            </a:br>
            <a:r>
              <a:rPr lang="es-419"/>
              <a:t>	*b = 6;</a:t>
            </a:r>
            <a:br>
              <a:rPr lang="es-419"/>
            </a:br>
            <a:r>
              <a:rPr lang="es-419"/>
              <a:t>	delete a;</a:t>
            </a:r>
            <a:br>
              <a:rPr lang="es-419"/>
            </a:br>
            <a:r>
              <a:rPr lang="es-419"/>
              <a:t>	*a = new int;</a:t>
            </a:r>
            <a:br>
              <a:rPr lang="es-419"/>
            </a:br>
            <a:r>
              <a:rPr lang="es-419"/>
              <a:t>	*a = 6;</a:t>
            </a:r>
            <a:br>
              <a:rPr lang="es-419"/>
            </a:br>
            <a:r>
              <a:rPr lang="es-419"/>
              <a:t>	return 0;</a:t>
            </a:r>
            <a:br>
              <a:rPr lang="es-419"/>
            </a:br>
            <a:r>
              <a:rPr lang="es-419"/>
              <a:t>}</a:t>
            </a:r>
            <a:endParaRPr/>
          </a:p>
        </p:txBody>
      </p:sp>
      <p:sp>
        <p:nvSpPr>
          <p:cNvPr id="348" name="Google Shape;348;p49"/>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9"/>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50" name="Google Shape;350;p49"/>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p:txBody>
      </p:sp>
      <p:sp>
        <p:nvSpPr>
          <p:cNvPr id="351" name="Google Shape;351;p49"/>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52" name="Google Shape;352;p49"/>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53" name="Google Shape;353;p49"/>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endParaRPr/>
          </a:p>
        </p:txBody>
      </p:sp>
      <p:sp>
        <p:nvSpPr>
          <p:cNvPr id="354" name="Google Shape;354;p49"/>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60" name="Google Shape;360;p50"/>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a:t>
            </a:r>
            <a:r>
              <a:rPr lang="es-419" b="1"/>
              <a:t>int *a = new int;</a:t>
            </a:r>
            <a:br>
              <a:rPr lang="es-419" b="1"/>
            </a:br>
            <a:r>
              <a:rPr lang="es-419" b="1"/>
              <a:t>	*a = 5;</a:t>
            </a:r>
            <a:br>
              <a:rPr lang="es-419" b="1"/>
            </a:br>
            <a:r>
              <a:rPr lang="es-419"/>
              <a:t>	int *b = new int;</a:t>
            </a:r>
            <a:br>
              <a:rPr lang="es-419"/>
            </a:br>
            <a:r>
              <a:rPr lang="es-419"/>
              <a:t>	*b = 6;</a:t>
            </a:r>
            <a:br>
              <a:rPr lang="es-419"/>
            </a:br>
            <a:r>
              <a:rPr lang="es-419"/>
              <a:t>	delete a;</a:t>
            </a:r>
            <a:br>
              <a:rPr lang="es-419"/>
            </a:br>
            <a:r>
              <a:rPr lang="es-419"/>
              <a:t>	*a = new int;</a:t>
            </a:r>
            <a:br>
              <a:rPr lang="es-419"/>
            </a:br>
            <a:r>
              <a:rPr lang="es-419"/>
              <a:t>	*a = 6;</a:t>
            </a:r>
            <a:br>
              <a:rPr lang="es-419"/>
            </a:br>
            <a:r>
              <a:rPr lang="es-419"/>
              <a:t>	return 0;</a:t>
            </a:r>
            <a:br>
              <a:rPr lang="es-419"/>
            </a:br>
            <a:r>
              <a:rPr lang="es-419"/>
              <a:t>}</a:t>
            </a:r>
            <a:endParaRPr/>
          </a:p>
        </p:txBody>
      </p:sp>
      <p:sp>
        <p:nvSpPr>
          <p:cNvPr id="361" name="Google Shape;361;p50"/>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0"/>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63" name="Google Shape;363;p50"/>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p:txBody>
      </p:sp>
      <p:sp>
        <p:nvSpPr>
          <p:cNvPr id="364" name="Google Shape;364;p50"/>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65" name="Google Shape;365;p50"/>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66" name="Google Shape;366;p50"/>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r>
              <a:rPr lang="es-419"/>
              <a:t>*a  = 5</a:t>
            </a:r>
            <a:endParaRPr/>
          </a:p>
        </p:txBody>
      </p:sp>
      <p:sp>
        <p:nvSpPr>
          <p:cNvPr id="367" name="Google Shape;367;p50"/>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368" name="Google Shape;368;p50"/>
          <p:cNvCxnSpPr>
            <a:endCxn id="366" idx="1"/>
          </p:cNvCxnSpPr>
          <p:nvPr/>
        </p:nvCxnSpPr>
        <p:spPr>
          <a:xfrm>
            <a:off x="2789475" y="2039525"/>
            <a:ext cx="2324100" cy="14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74" name="Google Shape;374;p51"/>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a:t>
            </a:r>
            <a:r>
              <a:rPr lang="es-419" b="1"/>
              <a:t>int *b = new int;</a:t>
            </a:r>
            <a:br>
              <a:rPr lang="es-419" b="1"/>
            </a:br>
            <a:r>
              <a:rPr lang="es-419" b="1"/>
              <a:t>	*b = 6;</a:t>
            </a:r>
            <a:br>
              <a:rPr lang="es-419"/>
            </a:br>
            <a:r>
              <a:rPr lang="es-419"/>
              <a:t>	delete a;</a:t>
            </a:r>
            <a:br>
              <a:rPr lang="es-419"/>
            </a:br>
            <a:r>
              <a:rPr lang="es-419"/>
              <a:t>	*a = new int;</a:t>
            </a:r>
            <a:br>
              <a:rPr lang="es-419"/>
            </a:br>
            <a:r>
              <a:rPr lang="es-419"/>
              <a:t>	*a = 6;</a:t>
            </a:r>
            <a:br>
              <a:rPr lang="es-419"/>
            </a:br>
            <a:r>
              <a:rPr lang="es-419"/>
              <a:t>	return 0;</a:t>
            </a:r>
            <a:br>
              <a:rPr lang="es-419"/>
            </a:br>
            <a:r>
              <a:rPr lang="es-419"/>
              <a:t>}</a:t>
            </a:r>
            <a:endParaRPr/>
          </a:p>
        </p:txBody>
      </p:sp>
      <p:sp>
        <p:nvSpPr>
          <p:cNvPr id="375" name="Google Shape;375;p51"/>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77" name="Google Shape;377;p51"/>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a:p>
            <a:pPr marL="0" lvl="0" indent="0" algn="l" rtl="0">
              <a:spcBef>
                <a:spcPts val="0"/>
              </a:spcBef>
              <a:spcAft>
                <a:spcPts val="0"/>
              </a:spcAft>
              <a:buNone/>
            </a:pPr>
            <a:r>
              <a:rPr lang="es-419"/>
              <a:t>*b = 6</a:t>
            </a:r>
            <a:endParaRPr/>
          </a:p>
        </p:txBody>
      </p:sp>
      <p:sp>
        <p:nvSpPr>
          <p:cNvPr id="378" name="Google Shape;378;p51"/>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79" name="Google Shape;379;p51"/>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80" name="Google Shape;380;p51"/>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r>
              <a:rPr lang="es-419"/>
              <a:t>*a  = 5</a:t>
            </a:r>
            <a:endParaRPr/>
          </a:p>
        </p:txBody>
      </p:sp>
      <p:sp>
        <p:nvSpPr>
          <p:cNvPr id="381" name="Google Shape;381;p51"/>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382" name="Google Shape;382;p51"/>
          <p:cNvCxnSpPr>
            <a:endCxn id="377" idx="1"/>
          </p:cNvCxnSpPr>
          <p:nvPr/>
        </p:nvCxnSpPr>
        <p:spPr>
          <a:xfrm>
            <a:off x="2781350" y="2668400"/>
            <a:ext cx="2350200" cy="1506000"/>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51"/>
          <p:cNvCxnSpPr>
            <a:endCxn id="380" idx="1"/>
          </p:cNvCxnSpPr>
          <p:nvPr/>
        </p:nvCxnSpPr>
        <p:spPr>
          <a:xfrm>
            <a:off x="2660475" y="2047625"/>
            <a:ext cx="2453100" cy="132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a:t>
            </a:r>
            <a:endParaRPr/>
          </a:p>
        </p:txBody>
      </p:sp>
      <p:sp>
        <p:nvSpPr>
          <p:cNvPr id="105" name="Google Shape;10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Concepto de estructura</a:t>
            </a:r>
            <a:endParaRPr/>
          </a:p>
          <a:p>
            <a:pPr marL="457200" lvl="0" indent="-342900" algn="l" rtl="0">
              <a:spcBef>
                <a:spcPts val="0"/>
              </a:spcBef>
              <a:spcAft>
                <a:spcPts val="0"/>
              </a:spcAft>
              <a:buSzPts val="1800"/>
              <a:buChar char="●"/>
            </a:pPr>
            <a:r>
              <a:rPr lang="es-419"/>
              <a:t>Acceso a estructuras</a:t>
            </a:r>
            <a:endParaRPr/>
          </a:p>
          <a:p>
            <a:pPr marL="457200" lvl="0" indent="-342900" algn="l" rtl="0">
              <a:spcBef>
                <a:spcPts val="0"/>
              </a:spcBef>
              <a:spcAft>
                <a:spcPts val="0"/>
              </a:spcAft>
              <a:buSzPts val="1800"/>
              <a:buChar char="●"/>
            </a:pPr>
            <a:r>
              <a:rPr lang="es-419"/>
              <a:t>Estructuras anidadas</a:t>
            </a:r>
            <a:endParaRPr/>
          </a:p>
          <a:p>
            <a:pPr marL="457200" lvl="0" indent="-342900" algn="l" rtl="0">
              <a:spcBef>
                <a:spcPts val="0"/>
              </a:spcBef>
              <a:spcAft>
                <a:spcPts val="0"/>
              </a:spcAft>
              <a:buSzPts val="1800"/>
              <a:buChar char="●"/>
            </a:pPr>
            <a:r>
              <a:rPr lang="es-419"/>
              <a:t>Arrays de estructuras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89" name="Google Shape;389;p52"/>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int *b = new int;</a:t>
            </a:r>
            <a:br>
              <a:rPr lang="es-419"/>
            </a:br>
            <a:r>
              <a:rPr lang="es-419"/>
              <a:t>	*b = 6;</a:t>
            </a:r>
            <a:br>
              <a:rPr lang="es-419"/>
            </a:br>
            <a:r>
              <a:rPr lang="es-419"/>
              <a:t>	</a:t>
            </a:r>
            <a:r>
              <a:rPr lang="es-419" b="1"/>
              <a:t>delete a;</a:t>
            </a:r>
            <a:br>
              <a:rPr lang="es-419" b="1"/>
            </a:br>
            <a:r>
              <a:rPr lang="es-419"/>
              <a:t>	*a = new int;</a:t>
            </a:r>
            <a:br>
              <a:rPr lang="es-419"/>
            </a:br>
            <a:r>
              <a:rPr lang="es-419"/>
              <a:t>	*a = 6;</a:t>
            </a:r>
            <a:br>
              <a:rPr lang="es-419"/>
            </a:br>
            <a:r>
              <a:rPr lang="es-419"/>
              <a:t>	return 0;</a:t>
            </a:r>
            <a:br>
              <a:rPr lang="es-419"/>
            </a:br>
            <a:r>
              <a:rPr lang="es-419"/>
              <a:t>}</a:t>
            </a:r>
            <a:endParaRPr/>
          </a:p>
        </p:txBody>
      </p:sp>
      <p:sp>
        <p:nvSpPr>
          <p:cNvPr id="390" name="Google Shape;390;p52"/>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2"/>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92" name="Google Shape;392;p52"/>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a:p>
            <a:pPr marL="0" lvl="0" indent="0" algn="l" rtl="0">
              <a:spcBef>
                <a:spcPts val="0"/>
              </a:spcBef>
              <a:spcAft>
                <a:spcPts val="0"/>
              </a:spcAft>
              <a:buNone/>
            </a:pPr>
            <a:r>
              <a:rPr lang="es-419"/>
              <a:t>*b = 6</a:t>
            </a:r>
            <a:endParaRPr/>
          </a:p>
        </p:txBody>
      </p:sp>
      <p:sp>
        <p:nvSpPr>
          <p:cNvPr id="393" name="Google Shape;393;p52"/>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94" name="Google Shape;394;p52"/>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95" name="Google Shape;395;p52"/>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r>
              <a:rPr lang="es-419"/>
              <a:t>*a  = 5</a:t>
            </a:r>
            <a:endParaRPr/>
          </a:p>
        </p:txBody>
      </p:sp>
      <p:sp>
        <p:nvSpPr>
          <p:cNvPr id="396" name="Google Shape;396;p52"/>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397" name="Google Shape;397;p52"/>
          <p:cNvCxnSpPr>
            <a:endCxn id="392" idx="1"/>
          </p:cNvCxnSpPr>
          <p:nvPr/>
        </p:nvCxnSpPr>
        <p:spPr>
          <a:xfrm>
            <a:off x="2628050" y="2595800"/>
            <a:ext cx="2503500" cy="1578600"/>
          </a:xfrm>
          <a:prstGeom prst="straightConnector1">
            <a:avLst/>
          </a:prstGeom>
          <a:noFill/>
          <a:ln w="9525" cap="flat" cmpd="sng">
            <a:solidFill>
              <a:schemeClr val="dk2"/>
            </a:solidFill>
            <a:prstDash val="solid"/>
            <a:round/>
            <a:headEnd type="none" w="med" len="med"/>
            <a:tailEnd type="triangle" w="med" len="med"/>
          </a:ln>
        </p:spPr>
      </p:cxnSp>
      <p:cxnSp>
        <p:nvCxnSpPr>
          <p:cNvPr id="398" name="Google Shape;398;p52"/>
          <p:cNvCxnSpPr/>
          <p:nvPr/>
        </p:nvCxnSpPr>
        <p:spPr>
          <a:xfrm rot="10800000" flipH="1">
            <a:off x="1975175" y="2354075"/>
            <a:ext cx="3039300" cy="701400"/>
          </a:xfrm>
          <a:prstGeom prst="straightConnector1">
            <a:avLst/>
          </a:prstGeom>
          <a:noFill/>
          <a:ln w="9525" cap="flat" cmpd="sng">
            <a:solidFill>
              <a:schemeClr val="dk2"/>
            </a:solidFill>
            <a:prstDash val="solid"/>
            <a:round/>
            <a:headEnd type="none" w="med" len="med"/>
            <a:tailEnd type="triangle" w="med" len="med"/>
          </a:ln>
        </p:spPr>
      </p:cxnSp>
      <p:cxnSp>
        <p:nvCxnSpPr>
          <p:cNvPr id="399" name="Google Shape;399;p52"/>
          <p:cNvCxnSpPr/>
          <p:nvPr/>
        </p:nvCxnSpPr>
        <p:spPr>
          <a:xfrm>
            <a:off x="5208750" y="2305700"/>
            <a:ext cx="700500" cy="81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405" name="Google Shape;405;p53"/>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int *b = new int;</a:t>
            </a:r>
            <a:br>
              <a:rPr lang="es-419"/>
            </a:br>
            <a:r>
              <a:rPr lang="es-419"/>
              <a:t>	*b = 6;</a:t>
            </a:r>
            <a:br>
              <a:rPr lang="es-419"/>
            </a:br>
            <a:r>
              <a:rPr lang="es-419"/>
              <a:t>	delete a;</a:t>
            </a:r>
            <a:br>
              <a:rPr lang="es-419"/>
            </a:br>
            <a:r>
              <a:rPr lang="es-419"/>
              <a:t>	</a:t>
            </a:r>
            <a:r>
              <a:rPr lang="es-419" b="1"/>
              <a:t>*a = new int;</a:t>
            </a:r>
            <a:br>
              <a:rPr lang="es-419" b="1"/>
            </a:br>
            <a:r>
              <a:rPr lang="es-419" b="1"/>
              <a:t>	*a = 6;</a:t>
            </a:r>
            <a:br>
              <a:rPr lang="es-419" b="1"/>
            </a:br>
            <a:r>
              <a:rPr lang="es-419"/>
              <a:t>	return 0;</a:t>
            </a:r>
            <a:br>
              <a:rPr lang="es-419"/>
            </a:br>
            <a:r>
              <a:rPr lang="es-419"/>
              <a:t>}</a:t>
            </a:r>
            <a:endParaRPr/>
          </a:p>
        </p:txBody>
      </p:sp>
      <p:sp>
        <p:nvSpPr>
          <p:cNvPr id="406" name="Google Shape;406;p53"/>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3"/>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408" name="Google Shape;408;p53"/>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a:p>
            <a:pPr marL="0" lvl="0" indent="0" algn="l" rtl="0">
              <a:spcBef>
                <a:spcPts val="0"/>
              </a:spcBef>
              <a:spcAft>
                <a:spcPts val="0"/>
              </a:spcAft>
              <a:buNone/>
            </a:pPr>
            <a:r>
              <a:rPr lang="es-419"/>
              <a:t>*b = 6</a:t>
            </a:r>
            <a:endParaRPr/>
          </a:p>
        </p:txBody>
      </p:sp>
      <p:sp>
        <p:nvSpPr>
          <p:cNvPr id="409" name="Google Shape;409;p53"/>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br>
              <a:rPr lang="es-419"/>
            </a:br>
            <a:r>
              <a:rPr lang="es-419"/>
              <a:t>*a = 6</a:t>
            </a:r>
            <a:endParaRPr/>
          </a:p>
        </p:txBody>
      </p:sp>
      <p:sp>
        <p:nvSpPr>
          <p:cNvPr id="410" name="Google Shape;410;p53"/>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411" name="Google Shape;411;p53"/>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endParaRPr/>
          </a:p>
        </p:txBody>
      </p:sp>
      <p:sp>
        <p:nvSpPr>
          <p:cNvPr id="412" name="Google Shape;412;p53"/>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413" name="Google Shape;413;p53"/>
          <p:cNvCxnSpPr>
            <a:endCxn id="409" idx="1"/>
          </p:cNvCxnSpPr>
          <p:nvPr/>
        </p:nvCxnSpPr>
        <p:spPr>
          <a:xfrm>
            <a:off x="2233275" y="3458525"/>
            <a:ext cx="2880300" cy="48600"/>
          </a:xfrm>
          <a:prstGeom prst="straightConnector1">
            <a:avLst/>
          </a:prstGeom>
          <a:noFill/>
          <a:ln w="9525" cap="flat" cmpd="sng">
            <a:solidFill>
              <a:schemeClr val="dk2"/>
            </a:solidFill>
            <a:prstDash val="solid"/>
            <a:round/>
            <a:headEnd type="none" w="med" len="med"/>
            <a:tailEnd type="triangle" w="med" len="med"/>
          </a:ln>
        </p:spPr>
      </p:cxnSp>
      <p:cxnSp>
        <p:nvCxnSpPr>
          <p:cNvPr id="414" name="Google Shape;414;p53"/>
          <p:cNvCxnSpPr>
            <a:endCxn id="408" idx="1"/>
          </p:cNvCxnSpPr>
          <p:nvPr/>
        </p:nvCxnSpPr>
        <p:spPr>
          <a:xfrm>
            <a:off x="2499050" y="2676500"/>
            <a:ext cx="2632500" cy="1497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 VS HEAP</a:t>
            </a:r>
            <a:endParaRPr/>
          </a:p>
        </p:txBody>
      </p:sp>
      <p:graphicFrame>
        <p:nvGraphicFramePr>
          <p:cNvPr id="420" name="Google Shape;420;p54"/>
          <p:cNvGraphicFramePr/>
          <p:nvPr/>
        </p:nvGraphicFramePr>
        <p:xfrm>
          <a:off x="410250" y="1226100"/>
          <a:ext cx="3000000" cy="3000000"/>
        </p:xfrm>
        <a:graphic>
          <a:graphicData uri="http://schemas.openxmlformats.org/drawingml/2006/table">
            <a:tbl>
              <a:tblPr>
                <a:noFill/>
                <a:tableStyleId>{8054AF7D-AE3D-4288-9D2C-16AE6A8553A8}</a:tableStyleId>
              </a:tblPr>
              <a:tblGrid>
                <a:gridCol w="4211025">
                  <a:extLst>
                    <a:ext uri="{9D8B030D-6E8A-4147-A177-3AD203B41FA5}">
                      <a16:colId xmlns:a16="http://schemas.microsoft.com/office/drawing/2014/main" val="20000"/>
                    </a:ext>
                  </a:extLst>
                </a:gridCol>
                <a:gridCol w="4211025">
                  <a:extLst>
                    <a:ext uri="{9D8B030D-6E8A-4147-A177-3AD203B41FA5}">
                      <a16:colId xmlns:a16="http://schemas.microsoft.com/office/drawing/2014/main" val="20001"/>
                    </a:ext>
                  </a:extLst>
                </a:gridCol>
              </a:tblGrid>
              <a:tr h="551575">
                <a:tc>
                  <a:txBody>
                    <a:bodyPr/>
                    <a:lstStyle/>
                    <a:p>
                      <a:pPr marL="0" lvl="0" indent="0" algn="l" rtl="0">
                        <a:spcBef>
                          <a:spcPts val="0"/>
                        </a:spcBef>
                        <a:spcAft>
                          <a:spcPts val="0"/>
                        </a:spcAft>
                        <a:buNone/>
                      </a:pPr>
                      <a:r>
                        <a:rPr lang="es-419" sz="1200"/>
                        <a:t>La memoria en el stack es almacenada en bloques contiguos.</a:t>
                      </a:r>
                      <a:endParaRPr sz="1200"/>
                    </a:p>
                  </a:txBody>
                  <a:tcPr marL="91425" marR="91425" marT="91425" marB="91425"/>
                </a:tc>
                <a:tc>
                  <a:txBody>
                    <a:bodyPr/>
                    <a:lstStyle/>
                    <a:p>
                      <a:pPr marL="0" lvl="0" indent="0" algn="l" rtl="0">
                        <a:spcBef>
                          <a:spcPts val="0"/>
                        </a:spcBef>
                        <a:spcAft>
                          <a:spcPts val="0"/>
                        </a:spcAft>
                        <a:buNone/>
                      </a:pPr>
                      <a:r>
                        <a:rPr lang="es-419" sz="1200"/>
                        <a:t>La memoria en el heap es almacenada en un orden aleatorio.</a:t>
                      </a:r>
                      <a:endParaRPr sz="1200"/>
                    </a:p>
                  </a:txBody>
                  <a:tcPr marL="91425" marR="91425" marT="91425" marB="91425"/>
                </a:tc>
                <a:extLst>
                  <a:ext uri="{0D108BD9-81ED-4DB2-BD59-A6C34878D82A}">
                    <a16:rowId xmlns:a16="http://schemas.microsoft.com/office/drawing/2014/main" val="10000"/>
                  </a:ext>
                </a:extLst>
              </a:tr>
              <a:tr h="551575">
                <a:tc>
                  <a:txBody>
                    <a:bodyPr/>
                    <a:lstStyle/>
                    <a:p>
                      <a:pPr marL="0" lvl="0" indent="0" algn="l" rtl="0">
                        <a:spcBef>
                          <a:spcPts val="0"/>
                        </a:spcBef>
                        <a:spcAft>
                          <a:spcPts val="0"/>
                        </a:spcAft>
                        <a:buNone/>
                      </a:pPr>
                      <a:r>
                        <a:rPr lang="es-419" sz="1200"/>
                        <a:t>Acceder a la memoria del stack es más rápido</a:t>
                      </a:r>
                      <a:endParaRPr sz="1200"/>
                    </a:p>
                  </a:txBody>
                  <a:tcPr marL="91425" marR="91425" marT="91425" marB="91425"/>
                </a:tc>
                <a:tc>
                  <a:txBody>
                    <a:bodyPr/>
                    <a:lstStyle/>
                    <a:p>
                      <a:pPr marL="0" lvl="0" indent="0" algn="l" rtl="0">
                        <a:spcBef>
                          <a:spcPts val="0"/>
                        </a:spcBef>
                        <a:spcAft>
                          <a:spcPts val="0"/>
                        </a:spcAft>
                        <a:buNone/>
                      </a:pPr>
                      <a:r>
                        <a:rPr lang="es-419" sz="1200"/>
                        <a:t>El acceso a la memoria en el heap es más lento comparado con el stack.</a:t>
                      </a:r>
                      <a:endParaRPr sz="1200"/>
                    </a:p>
                  </a:txBody>
                  <a:tcPr marL="91425" marR="91425" marT="91425" marB="91425"/>
                </a:tc>
                <a:extLst>
                  <a:ext uri="{0D108BD9-81ED-4DB2-BD59-A6C34878D82A}">
                    <a16:rowId xmlns:a16="http://schemas.microsoft.com/office/drawing/2014/main" val="10001"/>
                  </a:ext>
                </a:extLst>
              </a:tr>
              <a:tr h="551575">
                <a:tc>
                  <a:txBody>
                    <a:bodyPr/>
                    <a:lstStyle/>
                    <a:p>
                      <a:pPr marL="0" lvl="0" indent="0" algn="l" rtl="0">
                        <a:spcBef>
                          <a:spcPts val="0"/>
                        </a:spcBef>
                        <a:spcAft>
                          <a:spcPts val="0"/>
                        </a:spcAft>
                        <a:buNone/>
                      </a:pPr>
                      <a:r>
                        <a:rPr lang="es-419" sz="1200"/>
                        <a:t>La memoria es administrada automáticamente por el sistema.</a:t>
                      </a:r>
                      <a:endParaRPr sz="1200"/>
                    </a:p>
                  </a:txBody>
                  <a:tcPr marL="91425" marR="91425" marT="91425" marB="91425"/>
                </a:tc>
                <a:tc>
                  <a:txBody>
                    <a:bodyPr/>
                    <a:lstStyle/>
                    <a:p>
                      <a:pPr marL="0" lvl="0" indent="0" algn="l" rtl="0">
                        <a:spcBef>
                          <a:spcPts val="0"/>
                        </a:spcBef>
                        <a:spcAft>
                          <a:spcPts val="0"/>
                        </a:spcAft>
                        <a:buNone/>
                      </a:pPr>
                      <a:r>
                        <a:rPr lang="es-419" sz="1200"/>
                        <a:t>La memoria es administrada por el programador.</a:t>
                      </a:r>
                      <a:endParaRPr sz="1200"/>
                    </a:p>
                  </a:txBody>
                  <a:tcPr marL="91425" marR="91425" marT="91425" marB="91425"/>
                </a:tc>
                <a:extLst>
                  <a:ext uri="{0D108BD9-81ED-4DB2-BD59-A6C34878D82A}">
                    <a16:rowId xmlns:a16="http://schemas.microsoft.com/office/drawing/2014/main" val="10002"/>
                  </a:ext>
                </a:extLst>
              </a:tr>
              <a:tr h="551575">
                <a:tc>
                  <a:txBody>
                    <a:bodyPr/>
                    <a:lstStyle/>
                    <a:p>
                      <a:pPr marL="0" lvl="0" indent="0" algn="l" rtl="0">
                        <a:spcBef>
                          <a:spcPts val="0"/>
                        </a:spcBef>
                        <a:spcAft>
                          <a:spcPts val="0"/>
                        </a:spcAft>
                        <a:buNone/>
                      </a:pPr>
                      <a:r>
                        <a:rPr lang="es-419" sz="1200"/>
                        <a:t>El stack solo permite acceder a variables de la función que está ejecutándose.</a:t>
                      </a:r>
                      <a:endParaRPr sz="1200"/>
                    </a:p>
                  </a:txBody>
                  <a:tcPr marL="91425" marR="91425" marT="91425" marB="91425"/>
                </a:tc>
                <a:tc>
                  <a:txBody>
                    <a:bodyPr/>
                    <a:lstStyle/>
                    <a:p>
                      <a:pPr marL="0" lvl="0" indent="0" algn="l" rtl="0">
                        <a:spcBef>
                          <a:spcPts val="0"/>
                        </a:spcBef>
                        <a:spcAft>
                          <a:spcPts val="0"/>
                        </a:spcAft>
                        <a:buNone/>
                      </a:pPr>
                      <a:r>
                        <a:rPr lang="es-419" sz="1200"/>
                        <a:t>Los datos en el heap pueden accederse de forma global.</a:t>
                      </a:r>
                      <a:endParaRPr sz="1200"/>
                    </a:p>
                  </a:txBody>
                  <a:tcPr marL="91425" marR="91425" marT="91425" marB="91425"/>
                </a:tc>
                <a:extLst>
                  <a:ext uri="{0D108BD9-81ED-4DB2-BD59-A6C34878D82A}">
                    <a16:rowId xmlns:a16="http://schemas.microsoft.com/office/drawing/2014/main" val="10003"/>
                  </a:ext>
                </a:extLst>
              </a:tr>
              <a:tr h="744600">
                <a:tc>
                  <a:txBody>
                    <a:bodyPr/>
                    <a:lstStyle/>
                    <a:p>
                      <a:pPr marL="0" lvl="0" indent="0" algn="l" rtl="0">
                        <a:spcBef>
                          <a:spcPts val="0"/>
                        </a:spcBef>
                        <a:spcAft>
                          <a:spcPts val="0"/>
                        </a:spcAft>
                        <a:buNone/>
                      </a:pPr>
                      <a:r>
                        <a:rPr lang="es-419" sz="1200"/>
                        <a:t>Las variables en el stack no pueden cambiar de tamaño, además de tener restricción de tamaño del stack.</a:t>
                      </a:r>
                      <a:endParaRPr sz="1200"/>
                    </a:p>
                  </a:txBody>
                  <a:tcPr marL="91425" marR="91425" marT="91425" marB="91425"/>
                </a:tc>
                <a:tc>
                  <a:txBody>
                    <a:bodyPr/>
                    <a:lstStyle/>
                    <a:p>
                      <a:pPr marL="0" lvl="0" indent="0" algn="l" rtl="0">
                        <a:spcBef>
                          <a:spcPts val="0"/>
                        </a:spcBef>
                        <a:spcAft>
                          <a:spcPts val="0"/>
                        </a:spcAft>
                        <a:buNone/>
                      </a:pPr>
                      <a:r>
                        <a:rPr lang="es-419" sz="1200"/>
                        <a:t>Las variables en el heap pueden cambiar dinámicamente de tamaño y no hay límite de tamaño del heap.</a:t>
                      </a:r>
                      <a:endParaRPr sz="1200"/>
                    </a:p>
                  </a:txBody>
                  <a:tcPr marL="91425" marR="91425" marT="91425" marB="91425"/>
                </a:tc>
                <a:extLst>
                  <a:ext uri="{0D108BD9-81ED-4DB2-BD59-A6C34878D82A}">
                    <a16:rowId xmlns:a16="http://schemas.microsoft.com/office/drawing/2014/main" val="10004"/>
                  </a:ext>
                </a:extLst>
              </a:tr>
              <a:tr h="661875">
                <a:tc>
                  <a:txBody>
                    <a:bodyPr/>
                    <a:lstStyle/>
                    <a:p>
                      <a:pPr marL="0" lvl="0" indent="0" algn="l" rtl="0">
                        <a:spcBef>
                          <a:spcPts val="0"/>
                        </a:spcBef>
                        <a:spcAft>
                          <a:spcPts val="0"/>
                        </a:spcAft>
                        <a:buNone/>
                      </a:pPr>
                      <a:r>
                        <a:rPr lang="es-419" sz="1200"/>
                        <a:t>Hay eficiencia en el uso de memoria y el consumo de memoria es más seguro.</a:t>
                      </a:r>
                      <a:endParaRPr sz="1200"/>
                    </a:p>
                  </a:txBody>
                  <a:tcPr marL="91425" marR="91425" marT="91425" marB="91425"/>
                </a:tc>
                <a:tc>
                  <a:txBody>
                    <a:bodyPr/>
                    <a:lstStyle/>
                    <a:p>
                      <a:pPr marL="0" lvl="0" indent="0" algn="l" rtl="0">
                        <a:spcBef>
                          <a:spcPts val="0"/>
                        </a:spcBef>
                        <a:spcAft>
                          <a:spcPts val="0"/>
                        </a:spcAft>
                        <a:buNone/>
                      </a:pPr>
                      <a:r>
                        <a:rPr lang="es-419" sz="1200"/>
                        <a:t>No se garantiza la eficiencia en el uso del espacio de memoria, ya que se puede fragmentar conforme pasa el tiempo, además de que pueden provocar memory leaks</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a:t>
            </a:r>
            <a:endParaRPr/>
          </a:p>
        </p:txBody>
      </p:sp>
      <p:sp>
        <p:nvSpPr>
          <p:cNvPr id="111" name="Google Shape;11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Los arreglos son estructuras de datos que contienen un determinado número de elementos y todos son del mismo tipo, es una estructura de datos homogénea.</a:t>
            </a:r>
            <a:endParaRPr dirty="0"/>
          </a:p>
          <a:p>
            <a:pPr marL="0" lvl="0" indent="0" algn="l" rtl="0">
              <a:spcBef>
                <a:spcPts val="1200"/>
              </a:spcBef>
              <a:spcAft>
                <a:spcPts val="0"/>
              </a:spcAft>
              <a:buNone/>
            </a:pPr>
            <a:r>
              <a:rPr lang="es-419" dirty="0"/>
              <a:t>Como ejemplo, supongamos que tenemos un listado de temperaturas que queremos manipular, entonces un arreglo puede ser muy útil, puesto que todas las temperaturas son del mismo tipo. Sin embargo, si quisiéramos manejar un listado de clientes donde cada cliente tiene un nombre, edad, dirección, número de cuenta, etc., los arreglos son inadecuados.</a:t>
            </a:r>
            <a:endParaRPr dirty="0"/>
          </a:p>
          <a:p>
            <a:pPr marL="0" lvl="0" indent="0" algn="l" rtl="0">
              <a:spcBef>
                <a:spcPts val="1200"/>
              </a:spcBef>
              <a:spcAft>
                <a:spcPts val="1200"/>
              </a:spcAft>
              <a:buNone/>
            </a:pPr>
            <a:r>
              <a:rPr lang="es-419" dirty="0"/>
              <a:t>La solución a este problema es utilizar una estructura.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de estructura</a:t>
            </a:r>
            <a:endParaRPr/>
          </a:p>
        </p:txBody>
      </p:sp>
      <p:sp>
        <p:nvSpPr>
          <p:cNvPr id="117" name="Google Shape;11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dirty="0"/>
              <a:t>Es un tipo compuesto definido por el usuario.</a:t>
            </a:r>
            <a:endParaRPr dirty="0"/>
          </a:p>
          <a:p>
            <a:pPr marL="457200" lvl="0" indent="-342900" algn="l" rtl="0">
              <a:spcBef>
                <a:spcPts val="0"/>
              </a:spcBef>
              <a:spcAft>
                <a:spcPts val="0"/>
              </a:spcAft>
              <a:buSzPts val="1800"/>
              <a:buChar char="●"/>
            </a:pPr>
            <a:r>
              <a:rPr lang="es-419" dirty="0"/>
              <a:t>Un estructura es una colección de datos, los cuales no necesariamente son del mismo tipo agrupados bajo un mismo nombre.</a:t>
            </a:r>
            <a:endParaRPr dirty="0"/>
          </a:p>
          <a:p>
            <a:pPr marL="457200" lvl="0" indent="-342900" algn="l" rtl="0">
              <a:spcBef>
                <a:spcPts val="0"/>
              </a:spcBef>
              <a:spcAft>
                <a:spcPts val="0"/>
              </a:spcAft>
              <a:buSzPts val="1800"/>
              <a:buChar char="●"/>
            </a:pPr>
            <a:r>
              <a:rPr lang="es-419" dirty="0"/>
              <a:t>Estos datos son conocidos como miembros, pueden tener diferentes tipos de dato.</a:t>
            </a:r>
            <a:endParaRPr dirty="0"/>
          </a:p>
          <a:p>
            <a:pPr marL="457200" lvl="0" indent="-342900" algn="l" rtl="0">
              <a:spcBef>
                <a:spcPts val="0"/>
              </a:spcBef>
              <a:spcAft>
                <a:spcPts val="0"/>
              </a:spcAft>
              <a:buSzPts val="1800"/>
              <a:buChar char="●"/>
            </a:pPr>
            <a:r>
              <a:rPr lang="es-419" dirty="0"/>
              <a:t>Las estructuras en C++  pueden contener dos tipos de miembros: datos (variables) y funciones.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23" name="Google Shape;12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…declare </a:t>
            </a:r>
            <a:r>
              <a:rPr lang="es-419" dirty="0" err="1"/>
              <a:t>structure</a:t>
            </a:r>
            <a:r>
              <a:rPr lang="es-419" dirty="0"/>
              <a:t>?</a:t>
            </a:r>
            <a:endParaRPr dirty="0"/>
          </a:p>
          <a:p>
            <a:pPr marL="914400" lvl="0" indent="0" algn="l" rtl="0">
              <a:spcBef>
                <a:spcPts val="1200"/>
              </a:spcBef>
              <a:spcAft>
                <a:spcPts val="0"/>
              </a:spcAft>
              <a:buClr>
                <a:schemeClr val="dk1"/>
              </a:buClr>
              <a:buSzPts val="1100"/>
              <a:buFont typeface="Arial"/>
              <a:buNone/>
            </a:pPr>
            <a:r>
              <a:rPr lang="es-419" sz="1561" dirty="0" err="1">
                <a:solidFill>
                  <a:srgbClr val="000000"/>
                </a:solidFill>
                <a:highlight>
                  <a:srgbClr val="FFFFFF"/>
                </a:highlight>
                <a:latin typeface="Courier New"/>
                <a:ea typeface="Courier New"/>
                <a:cs typeface="Courier New"/>
                <a:sym typeface="Courier New"/>
              </a:rPr>
              <a:t>struct</a:t>
            </a:r>
            <a:r>
              <a:rPr lang="es-419" sz="1561" dirty="0">
                <a:solidFill>
                  <a:srgbClr val="000000"/>
                </a:solidFill>
                <a:highlight>
                  <a:srgbClr val="FFFFFF"/>
                </a:highlight>
                <a:latin typeface="Courier New"/>
                <a:ea typeface="Courier New"/>
                <a:cs typeface="Courier New"/>
                <a:sym typeface="Courier New"/>
              </a:rPr>
              <a:t> </a:t>
            </a:r>
            <a:r>
              <a:rPr lang="es-419" sz="1561" dirty="0" err="1">
                <a:solidFill>
                  <a:srgbClr val="000000"/>
                </a:solidFill>
                <a:highlight>
                  <a:srgbClr val="FFFFFF"/>
                </a:highlight>
                <a:latin typeface="Courier New"/>
                <a:ea typeface="Courier New"/>
                <a:cs typeface="Courier New"/>
                <a:sym typeface="Courier New"/>
              </a:rPr>
              <a:t>name</a:t>
            </a:r>
            <a:r>
              <a:rPr lang="es-419" sz="1561" dirty="0">
                <a:solidFill>
                  <a:srgbClr val="000000"/>
                </a:solidFill>
                <a:highlight>
                  <a:srgbClr val="FFFFFF"/>
                </a:highlight>
                <a:latin typeface="Courier New"/>
                <a:ea typeface="Courier New"/>
                <a:cs typeface="Courier New"/>
                <a:sym typeface="Courier New"/>
              </a:rPr>
              <a:t> {</a:t>
            </a:r>
            <a:endParaRPr sz="1561" dirty="0">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Clr>
                <a:schemeClr val="dk1"/>
              </a:buClr>
              <a:buSzPts val="1100"/>
              <a:buFont typeface="Arial"/>
              <a:buNone/>
            </a:pPr>
            <a:r>
              <a:rPr lang="es-419" sz="1561" dirty="0">
                <a:solidFill>
                  <a:srgbClr val="000000"/>
                </a:solidFill>
                <a:highlight>
                  <a:srgbClr val="FFFFFF"/>
                </a:highlight>
                <a:latin typeface="Courier New"/>
                <a:ea typeface="Courier New"/>
                <a:cs typeface="Courier New"/>
                <a:sym typeface="Courier New"/>
              </a:rPr>
              <a:t>member_type1 member_name1;</a:t>
            </a:r>
            <a:endParaRPr sz="1561" dirty="0">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Clr>
                <a:schemeClr val="dk1"/>
              </a:buClr>
              <a:buSzPts val="1100"/>
              <a:buFont typeface="Arial"/>
              <a:buNone/>
            </a:pPr>
            <a:r>
              <a:rPr lang="es-419" sz="1561" dirty="0">
                <a:solidFill>
                  <a:srgbClr val="000000"/>
                </a:solidFill>
                <a:highlight>
                  <a:srgbClr val="FFFFFF"/>
                </a:highlight>
                <a:latin typeface="Courier New"/>
                <a:ea typeface="Courier New"/>
                <a:cs typeface="Courier New"/>
                <a:sym typeface="Courier New"/>
              </a:rPr>
              <a:t>member_type2 member_name2;</a:t>
            </a:r>
            <a:endParaRPr sz="1561" dirty="0">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Clr>
                <a:schemeClr val="dk1"/>
              </a:buClr>
              <a:buSzPts val="1100"/>
              <a:buFont typeface="Arial"/>
              <a:buNone/>
            </a:pPr>
            <a:r>
              <a:rPr lang="es-419" sz="1561" dirty="0">
                <a:solidFill>
                  <a:srgbClr val="000000"/>
                </a:solidFill>
                <a:highlight>
                  <a:srgbClr val="FFFFFF"/>
                </a:highlight>
                <a:latin typeface="Courier New"/>
                <a:ea typeface="Courier New"/>
                <a:cs typeface="Courier New"/>
                <a:sym typeface="Courier New"/>
              </a:rPr>
              <a:t>member_type3 member_name3;</a:t>
            </a:r>
            <a:endParaRPr sz="1561" dirty="0">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Clr>
                <a:schemeClr val="dk1"/>
              </a:buClr>
              <a:buSzPts val="1100"/>
              <a:buFont typeface="Arial"/>
              <a:buNone/>
            </a:pPr>
            <a:r>
              <a:rPr lang="es-419" sz="1561" dirty="0">
                <a:solidFill>
                  <a:srgbClr val="000000"/>
                </a:solidFill>
                <a:highlight>
                  <a:srgbClr val="FFFFFF"/>
                </a:highlight>
                <a:latin typeface="Courier New"/>
                <a:ea typeface="Courier New"/>
                <a:cs typeface="Courier New"/>
                <a:sym typeface="Courier New"/>
              </a:rPr>
              <a:t>};</a:t>
            </a:r>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29" name="Google Shape;12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a:t>…create an instance of a struct?</a:t>
            </a:r>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struct type_struct_name {</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member_type1 member_name1;</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member_type2 member_name2;</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member_type3 member_name3;</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 variable_name;</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//or</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None/>
            </a:pPr>
            <a:r>
              <a:rPr lang="es-419" sz="1561">
                <a:solidFill>
                  <a:srgbClr val="000000"/>
                </a:solidFill>
                <a:highlight>
                  <a:srgbClr val="FFFFFF"/>
                </a:highlight>
                <a:latin typeface="Courier New"/>
                <a:ea typeface="Courier New"/>
                <a:cs typeface="Courier New"/>
                <a:sym typeface="Courier New"/>
              </a:rPr>
              <a:t>type_struct_name variable_name;</a:t>
            </a:r>
            <a:endParaRPr sz="1561">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35" name="Google Shape;13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…read or write a data member (variable) of a struct?</a:t>
            </a:r>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struct type_struct_name {</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member_type1 data_member_name1;</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member_type2 data_member_name2;</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 variable_name;</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None/>
            </a:pPr>
            <a:r>
              <a:rPr lang="es-419" sz="1561">
                <a:solidFill>
                  <a:srgbClr val="000000"/>
                </a:solidFill>
                <a:highlight>
                  <a:srgbClr val="FFFFFF"/>
                </a:highlight>
                <a:latin typeface="Courier New"/>
                <a:ea typeface="Courier New"/>
                <a:cs typeface="Courier New"/>
                <a:sym typeface="Courier New"/>
              </a:rPr>
              <a:t>variable_name.data_member_name1 = some_value;</a:t>
            </a:r>
            <a:endParaRPr sz="1561">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2986</Words>
  <Application>Microsoft Office PowerPoint</Application>
  <PresentationFormat>On-screen Show (16:9)</PresentationFormat>
  <Paragraphs>269</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Open Sans</vt:lpstr>
      <vt:lpstr>Arial</vt:lpstr>
      <vt:lpstr>Courier New</vt:lpstr>
      <vt:lpstr>PT Sans Narrow</vt:lpstr>
      <vt:lpstr>Tropic</vt:lpstr>
      <vt:lpstr>Programación avanzada</vt:lpstr>
      <vt:lpstr>Ejercicio de repaso</vt:lpstr>
      <vt:lpstr>Flujo de aplicación </vt:lpstr>
      <vt:lpstr>Estructuras</vt:lpstr>
      <vt:lpstr>Estructuras</vt:lpstr>
      <vt:lpstr>Concepto de estructura</vt:lpstr>
      <vt:lpstr>How to…</vt:lpstr>
      <vt:lpstr>How to…</vt:lpstr>
      <vt:lpstr>How to…</vt:lpstr>
      <vt:lpstr>How to…</vt:lpstr>
      <vt:lpstr>Estructuras anidadas</vt:lpstr>
      <vt:lpstr>Ejercicio</vt:lpstr>
      <vt:lpstr>Programación avanzada</vt:lpstr>
      <vt:lpstr>Punteros</vt:lpstr>
      <vt:lpstr>Dirección de memoria</vt:lpstr>
      <vt:lpstr>Secciones de memoria</vt:lpstr>
      <vt:lpstr>Stack</vt:lpstr>
      <vt:lpstr>Stack</vt:lpstr>
      <vt:lpstr>Stack</vt:lpstr>
      <vt:lpstr>Stack</vt:lpstr>
      <vt:lpstr>Stack</vt:lpstr>
      <vt:lpstr>Stack</vt:lpstr>
      <vt:lpstr>Stack</vt:lpstr>
      <vt:lpstr>Stack</vt:lpstr>
      <vt:lpstr>Concepto de puntero</vt:lpstr>
      <vt:lpstr>Declaración de punteros</vt:lpstr>
      <vt:lpstr>Inicialización de punteros</vt:lpstr>
      <vt:lpstr>Indirección de punteros</vt:lpstr>
      <vt:lpstr>Punteros NULL y void</vt:lpstr>
      <vt:lpstr>Punteros NULL y void</vt:lpstr>
      <vt:lpstr>Puntero a punteros</vt:lpstr>
      <vt:lpstr>Puntero y arreglos</vt:lpstr>
      <vt:lpstr>Aritmética de punteros</vt:lpstr>
      <vt:lpstr>Punteros como argumentos de funciones</vt:lpstr>
      <vt:lpstr>Punteros de estructuras</vt:lpstr>
      <vt:lpstr>Heap</vt:lpstr>
      <vt:lpstr>heap</vt:lpstr>
      <vt:lpstr>heap</vt:lpstr>
      <vt:lpstr>heap</vt:lpstr>
      <vt:lpstr>heap</vt:lpstr>
      <vt:lpstr>heap</vt:lpstr>
      <vt:lpstr>STACK VS HEAP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cp:lastModifiedBy>Raymundo Espinosa R</cp:lastModifiedBy>
  <cp:revision>2</cp:revision>
  <dcterms:modified xsi:type="dcterms:W3CDTF">2023-02-11T02:38:23Z</dcterms:modified>
</cp:coreProperties>
</file>