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Open Sans" panose="020B0604020202020204" pitchFamily="34" charset="0"/>
      <p:regular r:id="rId59"/>
      <p:bold r:id="rId60"/>
      <p:italic r:id="rId61"/>
      <p:boldItalic r:id="rId62"/>
    </p:embeddedFont>
    <p:embeddedFont>
      <p:font typeface="PT Sans Narrow" panose="020B0506020203020204"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419785-70A5-4291-BBB3-00572DC79438}">
  <a:tblStyle styleId="{11419785-70A5-4291-BBB3-00572DC794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cc05e64c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cc05e64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cc05e64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cc05e64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af11f8f0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af11f8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cc05e64c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cc05e64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cc05e64c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cc05e64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cc05e64c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cc05e64c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cc05e64c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cc05e64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1958e2af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1958e2a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cc05e64c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cc05e64c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cc05e64c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cc05e64c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1958e2a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1958e2a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cc05e64c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cc05e64c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c05e64c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c05e64c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c05e64c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c05e64c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c05e64c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c05e64c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cc05e64c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cc05e64c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d3e3733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d3e3733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d3e37332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d3e3733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d3e3733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0d3e3733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cc05e64c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cc05e64c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cc05e64c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cc05e64c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c05e64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c05e64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d3e37332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d3e3733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cc05e64c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cc05e64c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cc05e64c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cc05e64c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1958e2a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1958e2a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cc05e64c7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cc05e64c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cc05e64c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cc05e64c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05e64c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05e64c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05e64c7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05e64c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1958e2af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1958e2af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cc05e64c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cc05e64c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958e2af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958e2af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cc05e64c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cc05e64c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af11f8f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af11f8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cc05e64c7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cc05e64c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af11f8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af11f8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af11f8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af11f8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1958e2af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d1958e2af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cc05e64c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cc05e64c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cc05e64c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cc05e64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cc05e64c7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0cc05e64c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cc05e64c7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cc05e64c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cc05e64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cc05e64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cc05e64c7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cc05e64c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cc05e64c7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cc05e64c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cc05e64c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0cc05e64c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cc05e64c7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0cc05e64c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cc05e64c7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cc05e64c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cc05e64c7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cc05e64c7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1958e2af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1958e2a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cc05e64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cc05e64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cc05e64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cc05e64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cc05e64c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cc05e64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cc05e64c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cc05e64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Repaso de programación básica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Elementos de un programa</a:t>
            </a:r>
            <a:endParaRPr/>
          </a:p>
        </p:txBody>
      </p:sp>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Un programa consta de uno o más archivos. Un archivo es traducido en diferentes fases. La primera es el preprocesador, que realiza la inclusión de archivos y la sustitución de macros. El resultado del preprocesado es una secuencia de </a:t>
            </a:r>
            <a:r>
              <a:rPr lang="es-419" i="1"/>
              <a:t>tokens(elementos léxicos de los programas)</a:t>
            </a:r>
            <a:r>
              <a:rPr lang="es-419"/>
              <a:t>.</a:t>
            </a:r>
            <a:endParaRPr/>
          </a:p>
          <a:p>
            <a:pPr marL="457200" lvl="0" indent="-334327" algn="l" rtl="0">
              <a:spcBef>
                <a:spcPts val="0"/>
              </a:spcBef>
              <a:spcAft>
                <a:spcPts val="0"/>
              </a:spcAft>
              <a:buSzPct val="100000"/>
              <a:buChar char="●"/>
            </a:pPr>
            <a:r>
              <a:rPr lang="es-419"/>
              <a:t>Existen 5 clases de tokens:</a:t>
            </a:r>
            <a:endParaRPr/>
          </a:p>
          <a:p>
            <a:pPr marL="914400" lvl="1" indent="-310832" algn="l" rtl="0">
              <a:spcBef>
                <a:spcPts val="0"/>
              </a:spcBef>
              <a:spcAft>
                <a:spcPts val="0"/>
              </a:spcAft>
              <a:buSzPct val="100000"/>
              <a:buChar char="○"/>
            </a:pPr>
            <a:r>
              <a:rPr lang="es-419"/>
              <a:t>Identificadores: es una secuencia de letras, dígitos y guiones bajos, por ejemplo: nombre_alumno, fecha_nacimiento, cantidad_total, dia, i, j, a, carro123, etc.</a:t>
            </a:r>
            <a:endParaRPr/>
          </a:p>
          <a:p>
            <a:pPr marL="914400" lvl="1" indent="-310832" algn="l" rtl="0">
              <a:spcBef>
                <a:spcPts val="0"/>
              </a:spcBef>
              <a:spcAft>
                <a:spcPts val="0"/>
              </a:spcAft>
              <a:buSzPct val="100000"/>
              <a:buChar char="○"/>
            </a:pPr>
            <a:r>
              <a:rPr lang="es-419"/>
              <a:t>Palabras reservadas: es una característica del lenguaje asociada con algún significado especial y no se deben emplear para otros propósitos, por ejemplo: int, char, float, for, case, break, struct, switch, if, return, void, short, double, else, continue, do, while, default</a:t>
            </a:r>
            <a:endParaRPr/>
          </a:p>
          <a:p>
            <a:pPr marL="914400" lvl="1" indent="-310832" algn="l" rtl="0">
              <a:spcBef>
                <a:spcPts val="0"/>
              </a:spcBef>
              <a:spcAft>
                <a:spcPts val="0"/>
              </a:spcAft>
              <a:buSzPct val="100000"/>
              <a:buChar char="○"/>
            </a:pPr>
            <a:r>
              <a:rPr lang="es-419"/>
              <a:t>Comentarios</a:t>
            </a:r>
            <a:endParaRPr/>
          </a:p>
          <a:p>
            <a:pPr marL="914400" lvl="1" indent="-310832" algn="l" rtl="0">
              <a:spcBef>
                <a:spcPts val="0"/>
              </a:spcBef>
              <a:spcAft>
                <a:spcPts val="0"/>
              </a:spcAft>
              <a:buSzPct val="100000"/>
              <a:buChar char="○"/>
            </a:pPr>
            <a:r>
              <a:rPr lang="es-419"/>
              <a:t>Signos de puntuación y separadores: Todas las sentencias deben terminar en punto y coma. Los separadores son espacios en blanco, tabulaciones, retornos de carro o avances de línea. Otros signos de puntuación son: ! % ^ &amp; * ( ) - + = { } [ ] ; &lt; &gt; ? , ’ : .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27" name="Google Shape;12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Tipos de datos nativos</a:t>
            </a:r>
            <a:endParaRPr/>
          </a:p>
          <a:p>
            <a:pPr marL="0" lvl="0" indent="0" algn="l" rtl="0">
              <a:spcBef>
                <a:spcPts val="1200"/>
              </a:spcBef>
              <a:spcAft>
                <a:spcPts val="1200"/>
              </a:spcAft>
              <a:buNone/>
            </a:pPr>
            <a:endParaRPr/>
          </a:p>
        </p:txBody>
      </p:sp>
      <p:graphicFrame>
        <p:nvGraphicFramePr>
          <p:cNvPr id="128" name="Google Shape;128;p23"/>
          <p:cNvGraphicFramePr/>
          <p:nvPr/>
        </p:nvGraphicFramePr>
        <p:xfrm>
          <a:off x="2314225" y="1647200"/>
          <a:ext cx="3619500" cy="31696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s-419"/>
                        <a:t>TIPO</a:t>
                      </a:r>
                      <a:endParaRPr/>
                    </a:p>
                  </a:txBody>
                  <a:tcPr marL="91425" marR="91425" marT="91425" marB="91425"/>
                </a:tc>
                <a:tc>
                  <a:txBody>
                    <a:bodyPr/>
                    <a:lstStyle/>
                    <a:p>
                      <a:pPr marL="0" lvl="0" indent="0" algn="ctr"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char</a:t>
                      </a:r>
                      <a:endParaRPr/>
                    </a:p>
                  </a:txBody>
                  <a:tcPr marL="91425" marR="91425" marT="91425" marB="91425"/>
                </a:tc>
                <a:tc>
                  <a:txBody>
                    <a:bodyPr/>
                    <a:lstStyle/>
                    <a:p>
                      <a:pPr marL="0" lvl="0" indent="0" algn="ctr" rtl="0">
                        <a:spcBef>
                          <a:spcPts val="0"/>
                        </a:spcBef>
                        <a:spcAft>
                          <a:spcPts val="0"/>
                        </a:spcAft>
                        <a:buNone/>
                      </a:pPr>
                      <a:r>
                        <a:rPr lang="es-419"/>
                        <a:t>´C´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short</a:t>
                      </a:r>
                      <a:endParaRPr/>
                    </a:p>
                  </a:txBody>
                  <a:tcPr marL="91425" marR="91425" marT="91425" marB="91425"/>
                </a:tc>
                <a:tc>
                  <a:txBody>
                    <a:bodyPr/>
                    <a:lstStyle/>
                    <a:p>
                      <a:pPr marL="0" lvl="0" indent="0" algn="ctr" rtl="0">
                        <a:spcBef>
                          <a:spcPts val="0"/>
                        </a:spcBef>
                        <a:spcAft>
                          <a:spcPts val="0"/>
                        </a:spcAft>
                        <a:buNone/>
                      </a:pPr>
                      <a:r>
                        <a:rPr lang="es-419"/>
                        <a:t>-12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int</a:t>
                      </a:r>
                      <a:endParaRPr/>
                    </a:p>
                  </a:txBody>
                  <a:tcPr marL="91425" marR="91425" marT="91425" marB="91425"/>
                </a:tc>
                <a:tc>
                  <a:txBody>
                    <a:bodyPr/>
                    <a:lstStyle/>
                    <a:p>
                      <a:pPr marL="0" lvl="0" indent="0" algn="ctr" rtl="0">
                        <a:spcBef>
                          <a:spcPts val="0"/>
                        </a:spcBef>
                        <a:spcAft>
                          <a:spcPts val="0"/>
                        </a:spcAft>
                        <a:buNone/>
                      </a:pPr>
                      <a:r>
                        <a:rPr lang="es-419"/>
                        <a:t>1024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unsigned int</a:t>
                      </a:r>
                      <a:endParaRPr/>
                    </a:p>
                  </a:txBody>
                  <a:tcPr marL="91425" marR="91425" marT="91425" marB="91425"/>
                </a:tc>
                <a:tc>
                  <a:txBody>
                    <a:bodyPr/>
                    <a:lstStyle/>
                    <a:p>
                      <a:pPr marL="0" lvl="0" indent="0" algn="ctr" rtl="0">
                        <a:spcBef>
                          <a:spcPts val="0"/>
                        </a:spcBef>
                        <a:spcAft>
                          <a:spcPts val="0"/>
                        </a:spcAft>
                        <a:buNone/>
                      </a:pPr>
                      <a:r>
                        <a:rPr lang="es-419"/>
                        <a:t>42325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long</a:t>
                      </a:r>
                      <a:endParaRPr/>
                    </a:p>
                  </a:txBody>
                  <a:tcPr marL="91425" marR="91425" marT="91425" marB="91425"/>
                </a:tc>
                <a:tc>
                  <a:txBody>
                    <a:bodyPr/>
                    <a:lstStyle/>
                    <a:p>
                      <a:pPr marL="0" lvl="0" indent="0" algn="ctr" rtl="0">
                        <a:spcBef>
                          <a:spcPts val="0"/>
                        </a:spcBef>
                        <a:spcAft>
                          <a:spcPts val="0"/>
                        </a:spcAft>
                        <a:buNone/>
                      </a:pPr>
                      <a:r>
                        <a:rPr lang="es-419"/>
                        <a:t>262144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419"/>
                        <a:t>float</a:t>
                      </a:r>
                      <a:endParaRPr/>
                    </a:p>
                  </a:txBody>
                  <a:tcPr marL="91425" marR="91425" marT="91425" marB="91425"/>
                </a:tc>
                <a:tc>
                  <a:txBody>
                    <a:bodyPr/>
                    <a:lstStyle/>
                    <a:p>
                      <a:pPr marL="0" lvl="0" indent="0" algn="ctr" rtl="0">
                        <a:spcBef>
                          <a:spcPts val="0"/>
                        </a:spcBef>
                        <a:spcAft>
                          <a:spcPts val="0"/>
                        </a:spcAft>
                        <a:buNone/>
                      </a:pPr>
                      <a:r>
                        <a:rPr lang="es-419"/>
                        <a:t>10.5</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419"/>
                        <a:t>double</a:t>
                      </a:r>
                      <a:endParaRPr/>
                    </a:p>
                  </a:txBody>
                  <a:tcPr marL="91425" marR="91425" marT="91425" marB="91425"/>
                </a:tc>
                <a:tc>
                  <a:txBody>
                    <a:bodyPr/>
                    <a:lstStyle/>
                    <a:p>
                      <a:pPr marL="0" lvl="0" indent="0" algn="ctr" rtl="0">
                        <a:spcBef>
                          <a:spcPts val="0"/>
                        </a:spcBef>
                        <a:spcAft>
                          <a:spcPts val="0"/>
                        </a:spcAft>
                        <a:buNone/>
                      </a:pPr>
                      <a:r>
                        <a:rPr lang="es-419"/>
                        <a:t>0.00045</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s-419"/>
              <a:t>Enumeraciones: Las enumeraciones (</a:t>
            </a:r>
            <a:r>
              <a:rPr lang="es-419" i="1"/>
              <a:t>enum) </a:t>
            </a:r>
            <a:r>
              <a:rPr lang="es-419"/>
              <a:t>son un tipo de dato definido por el programador con constantes simbólicas tipo entero.</a:t>
            </a:r>
            <a:endParaRPr/>
          </a:p>
          <a:p>
            <a:pPr marL="457200" lvl="0" indent="-342900" algn="l" rtl="0">
              <a:spcBef>
                <a:spcPts val="0"/>
              </a:spcBef>
              <a:spcAft>
                <a:spcPts val="0"/>
              </a:spcAft>
              <a:buSzPts val="1800"/>
              <a:buChar char="●"/>
            </a:pPr>
            <a:r>
              <a:rPr lang="es-419"/>
              <a:t>La sintaxis para declarar un enum es la siguiente:</a:t>
            </a:r>
            <a:endParaRPr/>
          </a:p>
          <a:p>
            <a:pPr marL="914400" lvl="0" indent="0" algn="l" rtl="0">
              <a:spcBef>
                <a:spcPts val="1200"/>
              </a:spcBef>
              <a:spcAft>
                <a:spcPts val="0"/>
              </a:spcAft>
              <a:buNone/>
            </a:pPr>
            <a:r>
              <a:rPr lang="es-419"/>
              <a:t>enum nombre {</a:t>
            </a:r>
            <a:endParaRPr/>
          </a:p>
          <a:p>
            <a:pPr marL="914400" lvl="0" indent="0" algn="l" rtl="0">
              <a:spcBef>
                <a:spcPts val="1200"/>
              </a:spcBef>
              <a:spcAft>
                <a:spcPts val="0"/>
              </a:spcAft>
              <a:buNone/>
            </a:pPr>
            <a:r>
              <a:rPr lang="es-419"/>
              <a:t>	enumerador1, enumerador2….enumerador_n</a:t>
            </a:r>
            <a:endParaRPr/>
          </a:p>
          <a:p>
            <a:pPr marL="914400" lvl="0" indent="0" algn="l" rtl="0">
              <a:spcBef>
                <a:spcPts val="1200"/>
              </a:spcBef>
              <a:spcAft>
                <a:spcPts val="0"/>
              </a:spcAft>
              <a:buNone/>
            </a:pPr>
            <a:r>
              <a:rPr lang="es-419"/>
              <a:t>};</a:t>
            </a:r>
            <a:endParaRPr/>
          </a:p>
          <a:p>
            <a:pPr marL="457200" lvl="0" indent="-342900" algn="l" rtl="0">
              <a:spcBef>
                <a:spcPts val="1200"/>
              </a:spcBef>
              <a:spcAft>
                <a:spcPts val="0"/>
              </a:spcAft>
              <a:buSzPts val="1800"/>
              <a:buChar char="●"/>
            </a:pPr>
            <a:r>
              <a:rPr lang="es-419"/>
              <a:t>Por ejemplo:</a:t>
            </a:r>
            <a:endParaRPr/>
          </a:p>
          <a:p>
            <a:pPr marL="914400" lvl="1" indent="-317500" algn="l" rtl="0">
              <a:spcBef>
                <a:spcPts val="0"/>
              </a:spcBef>
              <a:spcAft>
                <a:spcPts val="0"/>
              </a:spcAft>
              <a:buSzPts val="1400"/>
              <a:buChar char="○"/>
            </a:pPr>
            <a:r>
              <a:rPr lang="es-419"/>
              <a:t>enum dias_semana{ LUNES, MARTES, MIERCOLES, JUEVES, VIERNES };</a:t>
            </a:r>
            <a:endParaRPr/>
          </a:p>
          <a:p>
            <a:pPr marL="914400" lvl="1" indent="-317500" algn="l" rtl="0">
              <a:spcBef>
                <a:spcPts val="0"/>
              </a:spcBef>
              <a:spcAft>
                <a:spcPts val="0"/>
              </a:spcAft>
              <a:buSzPts val="1400"/>
              <a:buChar char="○"/>
            </a:pPr>
            <a:r>
              <a:rPr lang="es-419"/>
              <a:t>enum roles { ADMINISTRADOR, VENDEDOR, REPARTIDOR, CLIENTE };</a:t>
            </a:r>
            <a:endParaRPr/>
          </a:p>
          <a:p>
            <a:pPr marL="914400" lvl="1" indent="-317500" algn="l" rtl="0">
              <a:spcBef>
                <a:spcPts val="0"/>
              </a:spcBef>
              <a:spcAft>
                <a:spcPts val="0"/>
              </a:spcAft>
              <a:buSzPts val="1400"/>
              <a:buChar char="○"/>
            </a:pPr>
            <a:r>
              <a:rPr lang="es-419"/>
              <a:t>enum colores { ROJO, VERDE, BLUE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Constantes</a:t>
            </a: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s-419"/>
              <a:t>Las constantes son como variables: se almacenan en memoria pero su valor no se puede modificar:</a:t>
            </a:r>
            <a:endParaRPr/>
          </a:p>
          <a:p>
            <a:pPr marL="914400" lvl="1" indent="-317500" algn="l" rtl="0">
              <a:spcBef>
                <a:spcPts val="0"/>
              </a:spcBef>
              <a:spcAft>
                <a:spcPts val="0"/>
              </a:spcAft>
              <a:buSzPts val="1400"/>
              <a:buChar char="○"/>
            </a:pPr>
            <a:r>
              <a:rPr lang="es-419"/>
              <a:t>const float PI = 3.1416ñ</a:t>
            </a:r>
            <a:endParaRPr/>
          </a:p>
          <a:p>
            <a:pPr marL="914400" lvl="1" indent="-317500" algn="l" rtl="0">
              <a:spcBef>
                <a:spcPts val="0"/>
              </a:spcBef>
              <a:spcAft>
                <a:spcPts val="0"/>
              </a:spcAft>
              <a:buSzPts val="1400"/>
              <a:buChar char="○"/>
            </a:pPr>
            <a:r>
              <a:rPr lang="es-419"/>
              <a:t>const int meses = 12;</a:t>
            </a:r>
            <a:endParaRPr/>
          </a:p>
          <a:p>
            <a:pPr marL="914400" lvl="1" indent="-317500" algn="l" rtl="0">
              <a:spcBef>
                <a:spcPts val="0"/>
              </a:spcBef>
              <a:spcAft>
                <a:spcPts val="0"/>
              </a:spcAft>
              <a:buSzPts val="1400"/>
              <a:buChar char="○"/>
            </a:pPr>
            <a:r>
              <a:rPr lang="es-419"/>
              <a:t>const char titulo[] = “Programacion avanzada - LMAD”;</a:t>
            </a:r>
            <a:endParaRPr/>
          </a:p>
          <a:p>
            <a:pPr marL="457200" lvl="0" indent="-342900" algn="l" rtl="0">
              <a:spcBef>
                <a:spcPts val="0"/>
              </a:spcBef>
              <a:spcAft>
                <a:spcPts val="0"/>
              </a:spcAft>
              <a:buSzPts val="1800"/>
              <a:buChar char="●"/>
            </a:pPr>
            <a:r>
              <a:rPr lang="es-419"/>
              <a:t>También se pueden declarar constantes usando la directiva </a:t>
            </a:r>
            <a:r>
              <a:rPr lang="es-419" i="1"/>
              <a:t>#define</a:t>
            </a:r>
            <a:r>
              <a:rPr lang="es-419"/>
              <a:t>:</a:t>
            </a:r>
            <a:endParaRPr/>
          </a:p>
          <a:p>
            <a:pPr marL="914400" lvl="1" indent="-317500" algn="l" rtl="0">
              <a:spcBef>
                <a:spcPts val="0"/>
              </a:spcBef>
              <a:spcAft>
                <a:spcPts val="0"/>
              </a:spcAft>
              <a:buSzPts val="1400"/>
              <a:buChar char="○"/>
            </a:pPr>
            <a:r>
              <a:rPr lang="es-419"/>
              <a:t>#define PI 3.141592</a:t>
            </a:r>
            <a:endParaRPr/>
          </a:p>
          <a:p>
            <a:pPr marL="914400" lvl="1" indent="-317500" algn="l" rtl="0">
              <a:spcBef>
                <a:spcPts val="0"/>
              </a:spcBef>
              <a:spcAft>
                <a:spcPts val="0"/>
              </a:spcAft>
              <a:buSzPts val="1400"/>
              <a:buChar char="○"/>
            </a:pPr>
            <a:r>
              <a:rPr lang="es-419"/>
              <a:t>#define YEAR 2022</a:t>
            </a:r>
            <a:endParaRPr/>
          </a:p>
          <a:p>
            <a:pPr marL="457200" lvl="0" indent="-342900" algn="l" rtl="0">
              <a:spcBef>
                <a:spcPts val="0"/>
              </a:spcBef>
              <a:spcAft>
                <a:spcPts val="0"/>
              </a:spcAft>
              <a:buSzPts val="1800"/>
              <a:buChar char="●"/>
            </a:pPr>
            <a:r>
              <a:rPr lang="es-419"/>
              <a:t>La diferencia entre const y define es que const genera código más eficiente, además de que indica el tipo de dato por lo que el compilador puede realizar pruebas sobre este para detectar errores; una desventaja es que const consume memoria mientras que en #define su valor se incrusta directamente en el código compilado.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una posición en memoria, con nombre, donde se almacena un valor de un cierto tipo de dato:</a:t>
            </a:r>
            <a:endParaRPr/>
          </a:p>
          <a:p>
            <a:pPr marL="914400" lvl="1" indent="-317500" algn="l" rtl="0">
              <a:spcBef>
                <a:spcPts val="0"/>
              </a:spcBef>
              <a:spcAft>
                <a:spcPts val="0"/>
              </a:spcAft>
              <a:buSzPts val="1400"/>
              <a:buChar char="○"/>
            </a:pPr>
            <a:r>
              <a:rPr lang="es-419"/>
              <a:t>char opcion;</a:t>
            </a:r>
            <a:endParaRPr/>
          </a:p>
          <a:p>
            <a:pPr marL="914400" lvl="1" indent="-317500" algn="l" rtl="0">
              <a:spcBef>
                <a:spcPts val="0"/>
              </a:spcBef>
              <a:spcAft>
                <a:spcPts val="0"/>
              </a:spcAft>
              <a:buSzPts val="1400"/>
              <a:buChar char="○"/>
            </a:pPr>
            <a:r>
              <a:rPr lang="es-419"/>
              <a:t>int dias_de_semana;</a:t>
            </a:r>
            <a:endParaRPr/>
          </a:p>
          <a:p>
            <a:pPr marL="914400" lvl="1" indent="-317500" algn="l" rtl="0">
              <a:spcBef>
                <a:spcPts val="0"/>
              </a:spcBef>
              <a:spcAft>
                <a:spcPts val="0"/>
              </a:spcAft>
              <a:buSzPts val="1400"/>
              <a:buChar char="○"/>
            </a:pPr>
            <a:r>
              <a:rPr lang="es-419"/>
              <a:t>float salario;</a:t>
            </a:r>
            <a:endParaRPr/>
          </a:p>
          <a:p>
            <a:pPr marL="457200" lvl="0" indent="-342900" algn="l" rtl="0">
              <a:spcBef>
                <a:spcPts val="0"/>
              </a:spcBef>
              <a:spcAft>
                <a:spcPts val="0"/>
              </a:spcAft>
              <a:buSzPts val="1800"/>
              <a:buChar char="●"/>
            </a:pPr>
            <a:r>
              <a:rPr lang="es-419"/>
              <a:t>Los anteriores son ejemplos de declaraciones de variables, los siguientes son ejemplo de inicialización de variables:</a:t>
            </a:r>
            <a:endParaRPr/>
          </a:p>
          <a:p>
            <a:pPr marL="914400" lvl="1" indent="-317500" algn="l" rtl="0">
              <a:spcBef>
                <a:spcPts val="0"/>
              </a:spcBef>
              <a:spcAft>
                <a:spcPts val="0"/>
              </a:spcAft>
              <a:buSzPts val="1400"/>
              <a:buChar char="○"/>
            </a:pPr>
            <a:r>
              <a:rPr lang="es-419"/>
              <a:t>char opcion = ‘y’;</a:t>
            </a:r>
            <a:endParaRPr/>
          </a:p>
          <a:p>
            <a:pPr marL="914400" lvl="1" indent="-317500" algn="l" rtl="0">
              <a:spcBef>
                <a:spcPts val="0"/>
              </a:spcBef>
              <a:spcAft>
                <a:spcPts val="0"/>
              </a:spcAft>
              <a:buSzPts val="1400"/>
              <a:buChar char="○"/>
            </a:pPr>
            <a:r>
              <a:rPr lang="es-419"/>
              <a:t>int dias_de_semana = 7;</a:t>
            </a:r>
            <a:endParaRPr/>
          </a:p>
          <a:p>
            <a:pPr marL="914400" lvl="1" indent="-317500" algn="l" rtl="0">
              <a:spcBef>
                <a:spcPts val="0"/>
              </a:spcBef>
              <a:spcAft>
                <a:spcPts val="0"/>
              </a:spcAft>
              <a:buSzPts val="1400"/>
              <a:buChar char="○"/>
            </a:pPr>
            <a:r>
              <a:rPr lang="es-419"/>
              <a:t>float salario = 2449.50;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52" name="Google Shape;15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Es una posición en memoria, con nombre, donde se almacena un valor de un cierto tipo de dato:</a:t>
            </a:r>
            <a:endParaRPr/>
          </a:p>
          <a:p>
            <a:pPr marL="914400" lvl="1" indent="-310832" algn="l" rtl="0">
              <a:spcBef>
                <a:spcPts val="0"/>
              </a:spcBef>
              <a:spcAft>
                <a:spcPts val="0"/>
              </a:spcAft>
              <a:buSzPct val="100000"/>
              <a:buChar char="○"/>
            </a:pPr>
            <a:r>
              <a:rPr lang="es-419"/>
              <a:t>char opcion;</a:t>
            </a:r>
            <a:endParaRPr/>
          </a:p>
          <a:p>
            <a:pPr marL="914400" lvl="1" indent="-310832" algn="l" rtl="0">
              <a:spcBef>
                <a:spcPts val="0"/>
              </a:spcBef>
              <a:spcAft>
                <a:spcPts val="0"/>
              </a:spcAft>
              <a:buSzPct val="100000"/>
              <a:buChar char="○"/>
            </a:pPr>
            <a:r>
              <a:rPr lang="es-419"/>
              <a:t>int dias_de_semana;</a:t>
            </a:r>
            <a:endParaRPr/>
          </a:p>
          <a:p>
            <a:pPr marL="914400" lvl="1" indent="-310832" algn="l" rtl="0">
              <a:spcBef>
                <a:spcPts val="0"/>
              </a:spcBef>
              <a:spcAft>
                <a:spcPts val="0"/>
              </a:spcAft>
              <a:buSzPct val="100000"/>
              <a:buChar char="○"/>
            </a:pPr>
            <a:r>
              <a:rPr lang="es-419"/>
              <a:t>float salario;</a:t>
            </a:r>
            <a:endParaRPr/>
          </a:p>
          <a:p>
            <a:pPr marL="457200" lvl="0" indent="-334327" algn="l" rtl="0">
              <a:spcBef>
                <a:spcPts val="0"/>
              </a:spcBef>
              <a:spcAft>
                <a:spcPts val="0"/>
              </a:spcAft>
              <a:buSzPct val="100000"/>
              <a:buChar char="●"/>
            </a:pPr>
            <a:r>
              <a:rPr lang="es-419"/>
              <a:t>Los anteriores son ejemplos de declaraciones de variables, los siguientes son ejemplo de inicialización de variables:</a:t>
            </a:r>
            <a:endParaRPr/>
          </a:p>
          <a:p>
            <a:pPr marL="914400" lvl="1" indent="-310832" algn="l" rtl="0">
              <a:spcBef>
                <a:spcPts val="0"/>
              </a:spcBef>
              <a:spcAft>
                <a:spcPts val="0"/>
              </a:spcAft>
              <a:buSzPct val="100000"/>
              <a:buChar char="○"/>
            </a:pPr>
            <a:r>
              <a:rPr lang="es-419"/>
              <a:t>char opcion = ‘y’;</a:t>
            </a:r>
            <a:endParaRPr/>
          </a:p>
          <a:p>
            <a:pPr marL="914400" lvl="1" indent="-310832" algn="l" rtl="0">
              <a:spcBef>
                <a:spcPts val="0"/>
              </a:spcBef>
              <a:spcAft>
                <a:spcPts val="0"/>
              </a:spcAft>
              <a:buSzPct val="100000"/>
              <a:buChar char="○"/>
            </a:pPr>
            <a:r>
              <a:rPr lang="es-419"/>
              <a:t>int dias_de_semana = 7;</a:t>
            </a:r>
            <a:endParaRPr/>
          </a:p>
          <a:p>
            <a:pPr marL="914400" lvl="1" indent="-310832" algn="l" rtl="0">
              <a:spcBef>
                <a:spcPts val="0"/>
              </a:spcBef>
              <a:spcAft>
                <a:spcPts val="0"/>
              </a:spcAft>
              <a:buSzPct val="100000"/>
              <a:buChar char="○"/>
            </a:pPr>
            <a:r>
              <a:rPr lang="es-419"/>
              <a:t>float salario = 2449.50;</a:t>
            </a:r>
            <a:endParaRPr/>
          </a:p>
          <a:p>
            <a:pPr marL="457200" lvl="0" indent="-334327" algn="l" rtl="0">
              <a:spcBef>
                <a:spcPts val="0"/>
              </a:spcBef>
              <a:spcAft>
                <a:spcPts val="0"/>
              </a:spcAft>
              <a:buSzPct val="100000"/>
              <a:buChar char="●"/>
            </a:pPr>
            <a:r>
              <a:rPr lang="es-419"/>
              <a:t>Duración de una variable (alcance/ámbito/scope)</a:t>
            </a:r>
            <a:endParaRPr/>
          </a:p>
          <a:p>
            <a:pPr marL="914400" lvl="1" indent="-310832" algn="l" rtl="0">
              <a:spcBef>
                <a:spcPts val="0"/>
              </a:spcBef>
              <a:spcAft>
                <a:spcPts val="0"/>
              </a:spcAft>
              <a:buSzPct val="100000"/>
              <a:buChar char="○"/>
            </a:pPr>
            <a:r>
              <a:rPr lang="es-419"/>
              <a:t>Variables globales: Son comunes a todas las funciones del programa</a:t>
            </a:r>
            <a:endParaRPr/>
          </a:p>
          <a:p>
            <a:pPr marL="914400" lvl="1" indent="-310832" algn="l" rtl="0">
              <a:spcBef>
                <a:spcPts val="0"/>
              </a:spcBef>
              <a:spcAft>
                <a:spcPts val="0"/>
              </a:spcAft>
              <a:buSzPct val="100000"/>
              <a:buChar char="○"/>
            </a:pPr>
            <a:r>
              <a:rPr lang="es-419"/>
              <a:t>Variables locales: Sólo pueden ser usadas en el interior del bloque de código donde se declararon.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Entrada y salida de datos</a:t>
            </a:r>
            <a:endParaRPr/>
          </a:p>
        </p:txBody>
      </p:sp>
      <p:sp>
        <p:nvSpPr>
          <p:cNvPr id="158" name="Google Shape;158;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Para entrada de datos (captura de datos en consola) tenemos:</a:t>
            </a:r>
            <a:endParaRPr/>
          </a:p>
          <a:p>
            <a:pPr marL="914400" lvl="1" indent="-317500" algn="l" rtl="0">
              <a:spcBef>
                <a:spcPts val="0"/>
              </a:spcBef>
              <a:spcAft>
                <a:spcPts val="0"/>
              </a:spcAft>
              <a:buSzPts val="1400"/>
              <a:buChar char="○"/>
            </a:pPr>
            <a:r>
              <a:rPr lang="es-419"/>
              <a:t>cin</a:t>
            </a:r>
            <a:endParaRPr/>
          </a:p>
          <a:p>
            <a:pPr marL="914400" lvl="1" indent="-317500" algn="l" rtl="0">
              <a:spcBef>
                <a:spcPts val="0"/>
              </a:spcBef>
              <a:spcAft>
                <a:spcPts val="0"/>
              </a:spcAft>
              <a:buSzPts val="1400"/>
              <a:buChar char="○"/>
            </a:pPr>
            <a:r>
              <a:rPr lang="es-419"/>
              <a:t>scanf (que viene de C)</a:t>
            </a:r>
            <a:endParaRPr/>
          </a:p>
          <a:p>
            <a:pPr marL="914400" lvl="1" indent="-317500" algn="l" rtl="0">
              <a:spcBef>
                <a:spcPts val="0"/>
              </a:spcBef>
              <a:spcAft>
                <a:spcPts val="0"/>
              </a:spcAft>
              <a:buSzPts val="1400"/>
              <a:buChar char="○"/>
            </a:pPr>
            <a:r>
              <a:rPr lang="es-419"/>
              <a:t>getchar</a:t>
            </a:r>
            <a:endParaRPr/>
          </a:p>
          <a:p>
            <a:pPr marL="914400" lvl="1" indent="-317500" algn="l" rtl="0">
              <a:spcBef>
                <a:spcPts val="0"/>
              </a:spcBef>
              <a:spcAft>
                <a:spcPts val="0"/>
              </a:spcAft>
              <a:buSzPts val="1400"/>
              <a:buChar char="○"/>
            </a:pPr>
            <a:r>
              <a:rPr lang="es-419"/>
              <a:t>getline</a:t>
            </a:r>
            <a:endParaRPr/>
          </a:p>
          <a:p>
            <a:pPr marL="457200" lvl="0" indent="-342900" algn="l" rtl="0">
              <a:spcBef>
                <a:spcPts val="0"/>
              </a:spcBef>
              <a:spcAft>
                <a:spcPts val="0"/>
              </a:spcAft>
              <a:buSzPts val="1800"/>
              <a:buChar char="●"/>
            </a:pPr>
            <a:r>
              <a:rPr lang="es-419"/>
              <a:t>Para salida de datos (impresión de datos en consola) tenemos:</a:t>
            </a:r>
            <a:endParaRPr/>
          </a:p>
          <a:p>
            <a:pPr marL="914400" lvl="1" indent="-317500" algn="l" rtl="0">
              <a:spcBef>
                <a:spcPts val="0"/>
              </a:spcBef>
              <a:spcAft>
                <a:spcPts val="0"/>
              </a:spcAft>
              <a:buSzPts val="1400"/>
              <a:buChar char="○"/>
            </a:pPr>
            <a:r>
              <a:rPr lang="es-419"/>
              <a:t>cout</a:t>
            </a:r>
            <a:endParaRPr/>
          </a:p>
          <a:p>
            <a:pPr marL="914400" lvl="1" indent="-317500" algn="l" rtl="0">
              <a:spcBef>
                <a:spcPts val="0"/>
              </a:spcBef>
              <a:spcAft>
                <a:spcPts val="0"/>
              </a:spcAft>
              <a:buSzPts val="1400"/>
              <a:buChar char="○"/>
            </a:pPr>
            <a:r>
              <a:rPr lang="es-419"/>
              <a:t>print</a:t>
            </a:r>
            <a:endParaRPr/>
          </a:p>
          <a:p>
            <a:pPr marL="914400" lvl="1" indent="-317500" algn="l" rtl="0">
              <a:spcBef>
                <a:spcPts val="0"/>
              </a:spcBef>
              <a:spcAft>
                <a:spcPts val="0"/>
              </a:spcAft>
              <a:buSzPts val="1400"/>
              <a:buChar char="○"/>
            </a:pPr>
            <a:r>
              <a:rPr lang="es-419"/>
              <a:t>printf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64" name="Google Shape;164;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Operadores de asignación</a:t>
            </a:r>
            <a:endParaRPr/>
          </a:p>
          <a:p>
            <a:pPr marL="457200" lvl="0" indent="-342900" algn="l" rtl="0">
              <a:spcBef>
                <a:spcPts val="0"/>
              </a:spcBef>
              <a:spcAft>
                <a:spcPts val="0"/>
              </a:spcAft>
              <a:buSzPts val="1800"/>
              <a:buChar char="●"/>
            </a:pPr>
            <a:r>
              <a:rPr lang="es-419"/>
              <a:t>Operadores aritméticos</a:t>
            </a:r>
            <a:endParaRPr/>
          </a:p>
          <a:p>
            <a:pPr marL="457200" lvl="0" indent="-342900" algn="l" rtl="0">
              <a:spcBef>
                <a:spcPts val="0"/>
              </a:spcBef>
              <a:spcAft>
                <a:spcPts val="0"/>
              </a:spcAft>
              <a:buSzPts val="1800"/>
              <a:buChar char="●"/>
            </a:pPr>
            <a:r>
              <a:rPr lang="es-419"/>
              <a:t>Asociatividad</a:t>
            </a:r>
            <a:endParaRPr/>
          </a:p>
          <a:p>
            <a:pPr marL="457200" lvl="0" indent="-342900" algn="l" rtl="0">
              <a:spcBef>
                <a:spcPts val="0"/>
              </a:spcBef>
              <a:spcAft>
                <a:spcPts val="0"/>
              </a:spcAft>
              <a:buSzPts val="1800"/>
              <a:buChar char="●"/>
            </a:pPr>
            <a:r>
              <a:rPr lang="es-419"/>
              <a:t>Operadores de incremento y decremento</a:t>
            </a:r>
            <a:endParaRPr/>
          </a:p>
          <a:p>
            <a:pPr marL="457200" lvl="0" indent="-342900" algn="l" rtl="0">
              <a:spcBef>
                <a:spcPts val="0"/>
              </a:spcBef>
              <a:spcAft>
                <a:spcPts val="0"/>
              </a:spcAft>
              <a:buSzPts val="1800"/>
              <a:buChar char="●"/>
            </a:pPr>
            <a:r>
              <a:rPr lang="es-419"/>
              <a:t>Operadores relacionales</a:t>
            </a:r>
            <a:endParaRPr/>
          </a:p>
          <a:p>
            <a:pPr marL="457200" lvl="0" indent="-342900" algn="l" rtl="0">
              <a:spcBef>
                <a:spcPts val="0"/>
              </a:spcBef>
              <a:spcAft>
                <a:spcPts val="0"/>
              </a:spcAft>
              <a:buSzPts val="1800"/>
              <a:buChar char="●"/>
            </a:pPr>
            <a:r>
              <a:rPr lang="es-419"/>
              <a:t>Operadores lógicos (evaluación en cortocircuito)</a:t>
            </a:r>
            <a:endParaRPr/>
          </a:p>
          <a:p>
            <a:pPr marL="457200" lvl="0" indent="-342900" algn="l" rtl="0">
              <a:spcBef>
                <a:spcPts val="0"/>
              </a:spcBef>
              <a:spcAft>
                <a:spcPts val="0"/>
              </a:spcAft>
              <a:buSzPts val="1800"/>
              <a:buChar char="●"/>
            </a:pPr>
            <a:r>
              <a:rPr lang="es-419"/>
              <a:t>Operador Condicional</a:t>
            </a:r>
            <a:endParaRPr/>
          </a:p>
          <a:p>
            <a:pPr marL="457200" lvl="0" indent="-342900" algn="l" rtl="0">
              <a:spcBef>
                <a:spcPts val="0"/>
              </a:spcBef>
              <a:spcAft>
                <a:spcPts val="0"/>
              </a:spcAft>
              <a:buSzPts val="1800"/>
              <a:buChar char="●"/>
            </a:pPr>
            <a:r>
              <a:rPr lang="es-419"/>
              <a:t>Operadores de direcciones</a:t>
            </a:r>
            <a:endParaRPr/>
          </a:p>
          <a:p>
            <a:pPr marL="457200" lvl="0" indent="-342900" algn="l" rtl="0">
              <a:spcBef>
                <a:spcPts val="0"/>
              </a:spcBef>
              <a:spcAft>
                <a:spcPts val="0"/>
              </a:spcAft>
              <a:buSzPts val="1800"/>
              <a:buChar char="●"/>
            </a:pPr>
            <a:r>
              <a:rPr lang="es-419"/>
              <a:t>Operadores especiales</a:t>
            </a:r>
            <a:endParaRPr/>
          </a:p>
          <a:p>
            <a:pPr marL="457200" lvl="0" indent="-342900" algn="l" rtl="0">
              <a:spcBef>
                <a:spcPts val="0"/>
              </a:spcBef>
              <a:spcAft>
                <a:spcPts val="0"/>
              </a:spcAft>
              <a:buSzPts val="1800"/>
              <a:buChar char="●"/>
            </a:pPr>
            <a:r>
              <a:rPr lang="es-419"/>
              <a:t>Prioridad y Asociatividad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70" name="Google Shape;170;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programas constan de datos, sentencias de programas y </a:t>
            </a:r>
            <a:r>
              <a:rPr lang="es-419" i="1"/>
              <a:t>expresiones</a:t>
            </a:r>
            <a:r>
              <a:rPr lang="es-419"/>
              <a:t>. Una expresión es, normalmente, una ecuación matemática, tal como 3*4, donde el </a:t>
            </a:r>
            <a:r>
              <a:rPr lang="es-419" b="1"/>
              <a:t>* </a:t>
            </a:r>
            <a:r>
              <a:rPr lang="es-419"/>
              <a:t>es el operador, y los números </a:t>
            </a:r>
            <a:r>
              <a:rPr lang="es-419" b="1"/>
              <a:t>3 </a:t>
            </a:r>
            <a:r>
              <a:rPr lang="es-419"/>
              <a:t>y</a:t>
            </a:r>
            <a:r>
              <a:rPr lang="es-419" b="1"/>
              <a:t> 4 </a:t>
            </a:r>
            <a:r>
              <a:rPr lang="es-419"/>
              <a:t>son los operandos. </a:t>
            </a:r>
            <a:endParaRPr/>
          </a:p>
          <a:p>
            <a:pPr marL="457200" lvl="0" indent="-342900" algn="l" rtl="0">
              <a:spcBef>
                <a:spcPts val="0"/>
              </a:spcBef>
              <a:spcAft>
                <a:spcPts val="0"/>
              </a:spcAft>
              <a:buSzPts val="1800"/>
              <a:buChar char="●"/>
            </a:pPr>
            <a:r>
              <a:rPr lang="es-419"/>
              <a:t>Una expresión es una secuencia de operación y operandos que define un cálculo.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asignación</a:t>
            </a:r>
            <a:endParaRPr/>
          </a:p>
        </p:txBody>
      </p:sp>
      <p:graphicFrame>
        <p:nvGraphicFramePr>
          <p:cNvPr id="176" name="Google Shape;176;p31"/>
          <p:cNvGraphicFramePr/>
          <p:nvPr/>
        </p:nvGraphicFramePr>
        <p:xfrm>
          <a:off x="856300" y="2576700"/>
          <a:ext cx="7239000" cy="2377260"/>
        </p:xfrm>
        <a:graphic>
          <a:graphicData uri="http://schemas.openxmlformats.org/drawingml/2006/table">
            <a:tbl>
              <a:tblPr>
                <a:noFill/>
                <a:tableStyleId>{11419785-70A5-4291-BBB3-00572DC79438}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Sentencia abreviada</a:t>
                      </a:r>
                      <a:endParaRPr/>
                    </a:p>
                  </a:txBody>
                  <a:tcPr marL="91425" marR="91425" marT="91425" marB="91425"/>
                </a:tc>
                <a:tc>
                  <a:txBody>
                    <a:bodyPr/>
                    <a:lstStyle/>
                    <a:p>
                      <a:pPr marL="0" lvl="0" indent="0" algn="l" rtl="0">
                        <a:spcBef>
                          <a:spcPts val="0"/>
                        </a:spcBef>
                        <a:spcAft>
                          <a:spcPts val="0"/>
                        </a:spcAft>
                        <a:buNone/>
                      </a:pPr>
                      <a:r>
                        <a:rPr lang="es-419"/>
                        <a:t>Sentencia no abreviada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m += n</a:t>
                      </a:r>
                      <a:endParaRPr/>
                    </a:p>
                  </a:txBody>
                  <a:tcPr marL="91425" marR="91425" marT="91425" marB="91425"/>
                </a:tc>
                <a:tc>
                  <a:txBody>
                    <a:bodyPr/>
                    <a:lstStyle/>
                    <a:p>
                      <a:pPr marL="0" lvl="0" indent="0" algn="l" rtl="0">
                        <a:spcBef>
                          <a:spcPts val="0"/>
                        </a:spcBef>
                        <a:spcAft>
                          <a:spcPts val="0"/>
                        </a:spcAft>
                        <a:buNone/>
                      </a:pPr>
                      <a:r>
                        <a:rPr lang="es-419"/>
                        <a:t>m = m + 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5"/>
                  </a:ext>
                </a:extLst>
              </a:tr>
            </a:tbl>
          </a:graphicData>
        </a:graphic>
      </p:graphicFrame>
      <p:sp>
        <p:nvSpPr>
          <p:cNvPr id="177" name="Google Shape;177;p31"/>
          <p:cNvSpPr txBox="1">
            <a:spLocks noGrp="1"/>
          </p:cNvSpPr>
          <p:nvPr>
            <p:ph type="body" idx="1"/>
          </p:nvPr>
        </p:nvSpPr>
        <p:spPr>
          <a:xfrm>
            <a:off x="311700" y="789125"/>
            <a:ext cx="8520600" cy="187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El operador </a:t>
            </a:r>
            <a:r>
              <a:rPr lang="es-419" b="1" i="1"/>
              <a:t> = </a:t>
            </a:r>
            <a:r>
              <a:rPr lang="es-419"/>
              <a:t>asigna el valor de la expresión derecha a la variable situada a su izquierda</a:t>
            </a:r>
            <a:endParaRPr/>
          </a:p>
          <a:p>
            <a:pPr marL="914400" lvl="1" indent="-317500" algn="l" rtl="0">
              <a:spcBef>
                <a:spcPts val="0"/>
              </a:spcBef>
              <a:spcAft>
                <a:spcPts val="0"/>
              </a:spcAft>
              <a:buSzPts val="1400"/>
              <a:buChar char="○"/>
            </a:pPr>
            <a:r>
              <a:rPr lang="es-419"/>
              <a:t>código = 4567;</a:t>
            </a:r>
            <a:endParaRPr/>
          </a:p>
          <a:p>
            <a:pPr marL="914400" lvl="1" indent="-317500" algn="l" rtl="0">
              <a:spcBef>
                <a:spcPts val="0"/>
              </a:spcBef>
              <a:spcAft>
                <a:spcPts val="0"/>
              </a:spcAft>
              <a:buSzPts val="1400"/>
              <a:buChar char="○"/>
            </a:pPr>
            <a:r>
              <a:rPr lang="es-419"/>
              <a:t>coordX = 7.1;</a:t>
            </a:r>
            <a:endParaRPr/>
          </a:p>
          <a:p>
            <a:pPr marL="914400" lvl="1" indent="-317500" algn="l" rtl="0">
              <a:spcBef>
                <a:spcPts val="0"/>
              </a:spcBef>
              <a:spcAft>
                <a:spcPts val="0"/>
              </a:spcAft>
              <a:buSzPts val="1400"/>
              <a:buChar char="○"/>
            </a:pPr>
            <a:r>
              <a:rPr lang="es-419"/>
              <a:t>coordY = 8.2;</a:t>
            </a:r>
            <a:endParaRPr/>
          </a:p>
          <a:p>
            <a:pPr marL="457200" lvl="0" indent="-342900" algn="l" rtl="0">
              <a:spcBef>
                <a:spcPts val="0"/>
              </a:spcBef>
              <a:spcAft>
                <a:spcPts val="0"/>
              </a:spcAft>
              <a:buSzPts val="1800"/>
              <a:buChar char="●"/>
            </a:pPr>
            <a:r>
              <a:rPr lang="es-419"/>
              <a:t>Es un operador asociativo por la derecha, permitiendo hacer: a = b = c =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Temas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Etapas de construcción (building process)</a:t>
            </a:r>
            <a:endParaRPr/>
          </a:p>
          <a:p>
            <a:pPr marL="457200" lvl="0" indent="-342900" algn="l" rtl="0">
              <a:spcBef>
                <a:spcPts val="0"/>
              </a:spcBef>
              <a:spcAft>
                <a:spcPts val="0"/>
              </a:spcAft>
              <a:buSzPts val="1800"/>
              <a:buChar char="●"/>
            </a:pPr>
            <a:r>
              <a:rPr lang="es-419"/>
              <a:t>Estructura general de un programa</a:t>
            </a:r>
            <a:endParaRPr/>
          </a:p>
          <a:p>
            <a:pPr marL="457200" lvl="0" indent="-342900" algn="l" rtl="0">
              <a:spcBef>
                <a:spcPts val="0"/>
              </a:spcBef>
              <a:spcAft>
                <a:spcPts val="0"/>
              </a:spcAft>
              <a:buSzPts val="1800"/>
              <a:buChar char="●"/>
            </a:pPr>
            <a:r>
              <a:rPr lang="es-419"/>
              <a:t>Operadores y expresiones</a:t>
            </a:r>
            <a:endParaRPr/>
          </a:p>
          <a:p>
            <a:pPr marL="457200" lvl="0" indent="-342900" algn="l" rtl="0">
              <a:spcBef>
                <a:spcPts val="0"/>
              </a:spcBef>
              <a:spcAft>
                <a:spcPts val="0"/>
              </a:spcAft>
              <a:buSzPts val="1800"/>
              <a:buChar char="●"/>
            </a:pPr>
            <a:r>
              <a:rPr lang="es-419"/>
              <a:t>Estructuras de control: selección</a:t>
            </a:r>
            <a:endParaRPr/>
          </a:p>
          <a:p>
            <a:pPr marL="457200" lvl="0" indent="-342900" algn="l" rtl="0">
              <a:spcBef>
                <a:spcPts val="0"/>
              </a:spcBef>
              <a:spcAft>
                <a:spcPts val="0"/>
              </a:spcAft>
              <a:buSzPts val="1800"/>
              <a:buChar char="●"/>
            </a:pPr>
            <a:r>
              <a:rPr lang="es-419"/>
              <a:t>Estructuras de control: ciclos</a:t>
            </a:r>
            <a:endParaRPr/>
          </a:p>
          <a:p>
            <a:pPr marL="457200" lvl="0" indent="-342900" algn="l" rtl="0">
              <a:spcBef>
                <a:spcPts val="0"/>
              </a:spcBef>
              <a:spcAft>
                <a:spcPts val="0"/>
              </a:spcAft>
              <a:buSzPts val="1800"/>
              <a:buChar char="●"/>
            </a:pPr>
            <a:r>
              <a:rPr lang="es-419"/>
              <a:t>Funciones</a:t>
            </a:r>
            <a:endParaRPr/>
          </a:p>
          <a:p>
            <a:pPr marL="457200" lvl="0" indent="-342900" algn="l" rtl="0">
              <a:spcBef>
                <a:spcPts val="0"/>
              </a:spcBef>
              <a:spcAft>
                <a:spcPts val="0"/>
              </a:spcAft>
              <a:buSzPts val="1800"/>
              <a:buChar char="●"/>
            </a:pPr>
            <a:r>
              <a:rPr lang="es-419"/>
              <a:t>Arreglos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aritméticos</a:t>
            </a:r>
            <a:endParaRPr/>
          </a:p>
        </p:txBody>
      </p:sp>
      <p:sp>
        <p:nvSpPr>
          <p:cNvPr id="183" name="Google Shape;183;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Sirven para realizar operaciones aritméticas básicas, siguiendo las reglas algebraicas típicas de jerarquía y prioridad</a:t>
            </a:r>
            <a:endParaRPr/>
          </a:p>
        </p:txBody>
      </p:sp>
      <p:graphicFrame>
        <p:nvGraphicFramePr>
          <p:cNvPr id="184" name="Google Shape;184;p32"/>
          <p:cNvGraphicFramePr/>
          <p:nvPr/>
        </p:nvGraphicFramePr>
        <p:xfrm>
          <a:off x="871100" y="1939400"/>
          <a:ext cx="7239000" cy="28039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Tipo enteros</a:t>
                      </a:r>
                      <a:endParaRPr/>
                    </a:p>
                  </a:txBody>
                  <a:tcPr marL="91425" marR="91425" marT="91425" marB="91425"/>
                </a:tc>
                <a:tc>
                  <a:txBody>
                    <a:bodyPr/>
                    <a:lstStyle/>
                    <a:p>
                      <a:pPr marL="0" lvl="0" indent="0" algn="l" rtl="0">
                        <a:spcBef>
                          <a:spcPts val="0"/>
                        </a:spcBef>
                        <a:spcAft>
                          <a:spcPts val="0"/>
                        </a:spcAft>
                        <a:buNone/>
                      </a:pPr>
                      <a:r>
                        <a:rPr lang="es-419"/>
                        <a:t>Tipos reales</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x +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i * j</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División entera: cociente</a:t>
                      </a:r>
                      <a:endParaRPr/>
                    </a:p>
                  </a:txBody>
                  <a:tcPr marL="91425" marR="91425" marT="91425" marB="91425"/>
                </a:tc>
                <a:tc>
                  <a:txBody>
                    <a:bodyPr/>
                    <a:lstStyle/>
                    <a:p>
                      <a:pPr marL="0" lvl="0" indent="0" algn="l" rtl="0">
                        <a:spcBef>
                          <a:spcPts val="0"/>
                        </a:spcBef>
                        <a:spcAft>
                          <a:spcPts val="0"/>
                        </a:spcAft>
                        <a:buNone/>
                      </a:pPr>
                      <a:r>
                        <a:rPr lang="es-419"/>
                        <a:t>División en coma flotante</a:t>
                      </a:r>
                      <a:endParaRPr/>
                    </a:p>
                  </a:txBody>
                  <a:tcPr marL="91425" marR="91425" marT="91425" marB="91425"/>
                </a:tc>
                <a:tc>
                  <a:txBody>
                    <a:bodyPr/>
                    <a:lstStyle/>
                    <a:p>
                      <a:pPr marL="0" lvl="0" indent="0" algn="l" rtl="0">
                        <a:spcBef>
                          <a:spcPts val="0"/>
                        </a:spcBef>
                        <a:spcAft>
                          <a:spcPts val="0"/>
                        </a:spcAft>
                        <a:buNone/>
                      </a:pPr>
                      <a:r>
                        <a:rPr lang="es-419"/>
                        <a:t>r / 360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División entera: residuo</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419"/>
                        <a:t>z % 2</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Asociatividad</a:t>
            </a:r>
            <a:endParaRPr/>
          </a:p>
        </p:txBody>
      </p:sp>
      <p:sp>
        <p:nvSpPr>
          <p:cNvPr id="190" name="Google Shape;19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Determina el orden en que se agrupan los operadores de igual prioridad, es decir de derecha a izquierda o de izquierda a derecha, por ejemplo</a:t>
            </a:r>
            <a:endParaRPr/>
          </a:p>
          <a:p>
            <a:pPr marL="914400" lvl="1" indent="-317500" algn="l" rtl="0">
              <a:spcBef>
                <a:spcPts val="0"/>
              </a:spcBef>
              <a:spcAft>
                <a:spcPts val="0"/>
              </a:spcAft>
              <a:buSzPts val="1400"/>
              <a:buChar char="○"/>
            </a:pPr>
            <a:r>
              <a:rPr lang="es-419"/>
              <a:t>La expresión 3 * 4 + 5 es igual a</a:t>
            </a:r>
            <a:endParaRPr/>
          </a:p>
          <a:p>
            <a:pPr marL="1371600" lvl="2" indent="-317500" algn="l" rtl="0">
              <a:spcBef>
                <a:spcPts val="0"/>
              </a:spcBef>
              <a:spcAft>
                <a:spcPts val="0"/>
              </a:spcAft>
              <a:buSzPts val="1400"/>
              <a:buChar char="■"/>
            </a:pPr>
            <a:r>
              <a:rPr lang="es-419"/>
              <a:t>17??</a:t>
            </a:r>
            <a:endParaRPr/>
          </a:p>
          <a:p>
            <a:pPr marL="1371600" lvl="2" indent="-317500" algn="l" rtl="0">
              <a:spcBef>
                <a:spcPts val="0"/>
              </a:spcBef>
              <a:spcAft>
                <a:spcPts val="0"/>
              </a:spcAft>
              <a:buSzPts val="1400"/>
              <a:buChar char="■"/>
            </a:pPr>
            <a:r>
              <a:rPr lang="es-419"/>
              <a:t>o 60??</a:t>
            </a:r>
            <a:endParaRPr/>
          </a:p>
          <a:p>
            <a:pPr marL="457200" lvl="0" indent="-342900" algn="l" rtl="0">
              <a:spcBef>
                <a:spcPts val="0"/>
              </a:spcBef>
              <a:spcAft>
                <a:spcPts val="0"/>
              </a:spcAft>
              <a:buSzPts val="1800"/>
              <a:buChar char="●"/>
            </a:pPr>
            <a:r>
              <a:rPr lang="es-419"/>
              <a:t>Los paréntesis se pueden utilizar para cambiar el orden usual de evaluación de una expresión determinada por su prioridad y asociatividad </a:t>
            </a:r>
            <a:endParaRPr/>
          </a:p>
          <a:p>
            <a:pPr marL="914400" lvl="1" indent="-317500" algn="l" rtl="0">
              <a:spcBef>
                <a:spcPts val="0"/>
              </a:spcBef>
              <a:spcAft>
                <a:spcPts val="0"/>
              </a:spcAft>
              <a:buSzPts val="1400"/>
              <a:buChar char="○"/>
            </a:pPr>
            <a:r>
              <a:rPr lang="es-419"/>
              <a:t>4 * 5 + 6 = 26</a:t>
            </a:r>
            <a:endParaRPr/>
          </a:p>
          <a:p>
            <a:pPr marL="914400" lvl="1" indent="-317500" algn="l" rtl="0">
              <a:spcBef>
                <a:spcPts val="0"/>
              </a:spcBef>
              <a:spcAft>
                <a:spcPts val="0"/>
              </a:spcAft>
              <a:buSzPts val="1400"/>
              <a:buChar char="○"/>
            </a:pPr>
            <a:r>
              <a:rPr lang="es-419"/>
              <a:t>4 * (5 + 6) = 44</a:t>
            </a:r>
            <a:endParaRPr/>
          </a:p>
          <a:p>
            <a:pPr marL="45720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incremento y decremento</a:t>
            </a:r>
            <a:endParaRPr/>
          </a:p>
        </p:txBody>
      </p:sp>
      <p:sp>
        <p:nvSpPr>
          <p:cNvPr id="196" name="Google Shape;19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operadores </a:t>
            </a:r>
            <a:r>
              <a:rPr lang="es-419" i="1"/>
              <a:t>++ </a:t>
            </a:r>
            <a:r>
              <a:rPr lang="es-419"/>
              <a:t>y </a:t>
            </a:r>
            <a:r>
              <a:rPr lang="es-419" i="1"/>
              <a:t>- -, </a:t>
            </a:r>
            <a:r>
              <a:rPr lang="es-419"/>
              <a:t>denominados de </a:t>
            </a:r>
            <a:r>
              <a:rPr lang="es-419" i="1"/>
              <a:t>incremento </a:t>
            </a:r>
            <a:r>
              <a:rPr lang="es-419"/>
              <a:t>y </a:t>
            </a:r>
            <a:r>
              <a:rPr lang="es-419" i="1"/>
              <a:t>decremento</a:t>
            </a:r>
            <a:r>
              <a:rPr lang="es-419"/>
              <a:t>, suman o restan 1 a su argumento, respectivamente, cada vez que se aplican a una variable.</a:t>
            </a:r>
            <a:endParaRPr/>
          </a:p>
          <a:p>
            <a:pPr marL="457200" lvl="0" indent="-342900" algn="l" rtl="0">
              <a:spcBef>
                <a:spcPts val="0"/>
              </a:spcBef>
              <a:spcAft>
                <a:spcPts val="0"/>
              </a:spcAft>
              <a:buSzPts val="1800"/>
              <a:buChar char="●"/>
            </a:pPr>
            <a:r>
              <a:rPr lang="es-419"/>
              <a:t>Estas operaciones pueden usarse de dos formas, como prefijo o como sufijo.</a:t>
            </a:r>
            <a:endParaRPr/>
          </a:p>
          <a:p>
            <a:pPr marL="914400" lvl="1" indent="-317500" algn="l" rtl="0">
              <a:spcBef>
                <a:spcPts val="0"/>
              </a:spcBef>
              <a:spcAft>
                <a:spcPts val="0"/>
              </a:spcAft>
              <a:buSzPts val="1400"/>
              <a:buChar char="○"/>
            </a:pPr>
            <a:r>
              <a:rPr lang="es-419"/>
              <a:t>prefijo o preincremento/predecremento: ++i; - -a;</a:t>
            </a:r>
            <a:endParaRPr/>
          </a:p>
          <a:p>
            <a:pPr marL="914400" lvl="1" indent="-317500" algn="l" rtl="0">
              <a:spcBef>
                <a:spcPts val="0"/>
              </a:spcBef>
              <a:spcAft>
                <a:spcPts val="0"/>
              </a:spcAft>
              <a:buSzPts val="1400"/>
              <a:buChar char="○"/>
            </a:pPr>
            <a:r>
              <a:rPr lang="es-419"/>
              <a:t>sufijo o postincremento/postdecremento: c++; j- -;</a:t>
            </a:r>
            <a:endParaRPr/>
          </a:p>
          <a:p>
            <a:pPr marL="914400" lvl="0" indent="0" algn="l" rtl="0">
              <a:spcBef>
                <a:spcPts val="1200"/>
              </a:spcBef>
              <a:spcAft>
                <a:spcPts val="1200"/>
              </a:spcAft>
              <a:buNone/>
            </a:pPr>
            <a:r>
              <a:rPr lang="es-419"/>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relacionales</a:t>
            </a:r>
            <a:endParaRPr/>
          </a:p>
        </p:txBody>
      </p:sp>
      <p:sp>
        <p:nvSpPr>
          <p:cNvPr id="202" name="Google Shape;202;p35"/>
          <p:cNvSpPr txBox="1">
            <a:spLocks noGrp="1"/>
          </p:cNvSpPr>
          <p:nvPr>
            <p:ph type="body" idx="1"/>
          </p:nvPr>
        </p:nvSpPr>
        <p:spPr>
          <a:xfrm>
            <a:off x="278413" y="712925"/>
            <a:ext cx="8520600" cy="3416400"/>
          </a:xfrm>
          <a:prstGeom prst="rect">
            <a:avLst/>
          </a:prstGeom>
        </p:spPr>
        <p:txBody>
          <a:bodyPr spcFirstLastPara="1" wrap="square" lIns="91425" tIns="91425" rIns="91425" bIns="91425" anchor="t" anchorCtr="0">
            <a:normAutofit fontScale="62500" lnSpcReduction="10000"/>
          </a:bodyPr>
          <a:lstStyle/>
          <a:p>
            <a:pPr marL="457200" lvl="0" indent="-300037" algn="l" rtl="0">
              <a:spcBef>
                <a:spcPts val="0"/>
              </a:spcBef>
              <a:spcAft>
                <a:spcPts val="0"/>
              </a:spcAft>
              <a:buSzPct val="100000"/>
              <a:buChar char="●"/>
            </a:pPr>
            <a:r>
              <a:rPr lang="es-419" dirty="0"/>
              <a:t>Para expresiones booleanas, existe el tipo </a:t>
            </a:r>
            <a:r>
              <a:rPr lang="es-419" i="1" dirty="0" err="1"/>
              <a:t>bool</a:t>
            </a:r>
            <a:r>
              <a:rPr lang="es-419" dirty="0"/>
              <a:t>, con el que podemos manejar valores como </a:t>
            </a:r>
            <a:r>
              <a:rPr lang="es-419" b="1" i="1" dirty="0"/>
              <a:t>true </a:t>
            </a:r>
            <a:r>
              <a:rPr lang="es-419" dirty="0"/>
              <a:t>y</a:t>
            </a:r>
            <a:r>
              <a:rPr lang="es-419" b="1" i="1" dirty="0"/>
              <a:t> false.</a:t>
            </a:r>
            <a:r>
              <a:rPr lang="es-419" dirty="0"/>
              <a:t> </a:t>
            </a:r>
            <a:endParaRPr dirty="0"/>
          </a:p>
          <a:p>
            <a:pPr marL="457200" lvl="0" indent="-300037" algn="l" rtl="0">
              <a:spcBef>
                <a:spcPts val="0"/>
              </a:spcBef>
              <a:spcAft>
                <a:spcPts val="0"/>
              </a:spcAft>
              <a:buSzPct val="100000"/>
              <a:buChar char="●"/>
            </a:pPr>
            <a:r>
              <a:rPr lang="es-419" dirty="0"/>
              <a:t>Además del tipo booleano, podemos usar el tipo </a:t>
            </a:r>
            <a:r>
              <a:rPr lang="es-419" dirty="0" err="1"/>
              <a:t>int</a:t>
            </a:r>
            <a:r>
              <a:rPr lang="es-419" dirty="0"/>
              <a:t> para manejar condiciones de verdadero o falso, de tal forma que:</a:t>
            </a:r>
            <a:endParaRPr dirty="0"/>
          </a:p>
          <a:p>
            <a:pPr marL="914400" lvl="1" indent="-284162" algn="l" rtl="0">
              <a:spcBef>
                <a:spcPts val="0"/>
              </a:spcBef>
              <a:spcAft>
                <a:spcPts val="0"/>
              </a:spcAft>
              <a:buSzPct val="100000"/>
              <a:buChar char="○"/>
            </a:pPr>
            <a:r>
              <a:rPr lang="es-419" dirty="0"/>
              <a:t>true = valor distinto de cero</a:t>
            </a:r>
            <a:endParaRPr dirty="0"/>
          </a:p>
          <a:p>
            <a:pPr marL="914400" lvl="1" indent="-284162" algn="l" rtl="0">
              <a:spcBef>
                <a:spcPts val="0"/>
              </a:spcBef>
              <a:spcAft>
                <a:spcPts val="0"/>
              </a:spcAft>
              <a:buSzPct val="100000"/>
              <a:buChar char="○"/>
            </a:pPr>
            <a:r>
              <a:rPr lang="es-419" dirty="0"/>
              <a:t>false = cero</a:t>
            </a:r>
            <a:endParaRPr dirty="0"/>
          </a:p>
          <a:p>
            <a:pPr marL="457200" lvl="0" indent="-300037" algn="l" rtl="0">
              <a:spcBef>
                <a:spcPts val="0"/>
              </a:spcBef>
              <a:spcAft>
                <a:spcPts val="0"/>
              </a:spcAft>
              <a:buSzPct val="100000"/>
              <a:buChar char="●"/>
            </a:pPr>
            <a:r>
              <a:rPr lang="es-419" dirty="0"/>
              <a:t>Estos operadores se usan normalmente en sentencias (</a:t>
            </a:r>
            <a:r>
              <a:rPr lang="es-419" i="1" dirty="0" err="1"/>
              <a:t>if</a:t>
            </a:r>
            <a:r>
              <a:rPr lang="es-419" dirty="0"/>
              <a:t>) o de iteración (</a:t>
            </a:r>
            <a:r>
              <a:rPr lang="es-419" i="1" dirty="0" err="1"/>
              <a:t>while</a:t>
            </a:r>
            <a:r>
              <a:rPr lang="es-419" i="1" dirty="0"/>
              <a:t>, </a:t>
            </a:r>
            <a:r>
              <a:rPr lang="es-419" i="1" dirty="0" err="1"/>
              <a:t>for</a:t>
            </a:r>
            <a:r>
              <a:rPr lang="es-419" dirty="0"/>
              <a:t>)</a:t>
            </a:r>
            <a:endParaRPr dirty="0"/>
          </a:p>
          <a:p>
            <a:pPr marL="457200" lvl="0" indent="-300037" algn="l" rtl="0">
              <a:spcBef>
                <a:spcPts val="0"/>
              </a:spcBef>
              <a:spcAft>
                <a:spcPts val="0"/>
              </a:spcAft>
              <a:buSzPct val="100000"/>
              <a:buChar char="●"/>
            </a:pPr>
            <a:r>
              <a:rPr lang="es-419" dirty="0"/>
              <a:t>Operador de asignación (=) es diferente de igualdad(==)</a:t>
            </a:r>
            <a:endParaRPr dirty="0"/>
          </a:p>
          <a:p>
            <a:pPr marL="457200" lvl="0" indent="-300037" algn="l" rtl="0">
              <a:spcBef>
                <a:spcPts val="0"/>
              </a:spcBef>
              <a:spcAft>
                <a:spcPts val="0"/>
              </a:spcAft>
              <a:buSzPct val="100000"/>
              <a:buChar char="●"/>
            </a:pPr>
            <a:r>
              <a:rPr lang="es-419" dirty="0"/>
              <a:t>Las cadenas de caracteres no pueden compararse:</a:t>
            </a:r>
            <a:endParaRPr dirty="0"/>
          </a:p>
          <a:p>
            <a:pPr marL="914400" lvl="1" indent="-284162" algn="l" rtl="0">
              <a:spcBef>
                <a:spcPts val="0"/>
              </a:spcBef>
              <a:spcAft>
                <a:spcPts val="0"/>
              </a:spcAft>
              <a:buSzPct val="100000"/>
              <a:buChar char="○"/>
            </a:pPr>
            <a:r>
              <a:rPr lang="es-419" dirty="0" err="1"/>
              <a:t>char</a:t>
            </a:r>
            <a:r>
              <a:rPr lang="es-419" dirty="0"/>
              <a:t> nombre[20];</a:t>
            </a:r>
            <a:br>
              <a:rPr lang="es-419" dirty="0"/>
            </a:br>
            <a:r>
              <a:rPr lang="es-419" dirty="0" err="1"/>
              <a:t>if</a:t>
            </a:r>
            <a:r>
              <a:rPr lang="es-419" dirty="0"/>
              <a:t>(nombre &gt; “Angelica”)</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graphicFrame>
        <p:nvGraphicFramePr>
          <p:cNvPr id="203" name="Google Shape;203;p35"/>
          <p:cNvGraphicFramePr/>
          <p:nvPr/>
        </p:nvGraphicFramePr>
        <p:xfrm>
          <a:off x="787475" y="2302575"/>
          <a:ext cx="7350075" cy="2773470"/>
        </p:xfrm>
        <a:graphic>
          <a:graphicData uri="http://schemas.openxmlformats.org/drawingml/2006/table">
            <a:tbl>
              <a:tblPr>
                <a:noFill/>
                <a:tableStyleId>{11419785-70A5-4291-BBB3-00572DC79438}</a:tableStyleId>
              </a:tblPr>
              <a:tblGrid>
                <a:gridCol w="2450025">
                  <a:extLst>
                    <a:ext uri="{9D8B030D-6E8A-4147-A177-3AD203B41FA5}">
                      <a16:colId xmlns:a16="http://schemas.microsoft.com/office/drawing/2014/main" val="20000"/>
                    </a:ext>
                  </a:extLst>
                </a:gridCol>
                <a:gridCol w="2450025">
                  <a:extLst>
                    <a:ext uri="{9D8B030D-6E8A-4147-A177-3AD203B41FA5}">
                      <a16:colId xmlns:a16="http://schemas.microsoft.com/office/drawing/2014/main" val="20001"/>
                    </a:ext>
                  </a:extLst>
                </a:gridCol>
                <a:gridCol w="2450025">
                  <a:extLst>
                    <a:ext uri="{9D8B030D-6E8A-4147-A177-3AD203B41FA5}">
                      <a16:colId xmlns:a16="http://schemas.microsoft.com/office/drawing/2014/main" val="20002"/>
                    </a:ext>
                  </a:extLst>
                </a:gridCol>
              </a:tblGrid>
              <a:tr h="3241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Significado</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Igual 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No igual a / diferente 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2"/>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que</a:t>
                      </a:r>
                      <a:endParaRPr/>
                    </a:p>
                  </a:txBody>
                  <a:tcPr marL="91425" marR="91425" marT="91425" marB="91425"/>
                </a:tc>
                <a:tc>
                  <a:txBody>
                    <a:bodyPr/>
                    <a:lstStyle/>
                    <a:p>
                      <a:pPr marL="0" lvl="0" indent="0" algn="l" rtl="0">
                        <a:spcBef>
                          <a:spcPts val="0"/>
                        </a:spcBef>
                        <a:spcAft>
                          <a:spcPts val="0"/>
                        </a:spcAft>
                        <a:buNone/>
                      </a:pPr>
                      <a:r>
                        <a:rPr lang="es-419"/>
                        <a:t>a &gt; b</a:t>
                      </a:r>
                      <a:endParaRPr/>
                    </a:p>
                  </a:txBody>
                  <a:tcPr marL="91425" marR="91425" marT="91425" marB="91425"/>
                </a:tc>
                <a:extLst>
                  <a:ext uri="{0D108BD9-81ED-4DB2-BD59-A6C34878D82A}">
                    <a16:rowId xmlns:a16="http://schemas.microsoft.com/office/drawing/2014/main" val="10003"/>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que</a:t>
                      </a:r>
                      <a:endParaRPr/>
                    </a:p>
                  </a:txBody>
                  <a:tcPr marL="91425" marR="91425" marT="91425" marB="91425"/>
                </a:tc>
                <a:tc>
                  <a:txBody>
                    <a:bodyPr/>
                    <a:lstStyle/>
                    <a:p>
                      <a:pPr marL="0" lvl="0" indent="0" algn="l" rtl="0">
                        <a:spcBef>
                          <a:spcPts val="0"/>
                        </a:spcBef>
                        <a:spcAft>
                          <a:spcPts val="0"/>
                        </a:spcAft>
                        <a:buNone/>
                      </a:pPr>
                      <a:r>
                        <a:rPr lang="es-419"/>
                        <a:t>a &lt; b</a:t>
                      </a:r>
                      <a:endParaRPr/>
                    </a:p>
                  </a:txBody>
                  <a:tcPr marL="91425" marR="91425" marT="91425" marB="91425"/>
                </a:tc>
                <a:extLst>
                  <a:ext uri="{0D108BD9-81ED-4DB2-BD59-A6C34878D82A}">
                    <a16:rowId xmlns:a16="http://schemas.microsoft.com/office/drawing/2014/main" val="10004"/>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o igual que</a:t>
                      </a:r>
                      <a:endParaRPr/>
                    </a:p>
                  </a:txBody>
                  <a:tcPr marL="91425" marR="91425" marT="91425" marB="91425"/>
                </a:tc>
                <a:tc>
                  <a:txBody>
                    <a:bodyPr/>
                    <a:lstStyle/>
                    <a:p>
                      <a:pPr marL="0" lvl="0" indent="0" algn="l" rtl="0">
                        <a:spcBef>
                          <a:spcPts val="0"/>
                        </a:spcBef>
                        <a:spcAft>
                          <a:spcPts val="0"/>
                        </a:spcAft>
                        <a:buNone/>
                      </a:pPr>
                      <a:r>
                        <a:rPr lang="es-419"/>
                        <a:t>a &gt;= b</a:t>
                      </a:r>
                      <a:endParaRPr/>
                    </a:p>
                  </a:txBody>
                  <a:tcPr marL="91425" marR="91425" marT="91425" marB="91425"/>
                </a:tc>
                <a:extLst>
                  <a:ext uri="{0D108BD9-81ED-4DB2-BD59-A6C34878D82A}">
                    <a16:rowId xmlns:a16="http://schemas.microsoft.com/office/drawing/2014/main" val="10005"/>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o igual que</a:t>
                      </a:r>
                      <a:endParaRPr/>
                    </a:p>
                  </a:txBody>
                  <a:tcPr marL="91425" marR="91425" marT="91425" marB="91425"/>
                </a:tc>
                <a:tc>
                  <a:txBody>
                    <a:bodyPr/>
                    <a:lstStyle/>
                    <a:p>
                      <a:pPr marL="0" lvl="0" indent="0" algn="l" rtl="0">
                        <a:spcBef>
                          <a:spcPts val="0"/>
                        </a:spcBef>
                        <a:spcAft>
                          <a:spcPts val="0"/>
                        </a:spcAft>
                        <a:buNone/>
                      </a:pPr>
                      <a:r>
                        <a:rPr lang="es-419"/>
                        <a:t>a &lt;= b</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lógicos</a:t>
            </a:r>
            <a:endParaRPr/>
          </a:p>
        </p:txBody>
      </p:sp>
      <p:sp>
        <p:nvSpPr>
          <p:cNvPr id="209" name="Google Shape;209;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Los operadores lógicos también se denominan </a:t>
            </a:r>
            <a:r>
              <a:rPr lang="es-419" i="1" dirty="0"/>
              <a:t>operadores booleanos</a:t>
            </a:r>
            <a:r>
              <a:rPr lang="es-419" dirty="0"/>
              <a:t>, en honor a George Boole, creador del algebra de Boole.</a:t>
            </a:r>
            <a:endParaRPr dirty="0"/>
          </a:p>
          <a:p>
            <a:pPr marL="457200" lvl="0" indent="-342900" algn="l" rtl="0">
              <a:spcBef>
                <a:spcPts val="0"/>
              </a:spcBef>
              <a:spcAft>
                <a:spcPts val="0"/>
              </a:spcAft>
              <a:buSzPts val="1800"/>
              <a:buChar char="●"/>
            </a:pPr>
            <a:r>
              <a:rPr lang="es-419" dirty="0"/>
              <a:t>Se utilizan para devolver un valor </a:t>
            </a:r>
            <a:r>
              <a:rPr lang="es-419" i="1" dirty="0"/>
              <a:t>verdadero(o distinto de cero)</a:t>
            </a:r>
            <a:r>
              <a:rPr lang="es-419" dirty="0"/>
              <a:t> o un valor </a:t>
            </a:r>
            <a:r>
              <a:rPr lang="es-419" i="1" dirty="0"/>
              <a:t>falso(cero)</a:t>
            </a:r>
            <a:r>
              <a:rPr lang="es-419" dirty="0"/>
              <a:t>.</a:t>
            </a:r>
            <a:endParaRPr dirty="0"/>
          </a:p>
          <a:p>
            <a:pPr marL="457200" lvl="0" indent="-342900" algn="l" rtl="0">
              <a:spcBef>
                <a:spcPts val="0"/>
              </a:spcBef>
              <a:spcAft>
                <a:spcPts val="0"/>
              </a:spcAft>
              <a:buSzPts val="1800"/>
              <a:buChar char="●"/>
            </a:pPr>
            <a:r>
              <a:rPr lang="es-419" dirty="0"/>
              <a:t>Los operadores lógicos son </a:t>
            </a:r>
            <a:r>
              <a:rPr lang="es-419" b="1" dirty="0"/>
              <a:t>!, || </a:t>
            </a:r>
            <a:r>
              <a:rPr lang="es-419" dirty="0"/>
              <a:t>y </a:t>
            </a:r>
            <a:r>
              <a:rPr lang="es-419" b="1" dirty="0"/>
              <a:t>&amp;&amp;</a:t>
            </a:r>
            <a:r>
              <a:rPr lang="es-419" dirty="0"/>
              <a:t>.</a:t>
            </a:r>
            <a:endParaRPr dirty="0"/>
          </a:p>
          <a:p>
            <a:pPr marL="457200" lvl="0" indent="-342900" algn="l" rtl="0">
              <a:spcBef>
                <a:spcPts val="0"/>
              </a:spcBef>
              <a:spcAft>
                <a:spcPts val="0"/>
              </a:spcAft>
              <a:buSzPts val="1800"/>
              <a:buChar char="●"/>
            </a:pPr>
            <a:r>
              <a:rPr lang="es-419" dirty="0"/>
              <a:t>El orden de prioridad, de la más alta a más baja es: !, &amp;&amp;, ||</a:t>
            </a:r>
            <a:endParaRPr dirty="0"/>
          </a:p>
          <a:p>
            <a:pPr marL="457200" lvl="0" indent="-342900" algn="l" rtl="0">
              <a:spcBef>
                <a:spcPts val="0"/>
              </a:spcBef>
              <a:spcAft>
                <a:spcPts val="0"/>
              </a:spcAft>
              <a:buSzPts val="1800"/>
              <a:buChar char="●"/>
            </a:pPr>
            <a:r>
              <a:rPr lang="es-419" dirty="0"/>
              <a:t>La evaluación de corto circuito, es un término que se aplica cuando se usa el operador </a:t>
            </a:r>
            <a:r>
              <a:rPr lang="es-419" b="1" dirty="0"/>
              <a:t>&amp;&amp;</a:t>
            </a:r>
            <a:r>
              <a:rPr lang="es-419" dirty="0"/>
              <a:t>, por ejemplo, </a:t>
            </a:r>
            <a:r>
              <a:rPr lang="es-419" dirty="0" err="1"/>
              <a:t>if</a:t>
            </a:r>
            <a:r>
              <a:rPr lang="es-419" dirty="0"/>
              <a:t>(x &gt; 0 &amp;&amp; y &gt; 0), si la primera expresión es falsa entonces la segunda ya no se evalúa.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verdad del operador </a:t>
            </a:r>
            <a:r>
              <a:rPr lang="es-419" b="1"/>
              <a:t>NOT(!)</a:t>
            </a:r>
            <a:endParaRPr b="1"/>
          </a:p>
        </p:txBody>
      </p:sp>
      <p:graphicFrame>
        <p:nvGraphicFramePr>
          <p:cNvPr id="215" name="Google Shape;215;p37"/>
          <p:cNvGraphicFramePr/>
          <p:nvPr>
            <p:extLst>
              <p:ext uri="{D42A27DB-BD31-4B8C-83A1-F6EECF244321}">
                <p14:modId xmlns:p14="http://schemas.microsoft.com/office/powerpoint/2010/main" val="1409450877"/>
              </p:ext>
            </p:extLst>
          </p:nvPr>
        </p:nvGraphicFramePr>
        <p:xfrm>
          <a:off x="2014125" y="2153875"/>
          <a:ext cx="4900050" cy="1188630"/>
        </p:xfrm>
        <a:graphic>
          <a:graphicData uri="http://schemas.openxmlformats.org/drawingml/2006/table">
            <a:tbl>
              <a:tblPr>
                <a:noFill/>
                <a:tableStyleId>{11419785-70A5-4291-BBB3-00572DC79438}</a:tableStyleId>
              </a:tblPr>
              <a:tblGrid>
                <a:gridCol w="2450025">
                  <a:extLst>
                    <a:ext uri="{9D8B030D-6E8A-4147-A177-3AD203B41FA5}">
                      <a16:colId xmlns:a16="http://schemas.microsoft.com/office/drawing/2014/main" val="20000"/>
                    </a:ext>
                  </a:extLst>
                </a:gridCol>
                <a:gridCol w="2450025">
                  <a:extLst>
                    <a:ext uri="{9D8B030D-6E8A-4147-A177-3AD203B41FA5}">
                      <a16:colId xmlns:a16="http://schemas.microsoft.com/office/drawing/2014/main" val="20001"/>
                    </a:ext>
                  </a:extLst>
                </a:gridCol>
              </a:tblGrid>
              <a:tr h="324175">
                <a:tc>
                  <a:txBody>
                    <a:bodyPr/>
                    <a:lstStyle/>
                    <a:p>
                      <a:pPr marL="0" lvl="0" indent="0" algn="l" rtl="0">
                        <a:spcBef>
                          <a:spcPts val="0"/>
                        </a:spcBef>
                        <a:spcAft>
                          <a:spcPts val="0"/>
                        </a:spcAft>
                        <a:buNone/>
                      </a:pPr>
                      <a:r>
                        <a:rPr lang="es-419"/>
                        <a:t>Operando (a)</a:t>
                      </a:r>
                      <a:endParaRPr/>
                    </a:p>
                  </a:txBody>
                  <a:tcPr marL="91425" marR="91425" marT="91425" marB="91425"/>
                </a:tc>
                <a:tc>
                  <a:txBody>
                    <a:bodyPr/>
                    <a:lstStyle/>
                    <a:p>
                      <a:pPr marL="0" lvl="0" indent="0" algn="l" rtl="0">
                        <a:spcBef>
                          <a:spcPts val="0"/>
                        </a:spcBef>
                        <a:spcAft>
                          <a:spcPts val="0"/>
                        </a:spcAft>
                        <a:buNone/>
                      </a:pPr>
                      <a:r>
                        <a:rPr lang="es-419"/>
                        <a:t>! a</a:t>
                      </a:r>
                      <a:endParaRPr/>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a:t>
                      </a:r>
                      <a:endParaRPr dirty="0"/>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Tabla de verdad del operador lógico </a:t>
            </a:r>
            <a:r>
              <a:rPr lang="es-419" b="1" dirty="0"/>
              <a:t>AND(&amp;&amp;)</a:t>
            </a:r>
            <a:endParaRPr b="1" dirty="0"/>
          </a:p>
        </p:txBody>
      </p:sp>
      <p:graphicFrame>
        <p:nvGraphicFramePr>
          <p:cNvPr id="221" name="Google Shape;221;p38"/>
          <p:cNvGraphicFramePr/>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13075">
                  <a:extLst>
                    <a:ext uri="{9D8B030D-6E8A-4147-A177-3AD203B41FA5}">
                      <a16:colId xmlns:a16="http://schemas.microsoft.com/office/drawing/2014/main" val="20001"/>
                    </a:ext>
                  </a:extLst>
                </a:gridCol>
                <a:gridCol w="2513075">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Operando b</a:t>
                      </a:r>
                      <a:endParaRPr dirty="0"/>
                    </a:p>
                  </a:txBody>
                  <a:tcPr marL="91425" marR="91425" marT="91425" marB="91425"/>
                </a:tc>
                <a:tc>
                  <a:txBody>
                    <a:bodyPr/>
                    <a:lstStyle/>
                    <a:p>
                      <a:pPr marL="0" lvl="0" indent="0" algn="l" rtl="0">
                        <a:spcBef>
                          <a:spcPts val="0"/>
                        </a:spcBef>
                        <a:spcAft>
                          <a:spcPts val="0"/>
                        </a:spcAft>
                        <a:buNone/>
                      </a:pPr>
                      <a:r>
                        <a:rPr lang="es-419" dirty="0"/>
                        <a:t>a &amp;&amp;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Falso (0)</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verdad del operador lógico </a:t>
            </a:r>
            <a:r>
              <a:rPr lang="es-419" b="1"/>
              <a:t>OR(||)</a:t>
            </a:r>
            <a:endParaRPr b="1"/>
          </a:p>
        </p:txBody>
      </p:sp>
      <p:graphicFrame>
        <p:nvGraphicFramePr>
          <p:cNvPr id="227" name="Google Shape;227;p39"/>
          <p:cNvGraphicFramePr/>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13075">
                  <a:extLst>
                    <a:ext uri="{9D8B030D-6E8A-4147-A177-3AD203B41FA5}">
                      <a16:colId xmlns:a16="http://schemas.microsoft.com/office/drawing/2014/main" val="20001"/>
                    </a:ext>
                  </a:extLst>
                </a:gridCol>
                <a:gridCol w="2513075">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a:t>Operando a</a:t>
                      </a:r>
                      <a:endParaRPr/>
                    </a:p>
                  </a:txBody>
                  <a:tcPr marL="91425" marR="91425" marT="91425" marB="91425"/>
                </a:tc>
                <a:tc>
                  <a:txBody>
                    <a:bodyPr/>
                    <a:lstStyle/>
                    <a:p>
                      <a:pPr marL="0" lvl="0" indent="0" algn="l" rtl="0">
                        <a:spcBef>
                          <a:spcPts val="0"/>
                        </a:spcBef>
                        <a:spcAft>
                          <a:spcPts val="0"/>
                        </a:spcAft>
                        <a:buNone/>
                      </a:pPr>
                      <a:r>
                        <a:rPr lang="es-419"/>
                        <a:t>Operando b</a:t>
                      </a:r>
                      <a:endParaRPr/>
                    </a:p>
                  </a:txBody>
                  <a:tcPr marL="91425" marR="91425" marT="91425" marB="91425"/>
                </a:tc>
                <a:tc>
                  <a:txBody>
                    <a:bodyPr/>
                    <a:lstStyle/>
                    <a:p>
                      <a:pPr marL="0" lvl="0" indent="0" algn="l" rtl="0">
                        <a:spcBef>
                          <a:spcPts val="0"/>
                        </a:spcBef>
                        <a:spcAft>
                          <a:spcPts val="0"/>
                        </a:spcAft>
                        <a:buNone/>
                      </a:pPr>
                      <a:r>
                        <a:rPr lang="es-419" dirty="0"/>
                        <a:t>a ||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a:t>Verdadero (1)</a:t>
                      </a:r>
                      <a:endParaRPr/>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None/>
                      </a:pPr>
                      <a:r>
                        <a:rPr lang="es-419"/>
                        <a:t>Falso (0)</a:t>
                      </a:r>
                      <a:endParaRPr/>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None/>
                      </a:pPr>
                      <a:r>
                        <a:rPr lang="es-419"/>
                        <a:t>Falso (0)</a:t>
                      </a:r>
                      <a:endParaRPr/>
                    </a:p>
                  </a:txBody>
                  <a:tcPr marL="91425" marR="91425" marT="91425" marB="91425"/>
                </a:tc>
                <a:tc>
                  <a:txBody>
                    <a:bodyPr/>
                    <a:lstStyle/>
                    <a:p>
                      <a:pPr marL="0" lvl="0" indent="0" algn="l" rtl="0">
                        <a:spcBef>
                          <a:spcPts val="0"/>
                        </a:spcBef>
                        <a:spcAft>
                          <a:spcPts val="0"/>
                        </a:spcAft>
                        <a:buNone/>
                      </a:pPr>
                      <a:r>
                        <a:rPr lang="es-419"/>
                        <a:t>Falso (0)</a:t>
                      </a:r>
                      <a:endParaRPr/>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 condicional</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operador condicional </a:t>
            </a:r>
            <a:r>
              <a:rPr lang="es-419" b="1" dirty="0"/>
              <a:t>?:</a:t>
            </a:r>
            <a:r>
              <a:rPr lang="es-419" dirty="0"/>
              <a:t>, es un operador ternario que devuelve un resultado cuyo valor depende de la condición comprobada.</a:t>
            </a:r>
            <a:endParaRPr dirty="0"/>
          </a:p>
          <a:p>
            <a:pPr marL="457200" lvl="0" indent="-342900" algn="l" rtl="0">
              <a:spcBef>
                <a:spcPts val="0"/>
              </a:spcBef>
              <a:spcAft>
                <a:spcPts val="0"/>
              </a:spcAft>
              <a:buSzPts val="1800"/>
              <a:buChar char="●"/>
            </a:pPr>
            <a:r>
              <a:rPr lang="es-419" dirty="0"/>
              <a:t>Se puede entender como una contracción de un </a:t>
            </a:r>
            <a:r>
              <a:rPr lang="es-419" dirty="0" err="1"/>
              <a:t>if-else</a:t>
            </a:r>
            <a:r>
              <a:rPr lang="es-419" dirty="0"/>
              <a:t>.</a:t>
            </a:r>
            <a:endParaRPr dirty="0"/>
          </a:p>
          <a:p>
            <a:pPr marL="0" lvl="0" indent="0" algn="l" rtl="0">
              <a:spcBef>
                <a:spcPts val="1200"/>
              </a:spcBef>
              <a:spcAft>
                <a:spcPts val="0"/>
              </a:spcAft>
              <a:buNone/>
            </a:pPr>
            <a:r>
              <a:rPr lang="es-419" sz="1600" i="1" dirty="0" err="1"/>
              <a:t>expresion_a_evaluar</a:t>
            </a:r>
            <a:r>
              <a:rPr lang="es-419" sz="1600" i="1" dirty="0"/>
              <a:t> ? </a:t>
            </a:r>
            <a:r>
              <a:rPr lang="es-419" sz="1600" i="1" dirty="0" err="1"/>
              <a:t>resultado_si_expresion_cumple</a:t>
            </a:r>
            <a:r>
              <a:rPr lang="es-419" sz="1600" i="1" dirty="0"/>
              <a:t> : </a:t>
            </a:r>
            <a:r>
              <a:rPr lang="es-419" sz="1600" i="1" dirty="0" err="1"/>
              <a:t>resultado_si_expresion_no_cumple</a:t>
            </a:r>
            <a:endParaRPr sz="1600" i="1" dirty="0"/>
          </a:p>
          <a:p>
            <a:pPr marL="0" lvl="0" indent="0" algn="l" rtl="0">
              <a:spcBef>
                <a:spcPts val="1200"/>
              </a:spcBef>
              <a:spcAft>
                <a:spcPts val="1200"/>
              </a:spcAft>
              <a:buNone/>
            </a:pPr>
            <a:r>
              <a:rPr lang="es-419" dirty="0"/>
              <a:t>ventas &gt; 1500 ? </a:t>
            </a:r>
            <a:r>
              <a:rPr lang="es-419" dirty="0" err="1"/>
              <a:t>comision</a:t>
            </a:r>
            <a:r>
              <a:rPr lang="es-419" dirty="0"/>
              <a:t> = 100 : </a:t>
            </a:r>
            <a:r>
              <a:rPr lang="es-419" dirty="0" err="1"/>
              <a:t>comision</a:t>
            </a:r>
            <a:r>
              <a:rPr lang="es-419" dirty="0"/>
              <a:t> = 0;</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direcciones</a:t>
            </a:r>
            <a:endParaRPr/>
          </a:p>
        </p:txBody>
      </p:sp>
      <p:sp>
        <p:nvSpPr>
          <p:cNvPr id="239" name="Google Shape;239;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Son operadores que permiten manipular las direcciones de las variables.</a:t>
            </a:r>
            <a:endParaRPr/>
          </a:p>
          <a:p>
            <a:pPr marL="457200" lvl="0" indent="0" algn="l" rtl="0">
              <a:spcBef>
                <a:spcPts val="1200"/>
              </a:spcBef>
              <a:spcAft>
                <a:spcPts val="1200"/>
              </a:spcAft>
              <a:buNone/>
            </a:pPr>
            <a:endParaRPr/>
          </a:p>
        </p:txBody>
      </p:sp>
      <p:graphicFrame>
        <p:nvGraphicFramePr>
          <p:cNvPr id="240" name="Google Shape;240;p41"/>
          <p:cNvGraphicFramePr/>
          <p:nvPr/>
        </p:nvGraphicFramePr>
        <p:xfrm>
          <a:off x="424475" y="1736600"/>
          <a:ext cx="8407850" cy="2804110"/>
        </p:xfrm>
        <a:graphic>
          <a:graphicData uri="http://schemas.openxmlformats.org/drawingml/2006/table">
            <a:tbl>
              <a:tblPr>
                <a:noFill/>
                <a:tableStyleId>{11419785-70A5-4291-BBB3-00572DC79438}</a:tableStyleId>
              </a:tblPr>
              <a:tblGrid>
                <a:gridCol w="1010625">
                  <a:extLst>
                    <a:ext uri="{9D8B030D-6E8A-4147-A177-3AD203B41FA5}">
                      <a16:colId xmlns:a16="http://schemas.microsoft.com/office/drawing/2014/main" val="20000"/>
                    </a:ext>
                  </a:extLst>
                </a:gridCol>
                <a:gridCol w="2495900">
                  <a:extLst>
                    <a:ext uri="{9D8B030D-6E8A-4147-A177-3AD203B41FA5}">
                      <a16:colId xmlns:a16="http://schemas.microsoft.com/office/drawing/2014/main" val="20001"/>
                    </a:ext>
                  </a:extLst>
                </a:gridCol>
                <a:gridCol w="4901325">
                  <a:extLst>
                    <a:ext uri="{9D8B030D-6E8A-4147-A177-3AD203B41FA5}">
                      <a16:colId xmlns:a16="http://schemas.microsoft.com/office/drawing/2014/main" val="20002"/>
                    </a:ext>
                  </a:extLst>
                </a:gridCol>
              </a:tblGrid>
              <a:tr h="3756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tc>
                  <a:txBody>
                    <a:bodyPr/>
                    <a:lstStyle/>
                    <a:p>
                      <a:pPr marL="0" lvl="0" indent="0" algn="l" rtl="0">
                        <a:spcBef>
                          <a:spcPts val="0"/>
                        </a:spcBef>
                        <a:spcAft>
                          <a:spcPts val="0"/>
                        </a:spcAft>
                        <a:buNone/>
                      </a:pPr>
                      <a:r>
                        <a:rPr lang="es-419"/>
                        <a:t>Acción</a:t>
                      </a:r>
                      <a:endParaRPr/>
                    </a:p>
                  </a:txBody>
                  <a:tcPr marL="91425" marR="91425" marT="91425" marB="91425"/>
                </a:tc>
                <a:extLst>
                  <a:ext uri="{0D108BD9-81ED-4DB2-BD59-A6C34878D82A}">
                    <a16:rowId xmlns:a16="http://schemas.microsoft.com/office/drawing/2014/main" val="10000"/>
                  </a:ext>
                </a:extLst>
              </a:tr>
              <a:tr h="601975">
                <a:tc>
                  <a:txBody>
                    <a:bodyPr/>
                    <a:lstStyle/>
                    <a:p>
                      <a:pPr marL="0" lvl="0" indent="0" algn="l" rtl="0">
                        <a:spcBef>
                          <a:spcPts val="0"/>
                        </a:spcBef>
                        <a:spcAft>
                          <a:spcPts val="0"/>
                        </a:spcAft>
                        <a:buNone/>
                      </a:pPr>
                      <a:r>
                        <a:rPr lang="es-419" sz="1700" b="1"/>
                        <a:t>*</a:t>
                      </a:r>
                      <a:endParaRPr sz="17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*expresión</a:t>
                      </a:r>
                      <a:endParaRPr sz="1200"/>
                    </a:p>
                  </a:txBody>
                  <a:tcPr marL="91425" marR="91425" marT="91425" marB="91425"/>
                </a:tc>
                <a:tc>
                  <a:txBody>
                    <a:bodyPr/>
                    <a:lstStyle/>
                    <a:p>
                      <a:pPr marL="0" lvl="0" indent="0" algn="l" rtl="0">
                        <a:spcBef>
                          <a:spcPts val="0"/>
                        </a:spcBef>
                        <a:spcAft>
                          <a:spcPts val="0"/>
                        </a:spcAft>
                        <a:buNone/>
                      </a:pPr>
                      <a:r>
                        <a:rPr lang="es-419"/>
                        <a:t>Lee el valor apuntado por una expresión.</a:t>
                      </a:r>
                      <a:endParaRPr/>
                    </a:p>
                  </a:txBody>
                  <a:tcPr marL="91425" marR="91425" marT="91425" marB="91425"/>
                </a:tc>
                <a:extLst>
                  <a:ext uri="{0D108BD9-81ED-4DB2-BD59-A6C34878D82A}">
                    <a16:rowId xmlns:a16="http://schemas.microsoft.com/office/drawing/2014/main" val="10001"/>
                  </a:ext>
                </a:extLst>
              </a:tr>
              <a:tr h="601975">
                <a:tc>
                  <a:txBody>
                    <a:bodyPr/>
                    <a:lstStyle/>
                    <a:p>
                      <a:pPr marL="0" lvl="0" indent="0" algn="l" rtl="0">
                        <a:spcBef>
                          <a:spcPts val="0"/>
                        </a:spcBef>
                        <a:spcAft>
                          <a:spcPts val="0"/>
                        </a:spcAft>
                        <a:buClr>
                          <a:schemeClr val="dk1"/>
                        </a:buClr>
                        <a:buSzPts val="1100"/>
                        <a:buFont typeface="Arial"/>
                        <a:buNone/>
                      </a:pPr>
                      <a:r>
                        <a:rPr lang="es-419" sz="1700" b="1"/>
                        <a:t>&amp;</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&amp;valor</a:t>
                      </a:r>
                      <a:endParaRPr sz="1200"/>
                    </a:p>
                  </a:txBody>
                  <a:tcPr marL="91425" marR="91425" marT="91425" marB="91425"/>
                </a:tc>
                <a:tc>
                  <a:txBody>
                    <a:bodyPr/>
                    <a:lstStyle/>
                    <a:p>
                      <a:pPr marL="0" lvl="0" indent="0" algn="l" rtl="0">
                        <a:spcBef>
                          <a:spcPts val="0"/>
                        </a:spcBef>
                        <a:spcAft>
                          <a:spcPts val="0"/>
                        </a:spcAft>
                        <a:buNone/>
                      </a:pPr>
                      <a:r>
                        <a:rPr lang="es-419"/>
                        <a:t>Lee una dirección de memoria de un valor dado.</a:t>
                      </a:r>
                      <a:endParaRPr/>
                    </a:p>
                  </a:txBody>
                  <a:tcPr marL="91425" marR="91425" marT="91425" marB="91425"/>
                </a:tc>
                <a:extLst>
                  <a:ext uri="{0D108BD9-81ED-4DB2-BD59-A6C34878D82A}">
                    <a16:rowId xmlns:a16="http://schemas.microsoft.com/office/drawing/2014/main" val="10002"/>
                  </a:ext>
                </a:extLst>
              </a:tr>
              <a:tr h="601975">
                <a:tc>
                  <a:txBody>
                    <a:bodyPr/>
                    <a:lstStyle/>
                    <a:p>
                      <a:pPr marL="0" lvl="0" indent="0" algn="l" rtl="0">
                        <a:spcBef>
                          <a:spcPts val="0"/>
                        </a:spcBef>
                        <a:spcAft>
                          <a:spcPts val="0"/>
                        </a:spcAft>
                        <a:buClr>
                          <a:schemeClr val="dk1"/>
                        </a:buClr>
                        <a:buSzPts val="1100"/>
                        <a:buFont typeface="Arial"/>
                        <a:buNone/>
                      </a:pPr>
                      <a:r>
                        <a:rPr lang="es-419" sz="1700" b="1"/>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estructura.miembro</a:t>
                      </a:r>
                      <a:endParaRPr sz="1200"/>
                    </a:p>
                  </a:txBody>
                  <a:tcPr marL="91425" marR="91425" marT="91425" marB="91425"/>
                </a:tc>
                <a:tc>
                  <a:txBody>
                    <a:bodyPr/>
                    <a:lstStyle/>
                    <a:p>
                      <a:pPr marL="0" lvl="0" indent="0" algn="l" rtl="0">
                        <a:spcBef>
                          <a:spcPts val="0"/>
                        </a:spcBef>
                        <a:spcAft>
                          <a:spcPts val="0"/>
                        </a:spcAft>
                        <a:buNone/>
                      </a:pPr>
                      <a:r>
                        <a:rPr lang="es-419"/>
                        <a:t>Permite acceder a un miembro de una estructura.</a:t>
                      </a:r>
                      <a:endParaRPr/>
                    </a:p>
                  </a:txBody>
                  <a:tcPr marL="91425" marR="91425" marT="91425" marB="91425"/>
                </a:tc>
                <a:extLst>
                  <a:ext uri="{0D108BD9-81ED-4DB2-BD59-A6C34878D82A}">
                    <a16:rowId xmlns:a16="http://schemas.microsoft.com/office/drawing/2014/main" val="10003"/>
                  </a:ext>
                </a:extLst>
              </a:tr>
              <a:tr h="601975">
                <a:tc>
                  <a:txBody>
                    <a:bodyPr/>
                    <a:lstStyle/>
                    <a:p>
                      <a:pPr marL="0" lvl="0" indent="0" algn="l" rtl="0">
                        <a:spcBef>
                          <a:spcPts val="0"/>
                        </a:spcBef>
                        <a:spcAft>
                          <a:spcPts val="0"/>
                        </a:spcAft>
                        <a:buClr>
                          <a:schemeClr val="dk1"/>
                        </a:buClr>
                        <a:buSzPts val="1100"/>
                        <a:buFont typeface="Arial"/>
                        <a:buNone/>
                      </a:pPr>
                      <a:r>
                        <a:rPr lang="es-419" sz="1700" b="1"/>
                        <a: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puntero_estructura-&gt;miembro</a:t>
                      </a:r>
                      <a:endParaRPr sz="1200"/>
                    </a:p>
                  </a:txBody>
                  <a:tcPr marL="91425" marR="91425" marT="91425" marB="91425"/>
                </a:tc>
                <a:tc>
                  <a:txBody>
                    <a:bodyPr/>
                    <a:lstStyle/>
                    <a:p>
                      <a:pPr marL="0" lvl="0" indent="0" algn="l" rtl="0">
                        <a:spcBef>
                          <a:spcPts val="0"/>
                        </a:spcBef>
                        <a:spcAft>
                          <a:spcPts val="0"/>
                        </a:spcAft>
                        <a:buNone/>
                      </a:pPr>
                      <a:r>
                        <a:rPr lang="es-419"/>
                        <a:t>Accede a un miembro de una estructura tipo puntero.</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Etapas de construcción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es-419"/>
              <a:t>Preprocesador (</a:t>
            </a:r>
            <a:r>
              <a:rPr lang="es-419" i="1"/>
              <a:t>preprocessing</a:t>
            </a:r>
            <a:r>
              <a:rPr lang="es-419"/>
              <a:t>)</a:t>
            </a:r>
            <a:endParaRPr/>
          </a:p>
          <a:p>
            <a:pPr marL="914400" lvl="1" indent="-304165" algn="l" rtl="0">
              <a:spcBef>
                <a:spcPts val="0"/>
              </a:spcBef>
              <a:spcAft>
                <a:spcPts val="0"/>
              </a:spcAft>
              <a:buSzPct val="100000"/>
              <a:buAutoNum type="alphaLcPeriod"/>
            </a:pPr>
            <a:r>
              <a:rPr lang="es-419"/>
              <a:t>Antes de que un programa en C++ sea compilado, el código fuente es preprocesador por el compilador. Este método no es parte del compilador, es un método separado que se corre antes del proceso de compilación, donde a través de las directivas al preprocesador, como </a:t>
            </a:r>
            <a:r>
              <a:rPr lang="es-419" i="1"/>
              <a:t>#include </a:t>
            </a:r>
            <a:r>
              <a:rPr lang="es-419"/>
              <a:t>y</a:t>
            </a:r>
            <a:r>
              <a:rPr lang="es-419" i="1"/>
              <a:t> #define</a:t>
            </a:r>
            <a:r>
              <a:rPr lang="es-419"/>
              <a:t>, se procesan los archivos de cabecera, instrucciones condicionales de compilación y macros contenidos en el código fuente, los cuales expande en un solo código fuente de mayor tamaño.</a:t>
            </a:r>
            <a:endParaRPr/>
          </a:p>
          <a:p>
            <a:pPr marL="457200" lvl="0" indent="-325755" algn="l" rtl="0">
              <a:spcBef>
                <a:spcPts val="0"/>
              </a:spcBef>
              <a:spcAft>
                <a:spcPts val="0"/>
              </a:spcAft>
              <a:buSzPct val="100000"/>
              <a:buAutoNum type="arabicPeriod"/>
            </a:pPr>
            <a:r>
              <a:rPr lang="es-419"/>
              <a:t>Compilación (</a:t>
            </a:r>
            <a:r>
              <a:rPr lang="es-419" i="1"/>
              <a:t>compilation</a:t>
            </a:r>
            <a:r>
              <a:rPr lang="es-419"/>
              <a:t>)</a:t>
            </a:r>
            <a:endParaRPr i="1"/>
          </a:p>
          <a:p>
            <a:pPr marL="914400" lvl="1" indent="-304165" algn="l" rtl="0">
              <a:spcBef>
                <a:spcPts val="0"/>
              </a:spcBef>
              <a:spcAft>
                <a:spcPts val="0"/>
              </a:spcAft>
              <a:buSzPct val="100000"/>
              <a:buAutoNum type="alphaLcPeriod"/>
            </a:pPr>
            <a:r>
              <a:rPr lang="es-419"/>
              <a:t>Convierte con el output del preprocesador (código C++ puro, sin directivas de preprocesador) en código ensamblador.</a:t>
            </a:r>
            <a:endParaRPr/>
          </a:p>
          <a:p>
            <a:pPr marL="914400" lvl="1" indent="-304165" algn="l" rtl="0">
              <a:spcBef>
                <a:spcPts val="0"/>
              </a:spcBef>
              <a:spcAft>
                <a:spcPts val="0"/>
              </a:spcAft>
              <a:buSzPct val="100000"/>
              <a:buAutoNum type="alphaLcPeriod"/>
            </a:pPr>
            <a:r>
              <a:rPr lang="es-419"/>
              <a:t>Es en esta fase donde son los errores de compilación son reportados, como errores de sintaxis, etc.</a:t>
            </a:r>
            <a:endParaRPr/>
          </a:p>
          <a:p>
            <a:pPr marL="457200" lvl="0" indent="-325755" algn="l" rtl="0">
              <a:spcBef>
                <a:spcPts val="0"/>
              </a:spcBef>
              <a:spcAft>
                <a:spcPts val="0"/>
              </a:spcAft>
              <a:buSzPct val="100000"/>
              <a:buAutoNum type="arabicPeriod"/>
            </a:pPr>
            <a:r>
              <a:rPr lang="es-419"/>
              <a:t>Assembly</a:t>
            </a:r>
            <a:endParaRPr/>
          </a:p>
          <a:p>
            <a:pPr marL="914400" lvl="1" indent="-304165" algn="l" rtl="0">
              <a:spcBef>
                <a:spcPts val="0"/>
              </a:spcBef>
              <a:spcAft>
                <a:spcPts val="0"/>
              </a:spcAft>
              <a:buSzPct val="100000"/>
              <a:buAutoNum type="alphaLcPeriod"/>
            </a:pPr>
            <a:r>
              <a:rPr lang="es-419"/>
              <a:t>Convierte el código ensamblador generado en la compilación y produce archivos binarios con código máquina (object files).</a:t>
            </a:r>
            <a:endParaRPr/>
          </a:p>
          <a:p>
            <a:pPr marL="457200" lvl="0" indent="-325755" algn="l" rtl="0">
              <a:spcBef>
                <a:spcPts val="0"/>
              </a:spcBef>
              <a:spcAft>
                <a:spcPts val="0"/>
              </a:spcAft>
              <a:buSzPct val="100000"/>
              <a:buAutoNum type="arabicPeriod"/>
            </a:pPr>
            <a:r>
              <a:rPr lang="es-419"/>
              <a:t>Enlazado (</a:t>
            </a:r>
            <a:r>
              <a:rPr lang="es-419" i="1"/>
              <a:t>linking</a:t>
            </a:r>
            <a:r>
              <a:rPr lang="es-419"/>
              <a:t>)</a:t>
            </a:r>
            <a:endParaRPr/>
          </a:p>
          <a:p>
            <a:pPr marL="914400" lvl="1" indent="-304165" algn="l" rtl="0">
              <a:spcBef>
                <a:spcPts val="0"/>
              </a:spcBef>
              <a:spcAft>
                <a:spcPts val="0"/>
              </a:spcAft>
              <a:buSzPct val="100000"/>
              <a:buAutoNum type="alphaLcPeriod"/>
            </a:pPr>
            <a:r>
              <a:rPr lang="es-419"/>
              <a:t>Enlaza uno o más object files y los combina para producir un solo archivo (generalmente un ejecutable).</a:t>
            </a:r>
            <a:endParaRPr/>
          </a:p>
          <a:p>
            <a:pPr marL="914400" lvl="1" indent="-304165" algn="l" rtl="0">
              <a:spcBef>
                <a:spcPts val="0"/>
              </a:spcBef>
              <a:spcAft>
                <a:spcPts val="0"/>
              </a:spcAft>
              <a:buSzPct val="100000"/>
              <a:buAutoNum type="alphaLcPeriod"/>
            </a:pPr>
            <a:r>
              <a:rPr lang="es-419"/>
              <a:t>En esta etapa se reportan los errores de definiciones duplicadas, dependencias no encontradas,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especiales</a:t>
            </a:r>
            <a:endParaRPr/>
          </a:p>
        </p:txBody>
      </p:sp>
      <p:sp>
        <p:nvSpPr>
          <p:cNvPr id="246" name="Google Shape;246;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dirty="0"/>
              <a:t>El operador () </a:t>
            </a:r>
            <a:r>
              <a:rPr lang="es-419" dirty="0"/>
              <a:t>es el operador de llamada a funciones; Sirve para encerrar los argumentos o parámetros de un </a:t>
            </a:r>
            <a:r>
              <a:rPr lang="es-419" dirty="0" err="1"/>
              <a:t>afuncion</a:t>
            </a:r>
            <a:r>
              <a:rPr lang="es-419" dirty="0"/>
              <a:t>.</a:t>
            </a:r>
            <a:endParaRPr dirty="0"/>
          </a:p>
          <a:p>
            <a:pPr marL="457200" lvl="0" indent="-342900" algn="l" rtl="0">
              <a:spcBef>
                <a:spcPts val="0"/>
              </a:spcBef>
              <a:spcAft>
                <a:spcPts val="0"/>
              </a:spcAft>
              <a:buSzPts val="1800"/>
              <a:buChar char="●"/>
            </a:pPr>
            <a:r>
              <a:rPr lang="es-419" b="1" dirty="0"/>
              <a:t>El operador [] </a:t>
            </a:r>
            <a:r>
              <a:rPr lang="es-419" dirty="0"/>
              <a:t>Sirve para dimensionar los arreglos, acceder a algún elemento de un arreglo para efectos de lectura/escritura.</a:t>
            </a:r>
            <a:endParaRPr dirty="0"/>
          </a:p>
          <a:p>
            <a:pPr marL="45720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manipulación de bits</a:t>
            </a:r>
            <a:endParaRPr/>
          </a:p>
        </p:txBody>
      </p:sp>
      <p:sp>
        <p:nvSpPr>
          <p:cNvPr id="252" name="Google Shape;252;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operadores de manipulación o tratamiento de bits ejecutan operaciones lógicas sobre cada uno de los bits de los operandos</a:t>
            </a:r>
            <a:endParaRPr b="1"/>
          </a:p>
        </p:txBody>
      </p:sp>
      <p:graphicFrame>
        <p:nvGraphicFramePr>
          <p:cNvPr id="253" name="Google Shape;253;p43"/>
          <p:cNvGraphicFramePr/>
          <p:nvPr/>
        </p:nvGraphicFramePr>
        <p:xfrm>
          <a:off x="849125" y="2145500"/>
          <a:ext cx="7650550" cy="2773470"/>
        </p:xfrm>
        <a:graphic>
          <a:graphicData uri="http://schemas.openxmlformats.org/drawingml/2006/table">
            <a:tbl>
              <a:tblPr>
                <a:noFill/>
                <a:tableStyleId>{11419785-70A5-4291-BBB3-00572DC79438}</a:tableStyleId>
              </a:tblPr>
              <a:tblGrid>
                <a:gridCol w="958850">
                  <a:extLst>
                    <a:ext uri="{9D8B030D-6E8A-4147-A177-3AD203B41FA5}">
                      <a16:colId xmlns:a16="http://schemas.microsoft.com/office/drawing/2014/main" val="20000"/>
                    </a:ext>
                  </a:extLst>
                </a:gridCol>
                <a:gridCol w="66917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Operación</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419" b="1"/>
                        <a:t>&amp;</a:t>
                      </a:r>
                      <a:endParaRPr b="1"/>
                    </a:p>
                  </a:txBody>
                  <a:tcPr marL="91425" marR="91425" marT="91425" marB="91425"/>
                </a:tc>
                <a:tc>
                  <a:txBody>
                    <a:bodyPr/>
                    <a:lstStyle/>
                    <a:p>
                      <a:pPr marL="0" lvl="0" indent="0" algn="l" rtl="0">
                        <a:spcBef>
                          <a:spcPts val="0"/>
                        </a:spcBef>
                        <a:spcAft>
                          <a:spcPts val="0"/>
                        </a:spcAft>
                        <a:buNone/>
                      </a:pPr>
                      <a:r>
                        <a:rPr lang="es-419" b="1"/>
                        <a:t>Y (AND)</a:t>
                      </a:r>
                      <a:r>
                        <a:rPr lang="es-419"/>
                        <a:t> lógica bit a bit</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(OR)</a:t>
                      </a:r>
                      <a:r>
                        <a:rPr lang="es-419"/>
                        <a:t> lógica (inclusiva) bit a bit</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(XOR)</a:t>
                      </a:r>
                      <a:r>
                        <a:rPr lang="es-419"/>
                        <a:t> lógica (exclusiva) bit a bit</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Complemento a uno (inversión de todos los bits)</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s-419" b="1"/>
                        <a:t>&lt;&lt;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izquierda</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Clr>
                          <a:schemeClr val="dk1"/>
                        </a:buClr>
                        <a:buSzPts val="1100"/>
                        <a:buFont typeface="Arial"/>
                        <a:buNone/>
                      </a:pPr>
                      <a:r>
                        <a:rPr lang="es-419" b="1"/>
                        <a:t>&gt;&gt;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derecha</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163325" y="445025"/>
            <a:ext cx="3851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Prioridad y asociatividad</a:t>
            </a:r>
            <a:endParaRPr/>
          </a:p>
        </p:txBody>
      </p:sp>
      <p:sp>
        <p:nvSpPr>
          <p:cNvPr id="259" name="Google Shape;259;p44"/>
          <p:cNvSpPr txBox="1">
            <a:spLocks noGrp="1"/>
          </p:cNvSpPr>
          <p:nvPr>
            <p:ph type="body" idx="1"/>
          </p:nvPr>
        </p:nvSpPr>
        <p:spPr>
          <a:xfrm>
            <a:off x="311700" y="1152475"/>
            <a:ext cx="3482100" cy="3416400"/>
          </a:xfrm>
          <a:prstGeom prst="rect">
            <a:avLst/>
          </a:prstGeom>
        </p:spPr>
        <p:txBody>
          <a:bodyPr spcFirstLastPara="1" wrap="square" lIns="91425" tIns="91425" rIns="91425" bIns="91425" anchor="t" anchorCtr="0">
            <a:normAutofit fontScale="85000" lnSpcReduction="10000"/>
          </a:bodyPr>
          <a:lstStyle/>
          <a:p>
            <a:pPr marL="457200" lvl="0" indent="-304165" algn="l" rtl="0">
              <a:spcBef>
                <a:spcPts val="0"/>
              </a:spcBef>
              <a:spcAft>
                <a:spcPts val="0"/>
              </a:spcAft>
              <a:buSzPct val="100000"/>
              <a:buChar char="●"/>
            </a:pPr>
            <a:r>
              <a:rPr lang="es-419" sz="1400"/>
              <a:t>La prioridad o precedencia de operadores determina el orden en el que se aplican los operadores a un valor.</a:t>
            </a:r>
            <a:endParaRPr sz="1400"/>
          </a:p>
          <a:p>
            <a:pPr marL="457200" lvl="0" indent="-304165" algn="l" rtl="0">
              <a:spcBef>
                <a:spcPts val="0"/>
              </a:spcBef>
              <a:spcAft>
                <a:spcPts val="0"/>
              </a:spcAft>
              <a:buSzPct val="100000"/>
              <a:buChar char="●"/>
            </a:pPr>
            <a:r>
              <a:rPr lang="es-419" sz="1400"/>
              <a:t>Si dos operadores se aplican al mismo operando, el operador con mayor prioridad se aplica primero.</a:t>
            </a:r>
            <a:endParaRPr sz="1400"/>
          </a:p>
          <a:p>
            <a:pPr marL="457200" lvl="0" indent="-304165" algn="l" rtl="0">
              <a:spcBef>
                <a:spcPts val="0"/>
              </a:spcBef>
              <a:spcAft>
                <a:spcPts val="0"/>
              </a:spcAft>
              <a:buSzPct val="100000"/>
              <a:buChar char="●"/>
            </a:pPr>
            <a:r>
              <a:rPr lang="es-419" sz="1400"/>
              <a:t>Todos los operadores del mismo grupo tienen igual prioridad y asociatividad.</a:t>
            </a:r>
            <a:endParaRPr sz="1400"/>
          </a:p>
          <a:p>
            <a:pPr marL="457200" lvl="0" indent="-304165" algn="l" rtl="0">
              <a:spcBef>
                <a:spcPts val="0"/>
              </a:spcBef>
              <a:spcAft>
                <a:spcPts val="0"/>
              </a:spcAft>
              <a:buSzPct val="100000"/>
              <a:buChar char="●"/>
            </a:pPr>
            <a:r>
              <a:rPr lang="es-419" sz="1400"/>
              <a:t>La asociatividad de izquierda-derecha significa aplicar el operador más a la izquierda primero, y en la asociatividad derecha-izquierda se aplica primero el operador más a la derecha.</a:t>
            </a:r>
            <a:endParaRPr sz="1400"/>
          </a:p>
          <a:p>
            <a:pPr marL="457200" lvl="0" indent="-304165" algn="l" rtl="0">
              <a:spcBef>
                <a:spcPts val="0"/>
              </a:spcBef>
              <a:spcAft>
                <a:spcPts val="0"/>
              </a:spcAft>
              <a:buSzPct val="100000"/>
              <a:buChar char="●"/>
            </a:pPr>
            <a:r>
              <a:rPr lang="es-419" sz="1400"/>
              <a:t>Los paréntesis tiene la prioridad máxima.</a:t>
            </a:r>
            <a:endParaRPr sz="1400"/>
          </a:p>
        </p:txBody>
      </p:sp>
      <p:graphicFrame>
        <p:nvGraphicFramePr>
          <p:cNvPr id="260" name="Google Shape;260;p44"/>
          <p:cNvGraphicFramePr/>
          <p:nvPr/>
        </p:nvGraphicFramePr>
        <p:xfrm>
          <a:off x="4014425" y="445025"/>
          <a:ext cx="5076700" cy="4515840"/>
        </p:xfrm>
        <a:graphic>
          <a:graphicData uri="http://schemas.openxmlformats.org/drawingml/2006/table">
            <a:tbl>
              <a:tblPr>
                <a:noFill/>
                <a:tableStyleId>{11419785-70A5-4291-BBB3-00572DC79438}</a:tableStyleId>
              </a:tblPr>
              <a:tblGrid>
                <a:gridCol w="1116850">
                  <a:extLst>
                    <a:ext uri="{9D8B030D-6E8A-4147-A177-3AD203B41FA5}">
                      <a16:colId xmlns:a16="http://schemas.microsoft.com/office/drawing/2014/main" val="20000"/>
                    </a:ext>
                  </a:extLst>
                </a:gridCol>
                <a:gridCol w="2611675">
                  <a:extLst>
                    <a:ext uri="{9D8B030D-6E8A-4147-A177-3AD203B41FA5}">
                      <a16:colId xmlns:a16="http://schemas.microsoft.com/office/drawing/2014/main" val="20001"/>
                    </a:ext>
                  </a:extLst>
                </a:gridCol>
                <a:gridCol w="1348175">
                  <a:extLst>
                    <a:ext uri="{9D8B030D-6E8A-4147-A177-3AD203B41FA5}">
                      <a16:colId xmlns:a16="http://schemas.microsoft.com/office/drawing/2014/main" val="20002"/>
                    </a:ext>
                  </a:extLst>
                </a:gridCol>
              </a:tblGrid>
              <a:tr h="240600">
                <a:tc>
                  <a:txBody>
                    <a:bodyPr/>
                    <a:lstStyle/>
                    <a:p>
                      <a:pPr marL="0" lvl="0" indent="0" algn="ctr" rtl="0">
                        <a:spcBef>
                          <a:spcPts val="0"/>
                        </a:spcBef>
                        <a:spcAft>
                          <a:spcPts val="0"/>
                        </a:spcAft>
                        <a:buNone/>
                      </a:pPr>
                      <a:r>
                        <a:rPr lang="es-419" sz="1200" b="1"/>
                        <a:t>PRIORIDAD</a:t>
                      </a:r>
                      <a:endParaRPr sz="1200" b="1"/>
                    </a:p>
                  </a:txBody>
                  <a:tcPr marL="91425" marR="91425" marT="36000" marB="36000"/>
                </a:tc>
                <a:tc>
                  <a:txBody>
                    <a:bodyPr/>
                    <a:lstStyle/>
                    <a:p>
                      <a:pPr marL="0" lvl="0" indent="0" algn="ctr" rtl="0">
                        <a:spcBef>
                          <a:spcPts val="0"/>
                        </a:spcBef>
                        <a:spcAft>
                          <a:spcPts val="0"/>
                        </a:spcAft>
                        <a:buNone/>
                      </a:pPr>
                      <a:r>
                        <a:rPr lang="es-419" sz="1200" b="1"/>
                        <a:t>OPERADORES</a:t>
                      </a:r>
                      <a:endParaRPr sz="1200" b="1"/>
                    </a:p>
                  </a:txBody>
                  <a:tcPr marL="91425" marR="91425" marT="36000" marB="36000"/>
                </a:tc>
                <a:tc>
                  <a:txBody>
                    <a:bodyPr/>
                    <a:lstStyle/>
                    <a:p>
                      <a:pPr marL="0" lvl="0" indent="0" algn="ctr" rtl="0">
                        <a:spcBef>
                          <a:spcPts val="0"/>
                        </a:spcBef>
                        <a:spcAft>
                          <a:spcPts val="0"/>
                        </a:spcAft>
                        <a:buNone/>
                      </a:pPr>
                      <a:r>
                        <a:rPr lang="es-419" sz="1100" b="1"/>
                        <a:t>ASOCIATIVIDAD</a:t>
                      </a:r>
                      <a:endParaRPr sz="1100" b="1"/>
                    </a:p>
                  </a:txBody>
                  <a:tcPr marL="91425" marR="91425" marT="36000" marB="36000"/>
                </a:tc>
                <a:extLst>
                  <a:ext uri="{0D108BD9-81ED-4DB2-BD59-A6C34878D82A}">
                    <a16:rowId xmlns:a16="http://schemas.microsoft.com/office/drawing/2014/main" val="10000"/>
                  </a:ext>
                </a:extLst>
              </a:tr>
              <a:tr h="240600">
                <a:tc>
                  <a:txBody>
                    <a:bodyPr/>
                    <a:lstStyle/>
                    <a:p>
                      <a:pPr marL="0" lvl="0" indent="0" algn="ctr" rtl="0">
                        <a:spcBef>
                          <a:spcPts val="0"/>
                        </a:spcBef>
                        <a:spcAft>
                          <a:spcPts val="0"/>
                        </a:spcAft>
                        <a:buNone/>
                      </a:pPr>
                      <a:r>
                        <a:rPr lang="es-419" sz="1200" b="1"/>
                        <a:t>1</a:t>
                      </a:r>
                      <a:endParaRPr sz="1200" b="1"/>
                    </a:p>
                  </a:txBody>
                  <a:tcPr marL="91425" marR="91425" marT="36000" marB="36000"/>
                </a:tc>
                <a:tc>
                  <a:txBody>
                    <a:bodyPr/>
                    <a:lstStyle/>
                    <a:p>
                      <a:pPr marL="0" lvl="0" indent="0" algn="l" rtl="0">
                        <a:spcBef>
                          <a:spcPts val="0"/>
                        </a:spcBef>
                        <a:spcAft>
                          <a:spcPts val="0"/>
                        </a:spcAft>
                        <a:buNone/>
                      </a:pPr>
                      <a:r>
                        <a:rPr lang="es-419" sz="1200" b="1" dirty="0"/>
                        <a:t>a++  a- -    .   -&gt;   a[ ]   f ( )</a:t>
                      </a:r>
                      <a:endParaRPr sz="1200" b="1" dirty="0"/>
                    </a:p>
                  </a:txBody>
                  <a:tcPr marL="91425" marR="91425" marT="36000" marB="36000"/>
                </a:tc>
                <a:tc>
                  <a:txBody>
                    <a:bodyPr/>
                    <a:lstStyle/>
                    <a:p>
                      <a:pPr marL="0" lvl="0" indent="0" algn="l" rtl="0">
                        <a:spcBef>
                          <a:spcPts val="0"/>
                        </a:spcBef>
                        <a:spcAft>
                          <a:spcPts val="0"/>
                        </a:spcAft>
                        <a:buNone/>
                      </a:pPr>
                      <a:r>
                        <a:rPr lang="es-419" sz="1200" b="1"/>
                        <a:t> IZQ-DER</a:t>
                      </a:r>
                      <a:endParaRPr sz="1200" b="1"/>
                    </a:p>
                  </a:txBody>
                  <a:tcPr marL="91425" marR="91425" marT="36000" marB="36000"/>
                </a:tc>
                <a:extLst>
                  <a:ext uri="{0D108BD9-81ED-4DB2-BD59-A6C34878D82A}">
                    <a16:rowId xmlns:a16="http://schemas.microsoft.com/office/drawing/2014/main" val="10001"/>
                  </a:ext>
                </a:extLst>
              </a:tr>
              <a:tr h="240600">
                <a:tc>
                  <a:txBody>
                    <a:bodyPr/>
                    <a:lstStyle/>
                    <a:p>
                      <a:pPr marL="0" lvl="0" indent="0" algn="ctr" rtl="0">
                        <a:spcBef>
                          <a:spcPts val="0"/>
                        </a:spcBef>
                        <a:spcAft>
                          <a:spcPts val="0"/>
                        </a:spcAft>
                        <a:buNone/>
                      </a:pPr>
                      <a:r>
                        <a:rPr lang="es-419" sz="1200" b="1"/>
                        <a:t>2</a:t>
                      </a:r>
                      <a:endParaRPr sz="1200" b="1"/>
                    </a:p>
                  </a:txBody>
                  <a:tcPr marL="91425" marR="91425" marT="36000" marB="36000"/>
                </a:tc>
                <a:tc>
                  <a:txBody>
                    <a:bodyPr/>
                    <a:lstStyle/>
                    <a:p>
                      <a:pPr marL="0" lvl="0" indent="0" algn="l" rtl="0">
                        <a:spcBef>
                          <a:spcPts val="0"/>
                        </a:spcBef>
                        <a:spcAft>
                          <a:spcPts val="0"/>
                        </a:spcAft>
                        <a:buNone/>
                      </a:pPr>
                      <a:r>
                        <a:rPr lang="es-419" sz="1200" b="1" dirty="0"/>
                        <a:t>++a - -i  !   ~  *a  &amp;a   +a  -a  </a:t>
                      </a:r>
                      <a:endParaRPr sz="1200" b="1" dirty="0"/>
                    </a:p>
                  </a:txBody>
                  <a:tcPr marL="91425" marR="91425" marT="36000" marB="36000"/>
                </a:tc>
                <a:tc>
                  <a:txBody>
                    <a:bodyPr/>
                    <a:lstStyle/>
                    <a:p>
                      <a:pPr marL="0" lvl="0" indent="0" algn="l" rtl="0">
                        <a:spcBef>
                          <a:spcPts val="0"/>
                        </a:spcBef>
                        <a:spcAft>
                          <a:spcPts val="0"/>
                        </a:spcAft>
                        <a:buNone/>
                      </a:pPr>
                      <a:r>
                        <a:rPr lang="es-419" sz="1200" b="1"/>
                        <a:t>DER-IZQ</a:t>
                      </a:r>
                      <a:endParaRPr sz="1200" b="1"/>
                    </a:p>
                  </a:txBody>
                  <a:tcPr marL="91425" marR="91425" marT="36000" marB="36000"/>
                </a:tc>
                <a:extLst>
                  <a:ext uri="{0D108BD9-81ED-4DB2-BD59-A6C34878D82A}">
                    <a16:rowId xmlns:a16="http://schemas.microsoft.com/office/drawing/2014/main" val="10002"/>
                  </a:ext>
                </a:extLst>
              </a:tr>
              <a:tr h="240600">
                <a:tc>
                  <a:txBody>
                    <a:bodyPr/>
                    <a:lstStyle/>
                    <a:p>
                      <a:pPr marL="0" lvl="0" indent="0" algn="ctr" rtl="0">
                        <a:spcBef>
                          <a:spcPts val="0"/>
                        </a:spcBef>
                        <a:spcAft>
                          <a:spcPts val="0"/>
                        </a:spcAft>
                        <a:buNone/>
                      </a:pPr>
                      <a:r>
                        <a:rPr lang="es-419" sz="1200" b="1"/>
                        <a:t>3</a:t>
                      </a:r>
                      <a:endParaRPr sz="1200" b="1"/>
                    </a:p>
                  </a:txBody>
                  <a:tcPr marL="91425" marR="91425" marT="36000" marB="36000"/>
                </a:tc>
                <a:tc>
                  <a:txBody>
                    <a:bodyPr/>
                    <a:lstStyle/>
                    <a:p>
                      <a:pPr marL="0" lvl="0" indent="0" algn="l" rtl="0">
                        <a:spcBef>
                          <a:spcPts val="0"/>
                        </a:spcBef>
                        <a:spcAft>
                          <a:spcPts val="0"/>
                        </a:spcAft>
                        <a:buNone/>
                      </a:pPr>
                      <a:r>
                        <a:rPr lang="es-419" sz="1200" b="1"/>
                        <a:t>*   /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3"/>
                  </a:ext>
                </a:extLst>
              </a:tr>
              <a:tr h="240600">
                <a:tc>
                  <a:txBody>
                    <a:bodyPr/>
                    <a:lstStyle/>
                    <a:p>
                      <a:pPr marL="0" lvl="0" indent="0" algn="ctr" rtl="0">
                        <a:spcBef>
                          <a:spcPts val="0"/>
                        </a:spcBef>
                        <a:spcAft>
                          <a:spcPts val="0"/>
                        </a:spcAft>
                        <a:buNone/>
                      </a:pPr>
                      <a:r>
                        <a:rPr lang="es-419" sz="1200" b="1"/>
                        <a:t>4</a:t>
                      </a:r>
                      <a:endParaRPr sz="1200" b="1"/>
                    </a:p>
                  </a:txBody>
                  <a:tcPr marL="91425" marR="91425" marT="36000" marB="36000"/>
                </a:tc>
                <a:tc>
                  <a:txBody>
                    <a:bodyPr/>
                    <a:lstStyle/>
                    <a:p>
                      <a:pPr marL="457200" lvl="0" indent="-304800" algn="l" rtl="0">
                        <a:spcBef>
                          <a:spcPts val="0"/>
                        </a:spcBef>
                        <a:spcAft>
                          <a:spcPts val="0"/>
                        </a:spcAft>
                        <a:buSzPts val="1200"/>
                        <a:buChar char="+"/>
                      </a:pPr>
                      <a:r>
                        <a:rPr lang="es-419" sz="1200" b="1"/>
                        <a:t> -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4"/>
                  </a:ext>
                </a:extLst>
              </a:tr>
              <a:tr h="240600">
                <a:tc>
                  <a:txBody>
                    <a:bodyPr/>
                    <a:lstStyle/>
                    <a:p>
                      <a:pPr marL="0" lvl="0" indent="0" algn="ctr" rtl="0">
                        <a:spcBef>
                          <a:spcPts val="0"/>
                        </a:spcBef>
                        <a:spcAft>
                          <a:spcPts val="0"/>
                        </a:spcAft>
                        <a:buNone/>
                      </a:pPr>
                      <a:r>
                        <a:rPr lang="es-419" sz="1200" b="1"/>
                        <a:t>5</a:t>
                      </a:r>
                      <a:endParaRPr sz="1200" b="1"/>
                    </a:p>
                  </a:txBody>
                  <a:tcPr marL="91425" marR="91425" marT="36000" marB="36000"/>
                </a:tc>
                <a:tc>
                  <a:txBody>
                    <a:bodyPr/>
                    <a:lstStyle/>
                    <a:p>
                      <a:pPr marL="0" lvl="0" indent="0" algn="l" rtl="0">
                        <a:spcBef>
                          <a:spcPts val="0"/>
                        </a:spcBef>
                        <a:spcAft>
                          <a:spcPts val="0"/>
                        </a:spcAft>
                        <a:buNone/>
                      </a:pPr>
                      <a:r>
                        <a:rPr lang="es-419" sz="1200" b="1"/>
                        <a:t>&lt;&lt;   &gt;&gt;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5"/>
                  </a:ext>
                </a:extLst>
              </a:tr>
              <a:tr h="240600">
                <a:tc>
                  <a:txBody>
                    <a:bodyPr/>
                    <a:lstStyle/>
                    <a:p>
                      <a:pPr marL="0" lvl="0" indent="0" algn="ctr" rtl="0">
                        <a:spcBef>
                          <a:spcPts val="0"/>
                        </a:spcBef>
                        <a:spcAft>
                          <a:spcPts val="0"/>
                        </a:spcAft>
                        <a:buNone/>
                      </a:pPr>
                      <a:r>
                        <a:rPr lang="es-419" sz="1200" b="1"/>
                        <a:t>6</a:t>
                      </a:r>
                      <a:endParaRPr sz="1200" b="1"/>
                    </a:p>
                  </a:txBody>
                  <a:tcPr marL="91425" marR="91425" marT="36000" marB="36000"/>
                </a:tc>
                <a:tc>
                  <a:txBody>
                    <a:bodyPr/>
                    <a:lstStyle/>
                    <a:p>
                      <a:pPr marL="0" lvl="0" indent="0" algn="l" rtl="0">
                        <a:spcBef>
                          <a:spcPts val="0"/>
                        </a:spcBef>
                        <a:spcAft>
                          <a:spcPts val="0"/>
                        </a:spcAft>
                        <a:buNone/>
                      </a:pPr>
                      <a:r>
                        <a:rPr lang="es-419" sz="1200" b="1"/>
                        <a:t>&lt;  &lt;=  &gt;  &gt;=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6"/>
                  </a:ext>
                </a:extLst>
              </a:tr>
              <a:tr h="240600">
                <a:tc>
                  <a:txBody>
                    <a:bodyPr/>
                    <a:lstStyle/>
                    <a:p>
                      <a:pPr marL="0" lvl="0" indent="0" algn="ctr" rtl="0">
                        <a:spcBef>
                          <a:spcPts val="0"/>
                        </a:spcBef>
                        <a:spcAft>
                          <a:spcPts val="0"/>
                        </a:spcAft>
                        <a:buNone/>
                      </a:pPr>
                      <a:r>
                        <a:rPr lang="es-419" sz="1200" b="1"/>
                        <a:t>7</a:t>
                      </a:r>
                      <a:endParaRPr sz="1200" b="1"/>
                    </a:p>
                  </a:txBody>
                  <a:tcPr marL="91425" marR="91425" marT="36000" marB="36000"/>
                </a:tc>
                <a:tc>
                  <a:txBody>
                    <a:bodyPr/>
                    <a:lstStyle/>
                    <a:p>
                      <a:pPr marL="0" lvl="0" indent="0" algn="l" rtl="0">
                        <a:spcBef>
                          <a:spcPts val="0"/>
                        </a:spcBef>
                        <a:spcAft>
                          <a:spcPts val="0"/>
                        </a:spcAft>
                        <a:buNone/>
                      </a:pPr>
                      <a:r>
                        <a:rPr lang="es-419" sz="1200" b="1"/>
                        <a:t>==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7"/>
                  </a:ext>
                </a:extLst>
              </a:tr>
              <a:tr h="240600">
                <a:tc>
                  <a:txBody>
                    <a:bodyPr/>
                    <a:lstStyle/>
                    <a:p>
                      <a:pPr marL="0" lvl="0" indent="0" algn="ctr" rtl="0">
                        <a:spcBef>
                          <a:spcPts val="0"/>
                        </a:spcBef>
                        <a:spcAft>
                          <a:spcPts val="0"/>
                        </a:spcAft>
                        <a:buNone/>
                      </a:pPr>
                      <a:r>
                        <a:rPr lang="es-419" sz="1200" b="1"/>
                        <a:t>8</a:t>
                      </a:r>
                      <a:endParaRPr sz="1200" b="1"/>
                    </a:p>
                  </a:txBody>
                  <a:tcPr marL="91425" marR="91425" marT="36000" marB="36000"/>
                </a:tc>
                <a:tc>
                  <a:txBody>
                    <a:bodyPr/>
                    <a:lstStyle/>
                    <a:p>
                      <a:pPr marL="0" lvl="0" indent="0" algn="l" rtl="0">
                        <a:spcBef>
                          <a:spcPts val="0"/>
                        </a:spcBef>
                        <a:spcAft>
                          <a:spcPts val="0"/>
                        </a:spcAft>
                        <a:buNone/>
                      </a:pPr>
                      <a:r>
                        <a:rPr lang="es-419" sz="1200" b="1"/>
                        <a:t>&amp;</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8"/>
                  </a:ext>
                </a:extLst>
              </a:tr>
              <a:tr h="240600">
                <a:tc>
                  <a:txBody>
                    <a:bodyPr/>
                    <a:lstStyle/>
                    <a:p>
                      <a:pPr marL="0" lvl="0" indent="0" algn="ctr" rtl="0">
                        <a:spcBef>
                          <a:spcPts val="0"/>
                        </a:spcBef>
                        <a:spcAft>
                          <a:spcPts val="0"/>
                        </a:spcAft>
                        <a:buNone/>
                      </a:pPr>
                      <a:r>
                        <a:rPr lang="es-419" sz="1200" b="1"/>
                        <a:t>9</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9"/>
                  </a:ext>
                </a:extLst>
              </a:tr>
              <a:tr h="240600">
                <a:tc>
                  <a:txBody>
                    <a:bodyPr/>
                    <a:lstStyle/>
                    <a:p>
                      <a:pPr marL="0" lvl="0" indent="0" algn="ctr" rtl="0">
                        <a:spcBef>
                          <a:spcPts val="0"/>
                        </a:spcBef>
                        <a:spcAft>
                          <a:spcPts val="0"/>
                        </a:spcAft>
                        <a:buNone/>
                      </a:pPr>
                      <a:r>
                        <a:rPr lang="es-419" sz="1200" b="1"/>
                        <a:t>10</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0"/>
                  </a:ext>
                </a:extLst>
              </a:tr>
              <a:tr h="240600">
                <a:tc>
                  <a:txBody>
                    <a:bodyPr/>
                    <a:lstStyle/>
                    <a:p>
                      <a:pPr marL="0" lvl="0" indent="0" algn="ctr" rtl="0">
                        <a:spcBef>
                          <a:spcPts val="0"/>
                        </a:spcBef>
                        <a:spcAft>
                          <a:spcPts val="0"/>
                        </a:spcAft>
                        <a:buNone/>
                      </a:pPr>
                      <a:r>
                        <a:rPr lang="es-419" sz="1200" b="1"/>
                        <a:t>11</a:t>
                      </a:r>
                      <a:endParaRPr sz="1200" b="1"/>
                    </a:p>
                  </a:txBody>
                  <a:tcPr marL="91425" marR="91425" marT="36000" marB="36000"/>
                </a:tc>
                <a:tc>
                  <a:txBody>
                    <a:bodyPr/>
                    <a:lstStyle/>
                    <a:p>
                      <a:pPr marL="0" lvl="0" indent="0" algn="l" rtl="0">
                        <a:spcBef>
                          <a:spcPts val="0"/>
                        </a:spcBef>
                        <a:spcAft>
                          <a:spcPts val="0"/>
                        </a:spcAft>
                        <a:buNone/>
                      </a:pPr>
                      <a:r>
                        <a:rPr lang="es-419" sz="1200" b="1"/>
                        <a:t>&amp;&amp;</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1"/>
                  </a:ext>
                </a:extLst>
              </a:tr>
              <a:tr h="240600">
                <a:tc>
                  <a:txBody>
                    <a:bodyPr/>
                    <a:lstStyle/>
                    <a:p>
                      <a:pPr marL="0" lvl="0" indent="0" algn="ctr" rtl="0">
                        <a:spcBef>
                          <a:spcPts val="0"/>
                        </a:spcBef>
                        <a:spcAft>
                          <a:spcPts val="0"/>
                        </a:spcAft>
                        <a:buNone/>
                      </a:pPr>
                      <a:r>
                        <a:rPr lang="es-419" sz="1200" b="1"/>
                        <a:t>12</a:t>
                      </a:r>
                      <a:endParaRPr sz="1200" b="1"/>
                    </a:p>
                  </a:txBody>
                  <a:tcPr marL="91425" marR="91425" marT="36000" marB="36000"/>
                </a:tc>
                <a:tc>
                  <a:txBody>
                    <a:bodyPr/>
                    <a:lstStyle/>
                    <a:p>
                      <a:pPr marL="0" lvl="0" indent="0" algn="l" rtl="0">
                        <a:spcBef>
                          <a:spcPts val="0"/>
                        </a:spcBef>
                        <a:spcAft>
                          <a:spcPts val="0"/>
                        </a:spcAft>
                        <a:buNone/>
                      </a:pPr>
                      <a:r>
                        <a:rPr lang="es-419" sz="1200" b="1"/>
                        <a:t>|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2"/>
                  </a:ext>
                </a:extLst>
              </a:tr>
              <a:tr h="240600">
                <a:tc>
                  <a:txBody>
                    <a:bodyPr/>
                    <a:lstStyle/>
                    <a:p>
                      <a:pPr marL="0" lvl="0" indent="0" algn="ctr" rtl="0">
                        <a:spcBef>
                          <a:spcPts val="0"/>
                        </a:spcBef>
                        <a:spcAft>
                          <a:spcPts val="0"/>
                        </a:spcAft>
                        <a:buNone/>
                      </a:pPr>
                      <a:r>
                        <a:rPr lang="es-419" sz="1200" b="1"/>
                        <a:t>13</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a:t>IZQ-DER</a:t>
                      </a:r>
                      <a:endParaRPr sz="1200" b="1"/>
                    </a:p>
                  </a:txBody>
                  <a:tcPr marL="91425" marR="91425" marT="36000" marB="36000"/>
                </a:tc>
                <a:extLst>
                  <a:ext uri="{0D108BD9-81ED-4DB2-BD59-A6C34878D82A}">
                    <a16:rowId xmlns:a16="http://schemas.microsoft.com/office/drawing/2014/main" val="10013"/>
                  </a:ext>
                </a:extLst>
              </a:tr>
              <a:tr h="240600">
                <a:tc>
                  <a:txBody>
                    <a:bodyPr/>
                    <a:lstStyle/>
                    <a:p>
                      <a:pPr marL="0" lvl="0" indent="0" algn="ctr" rtl="0">
                        <a:spcBef>
                          <a:spcPts val="0"/>
                        </a:spcBef>
                        <a:spcAft>
                          <a:spcPts val="0"/>
                        </a:spcAft>
                        <a:buNone/>
                      </a:pPr>
                      <a:r>
                        <a:rPr lang="es-419" sz="1200" b="1"/>
                        <a:t>14</a:t>
                      </a:r>
                      <a:endParaRPr sz="1200" b="1"/>
                    </a:p>
                  </a:txBody>
                  <a:tcPr marL="91425" marR="91425" marT="36000" marB="36000"/>
                </a:tc>
                <a:tc>
                  <a:txBody>
                    <a:bodyPr/>
                    <a:lstStyle/>
                    <a:p>
                      <a:pPr marL="0" lvl="0" indent="0" algn="l" rtl="0">
                        <a:spcBef>
                          <a:spcPts val="0"/>
                        </a:spcBef>
                        <a:spcAft>
                          <a:spcPts val="0"/>
                        </a:spcAft>
                        <a:buNone/>
                      </a:pPr>
                      <a:r>
                        <a:rPr lang="es-419" sz="1200" b="1"/>
                        <a:t>= += -= *= /= %=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DER-IZQ</a:t>
                      </a:r>
                      <a:endParaRPr sz="1200" b="1"/>
                    </a:p>
                  </a:txBody>
                  <a:tcPr marL="91425" marR="91425" marT="36000" marB="36000"/>
                </a:tc>
                <a:extLst>
                  <a:ext uri="{0D108BD9-81ED-4DB2-BD59-A6C34878D82A}">
                    <a16:rowId xmlns:a16="http://schemas.microsoft.com/office/drawing/2014/main" val="10014"/>
                  </a:ext>
                </a:extLst>
              </a:tr>
              <a:tr h="110875">
                <a:tc>
                  <a:txBody>
                    <a:bodyPr/>
                    <a:lstStyle/>
                    <a:p>
                      <a:pPr marL="0" lvl="0" indent="0" algn="ctr" rtl="0">
                        <a:spcBef>
                          <a:spcPts val="0"/>
                        </a:spcBef>
                        <a:spcAft>
                          <a:spcPts val="0"/>
                        </a:spcAft>
                        <a:buNone/>
                      </a:pPr>
                      <a:r>
                        <a:rPr lang="es-419" sz="1200" b="1"/>
                        <a:t>15</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&lt;&lt;= &gt;&gt;= &amp;= |=^=</a:t>
                      </a:r>
                      <a:endParaRPr sz="1200" b="1"/>
                    </a:p>
                  </a:txBody>
                  <a:tcPr marL="91425" marR="91425" marT="36000" marB="36000"/>
                </a:tc>
                <a:tc>
                  <a:txBody>
                    <a:bodyPr/>
                    <a:lstStyle/>
                    <a:p>
                      <a:pPr marL="0" lvl="0" indent="0" algn="l" rtl="0">
                        <a:spcBef>
                          <a:spcPts val="0"/>
                        </a:spcBef>
                        <a:spcAft>
                          <a:spcPts val="0"/>
                        </a:spcAft>
                        <a:buNone/>
                      </a:pPr>
                      <a:r>
                        <a:rPr lang="es-419" sz="1200" b="1"/>
                        <a:t>DER-IZQ</a:t>
                      </a:r>
                      <a:endParaRPr sz="1200" b="1"/>
                    </a:p>
                    <a:p>
                      <a:pPr marL="0" lvl="0" indent="0" algn="l" rtl="0">
                        <a:spcBef>
                          <a:spcPts val="0"/>
                        </a:spcBef>
                        <a:spcAft>
                          <a:spcPts val="0"/>
                        </a:spcAft>
                        <a:buClr>
                          <a:schemeClr val="dk1"/>
                        </a:buClr>
                        <a:buSzPts val="1100"/>
                        <a:buFont typeface="Arial"/>
                        <a:buNone/>
                      </a:pPr>
                      <a:endParaRPr sz="1200" b="1"/>
                    </a:p>
                  </a:txBody>
                  <a:tcPr marL="91425" marR="91425" marT="36000" marB="36000"/>
                </a:tc>
                <a:extLst>
                  <a:ext uri="{0D108BD9-81ED-4DB2-BD59-A6C34878D82A}">
                    <a16:rowId xmlns:a16="http://schemas.microsoft.com/office/drawing/2014/main" val="10015"/>
                  </a:ext>
                </a:extLst>
              </a:tr>
              <a:tr h="240600">
                <a:tc>
                  <a:txBody>
                    <a:bodyPr/>
                    <a:lstStyle/>
                    <a:p>
                      <a:pPr marL="0" lvl="0" indent="0" algn="ctr" rtl="0">
                        <a:spcBef>
                          <a:spcPts val="0"/>
                        </a:spcBef>
                        <a:spcAft>
                          <a:spcPts val="0"/>
                        </a:spcAft>
                        <a:buNone/>
                      </a:pPr>
                      <a:r>
                        <a:rPr lang="es-419" sz="1200" b="1"/>
                        <a:t>16</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dirty="0"/>
                        <a:t>IZQ-DER</a:t>
                      </a:r>
                      <a:endParaRPr sz="1200" b="1" dirty="0"/>
                    </a:p>
                  </a:txBody>
                  <a:tcPr marL="91425" marR="91425" marT="36000" marB="36000"/>
                </a:tc>
                <a:extLst>
                  <a:ext uri="{0D108BD9-81ED-4DB2-BD59-A6C34878D82A}">
                    <a16:rowId xmlns:a16="http://schemas.microsoft.com/office/drawing/2014/main" val="1001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de control - selección (decisión)</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Las estructuras de control controlan el flujo de ejecución de un programa.</a:t>
            </a:r>
            <a:endParaRPr/>
          </a:p>
          <a:p>
            <a:pPr marL="457200" lvl="0" indent="-342900" algn="l" rtl="0">
              <a:spcBef>
                <a:spcPts val="0"/>
              </a:spcBef>
              <a:spcAft>
                <a:spcPts val="0"/>
              </a:spcAft>
              <a:buSzPts val="1800"/>
              <a:buChar char="●"/>
            </a:pPr>
            <a:r>
              <a:rPr lang="es-419"/>
              <a:t>Sentencia If</a:t>
            </a:r>
            <a:endParaRPr/>
          </a:p>
          <a:p>
            <a:pPr marL="457200" lvl="0" indent="-342900" algn="l" rtl="0">
              <a:spcBef>
                <a:spcPts val="0"/>
              </a:spcBef>
              <a:spcAft>
                <a:spcPts val="0"/>
              </a:spcAft>
              <a:buSzPts val="1800"/>
              <a:buChar char="●"/>
            </a:pPr>
            <a:r>
              <a:rPr lang="es-419"/>
              <a:t>Sentencia if-else</a:t>
            </a:r>
            <a:endParaRPr/>
          </a:p>
          <a:p>
            <a:pPr marL="457200" lvl="0" indent="-342900" algn="l" rtl="0">
              <a:spcBef>
                <a:spcPts val="0"/>
              </a:spcBef>
              <a:spcAft>
                <a:spcPts val="0"/>
              </a:spcAft>
              <a:buSzPts val="1800"/>
              <a:buChar char="●"/>
            </a:pPr>
            <a:r>
              <a:rPr lang="es-419"/>
              <a:t>Sentencias if-else anidadas</a:t>
            </a:r>
            <a:endParaRPr/>
          </a:p>
          <a:p>
            <a:pPr marL="457200" lvl="0" indent="-342900" algn="l" rtl="0">
              <a:spcBef>
                <a:spcPts val="0"/>
              </a:spcBef>
              <a:spcAft>
                <a:spcPts val="0"/>
              </a:spcAft>
              <a:buSzPts val="1800"/>
              <a:buChar char="●"/>
            </a:pPr>
            <a:r>
              <a:rPr lang="es-419"/>
              <a:t>Sentencia de control switch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la estructura de selección principal.</a:t>
            </a:r>
            <a:endParaRPr/>
          </a:p>
          <a:p>
            <a:pPr marL="457200" lvl="0" indent="-342900" algn="l" rtl="0">
              <a:spcBef>
                <a:spcPts val="0"/>
              </a:spcBef>
              <a:spcAft>
                <a:spcPts val="0"/>
              </a:spcAft>
              <a:buSzPts val="1800"/>
              <a:buChar char="●"/>
            </a:pPr>
            <a:r>
              <a:rPr lang="es-419"/>
              <a:t>Tiene la siguiente estructura:</a:t>
            </a:r>
            <a:endParaRPr/>
          </a:p>
          <a:p>
            <a:pPr marL="457200" lvl="0" indent="457200" algn="l" rtl="0">
              <a:spcBef>
                <a:spcPts val="1200"/>
              </a:spcBef>
              <a:spcAft>
                <a:spcPts val="0"/>
              </a:spcAft>
              <a:buNone/>
            </a:pPr>
            <a:r>
              <a:rPr lang="es-419" i="1"/>
              <a:t>if(condicion) sentencia;</a:t>
            </a:r>
            <a:endParaRPr i="1"/>
          </a:p>
          <a:p>
            <a:pPr marL="457200" lvl="0" indent="-342900" algn="l" rtl="0">
              <a:spcBef>
                <a:spcPts val="1200"/>
              </a:spcBef>
              <a:spcAft>
                <a:spcPts val="0"/>
              </a:spcAft>
              <a:buSzPts val="1800"/>
              <a:buChar char="●"/>
            </a:pPr>
            <a:r>
              <a:rPr lang="es-419"/>
              <a:t>Cuando la condición dentro de los paréntesis se cumple, entonces se ejecuta la sentencia o el bloque de código enseguida de éste; de otra forma, la ejecución continúa en el siguiente bloque de código o sentencia.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a:t>
            </a:r>
            <a:endParaRPr/>
          </a:p>
        </p:txBody>
      </p:sp>
      <p:sp>
        <p:nvSpPr>
          <p:cNvPr id="278" name="Google Shape;278;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 segundo formato de la sentencia if.</a:t>
            </a:r>
            <a:endParaRPr/>
          </a:p>
          <a:p>
            <a:pPr marL="457200" lvl="0" indent="-342900" algn="l" rtl="0">
              <a:spcBef>
                <a:spcPts val="0"/>
              </a:spcBef>
              <a:spcAft>
                <a:spcPts val="0"/>
              </a:spcAft>
              <a:buSzPts val="1800"/>
              <a:buChar char="●"/>
            </a:pPr>
            <a:r>
              <a:rPr lang="es-419"/>
              <a:t>Tiene la siguiente sintaxis:</a:t>
            </a:r>
            <a:endParaRPr/>
          </a:p>
          <a:p>
            <a:pPr marL="0" lvl="0" indent="0" algn="l" rtl="0">
              <a:spcBef>
                <a:spcPts val="1200"/>
              </a:spcBef>
              <a:spcAft>
                <a:spcPts val="0"/>
              </a:spcAft>
              <a:buNone/>
            </a:pPr>
            <a:r>
              <a:rPr lang="es-419"/>
              <a:t>		if( expresión) accion1; else accion2;</a:t>
            </a:r>
            <a:endParaRPr/>
          </a:p>
          <a:p>
            <a:pPr marL="457200" lvl="0" indent="-342900" algn="l" rtl="0">
              <a:spcBef>
                <a:spcPts val="1200"/>
              </a:spcBef>
              <a:spcAft>
                <a:spcPts val="0"/>
              </a:spcAft>
              <a:buSzPts val="1800"/>
              <a:buChar char="●"/>
            </a:pPr>
            <a:r>
              <a:rPr lang="es-419"/>
              <a:t>En este formato, accion1 y accion2 son una sola sentencia terminada en punto y coma, o bien puede ser un bloque de código delimitado por llaves { }.</a:t>
            </a:r>
            <a:endParaRPr/>
          </a:p>
          <a:p>
            <a:pPr marL="457200" lvl="0" indent="-342900" algn="l" rtl="0">
              <a:spcBef>
                <a:spcPts val="0"/>
              </a:spcBef>
              <a:spcAft>
                <a:spcPts val="0"/>
              </a:spcAft>
              <a:buSzPts val="1800"/>
              <a:buChar char="●"/>
            </a:pPr>
            <a:r>
              <a:rPr lang="es-419"/>
              <a:t>Si la expresión se cumple, entonces la accion1 se ejecuta, si no entonces la accion2 es la que se ejecuta en su lugar.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 anidados</a:t>
            </a:r>
            <a:endParaRPr/>
          </a:p>
        </p:txBody>
      </p:sp>
      <p:sp>
        <p:nvSpPr>
          <p:cNvPr id="284" name="Google Shape;28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Una sentencia if es anidada cuando la sentencia de la rama verdadera o de la rama falsa, es a su vez un if.</a:t>
            </a:r>
            <a:endParaRPr/>
          </a:p>
          <a:p>
            <a:pPr marL="457200" lvl="0" indent="-342900" algn="l" rtl="0">
              <a:spcBef>
                <a:spcPts val="0"/>
              </a:spcBef>
              <a:spcAft>
                <a:spcPts val="0"/>
              </a:spcAft>
              <a:buSzPts val="1800"/>
              <a:buChar char="●"/>
            </a:pPr>
            <a:r>
              <a:rPr lang="es-419"/>
              <a:t>La sintaxis es la siguiente:</a:t>
            </a:r>
            <a:endParaRPr/>
          </a:p>
          <a:p>
            <a:pPr marL="1371600" lvl="0" indent="0" algn="l" rtl="0">
              <a:spcBef>
                <a:spcPts val="1200"/>
              </a:spcBef>
              <a:spcAft>
                <a:spcPts val="0"/>
              </a:spcAft>
              <a:buNone/>
            </a:pPr>
            <a:r>
              <a:rPr lang="es-419"/>
              <a:t>if(condicion1) sentencia1;</a:t>
            </a:r>
            <a:endParaRPr/>
          </a:p>
          <a:p>
            <a:pPr marL="1371600" lvl="0" indent="0" algn="l" rtl="0">
              <a:spcBef>
                <a:spcPts val="1200"/>
              </a:spcBef>
              <a:spcAft>
                <a:spcPts val="0"/>
              </a:spcAft>
              <a:buNone/>
            </a:pPr>
            <a:r>
              <a:rPr lang="es-419"/>
              <a:t>else if(condicion2) sentencia2;</a:t>
            </a:r>
            <a:endParaRPr/>
          </a:p>
          <a:p>
            <a:pPr marL="1371600" lvl="0" indent="0" algn="l" rtl="0">
              <a:spcBef>
                <a:spcPts val="1200"/>
              </a:spcBef>
              <a:spcAft>
                <a:spcPts val="0"/>
              </a:spcAft>
              <a:buNone/>
            </a:pPr>
            <a:r>
              <a:rPr lang="es-419"/>
              <a:t>…</a:t>
            </a:r>
            <a:endParaRPr/>
          </a:p>
          <a:p>
            <a:pPr marL="1371600" lvl="0" indent="0" algn="l" rtl="0">
              <a:spcBef>
                <a:spcPts val="1200"/>
              </a:spcBef>
              <a:spcAft>
                <a:spcPts val="0"/>
              </a:spcAft>
              <a:buNone/>
            </a:pPr>
            <a:r>
              <a:rPr lang="es-419"/>
              <a:t>else sentencia_n;</a:t>
            </a:r>
            <a:endParaRPr/>
          </a:p>
          <a:p>
            <a:pPr marL="1371600" lvl="0" indent="0" algn="l" rtl="0">
              <a:spcBef>
                <a:spcPts val="1200"/>
              </a:spcBef>
              <a:spcAft>
                <a:spcPts val="1200"/>
              </a:spcAft>
              <a:buNone/>
            </a:pPr>
            <a:r>
              <a:rPr lang="es-419"/>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switch</a:t>
            </a:r>
            <a:endParaRPr/>
          </a:p>
        </p:txBody>
      </p:sp>
      <p:sp>
        <p:nvSpPr>
          <p:cNvPr id="290" name="Google Shape;290;p49"/>
          <p:cNvSpPr txBox="1">
            <a:spLocks noGrp="1"/>
          </p:cNvSpPr>
          <p:nvPr>
            <p:ph type="body" idx="1"/>
          </p:nvPr>
        </p:nvSpPr>
        <p:spPr>
          <a:xfrm>
            <a:off x="311700" y="1152475"/>
            <a:ext cx="8552100" cy="37575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es-419"/>
              <a:t>Se utiliza para seleccionar una opción de entre múltiples alternativas.</a:t>
            </a:r>
            <a:endParaRPr/>
          </a:p>
          <a:p>
            <a:pPr marL="457200" lvl="0" indent="-308610" algn="l" rtl="0">
              <a:spcBef>
                <a:spcPts val="0"/>
              </a:spcBef>
              <a:spcAft>
                <a:spcPts val="0"/>
              </a:spcAft>
              <a:buSzPct val="100000"/>
              <a:buChar char="●"/>
            </a:pPr>
            <a:r>
              <a:rPr lang="es-419"/>
              <a:t>La sintaxis es:</a:t>
            </a:r>
            <a:endParaRPr/>
          </a:p>
          <a:p>
            <a:pPr marL="1371600" lvl="0" indent="0" algn="l" rtl="0">
              <a:lnSpc>
                <a:spcPct val="100000"/>
              </a:lnSpc>
              <a:spcBef>
                <a:spcPts val="1200"/>
              </a:spcBef>
              <a:spcAft>
                <a:spcPts val="0"/>
              </a:spcAft>
              <a:buNone/>
            </a:pPr>
            <a:r>
              <a:rPr lang="es-419"/>
              <a:t>switch(expresión){</a:t>
            </a:r>
            <a:endParaRPr/>
          </a:p>
          <a:p>
            <a:pPr marL="1371600" lvl="0" indent="0" algn="l" rtl="0">
              <a:lnSpc>
                <a:spcPct val="100000"/>
              </a:lnSpc>
              <a:spcBef>
                <a:spcPts val="1200"/>
              </a:spcBef>
              <a:spcAft>
                <a:spcPts val="0"/>
              </a:spcAft>
              <a:buClr>
                <a:schemeClr val="dk1"/>
              </a:buClr>
              <a:buSzPct val="61111"/>
              <a:buFont typeface="Arial"/>
              <a:buNone/>
            </a:pPr>
            <a:r>
              <a:rPr lang="es-419"/>
              <a:t>	case etiqueta1: sentencia1; break;</a:t>
            </a:r>
            <a:endParaRPr/>
          </a:p>
          <a:p>
            <a:pPr marL="1371600" lvl="0" indent="0" algn="l" rtl="0">
              <a:lnSpc>
                <a:spcPct val="100000"/>
              </a:lnSpc>
              <a:spcBef>
                <a:spcPts val="1200"/>
              </a:spcBef>
              <a:spcAft>
                <a:spcPts val="0"/>
              </a:spcAft>
              <a:buNone/>
            </a:pPr>
            <a:r>
              <a:rPr lang="es-419"/>
              <a:t>	case etiqueta2: sentencia2; break;</a:t>
            </a:r>
            <a:endParaRPr/>
          </a:p>
          <a:p>
            <a:pPr marL="1371600" lvl="0" indent="0" algn="l" rtl="0">
              <a:lnSpc>
                <a:spcPct val="100000"/>
              </a:lnSpc>
              <a:spcBef>
                <a:spcPts val="1200"/>
              </a:spcBef>
              <a:spcAft>
                <a:spcPts val="0"/>
              </a:spcAft>
              <a:buNone/>
            </a:pPr>
            <a:r>
              <a:rPr lang="es-419"/>
              <a:t>	….</a:t>
            </a:r>
            <a:endParaRPr/>
          </a:p>
          <a:p>
            <a:pPr marL="1371600" lvl="0" indent="0" algn="l" rtl="0">
              <a:lnSpc>
                <a:spcPct val="100000"/>
              </a:lnSpc>
              <a:spcBef>
                <a:spcPts val="1200"/>
              </a:spcBef>
              <a:spcAft>
                <a:spcPts val="0"/>
              </a:spcAft>
              <a:buNone/>
            </a:pPr>
            <a:r>
              <a:rPr lang="es-419"/>
              <a:t>	case etiqueta_n: sentencia_n; break;</a:t>
            </a:r>
            <a:endParaRPr/>
          </a:p>
          <a:p>
            <a:pPr marL="1371600" lvl="0" indent="0" algn="l" rtl="0">
              <a:lnSpc>
                <a:spcPct val="100000"/>
              </a:lnSpc>
              <a:spcBef>
                <a:spcPts val="1200"/>
              </a:spcBef>
              <a:spcAft>
                <a:spcPts val="0"/>
              </a:spcAft>
              <a:buNone/>
            </a:pPr>
            <a:r>
              <a:rPr lang="es-419"/>
              <a:t>	default; sentencia_default;</a:t>
            </a:r>
            <a:endParaRPr/>
          </a:p>
          <a:p>
            <a:pPr marL="1371600" lvl="0" indent="0" algn="l" rtl="0">
              <a:lnSpc>
                <a:spcPct val="100000"/>
              </a:lnSpc>
              <a:spcBef>
                <a:spcPts val="1200"/>
              </a:spcBef>
              <a:spcAft>
                <a:spcPts val="0"/>
              </a:spcAft>
              <a:buNone/>
            </a:pPr>
            <a:r>
              <a:rPr lang="es-419"/>
              <a:t>}</a:t>
            </a:r>
            <a:endParaRPr/>
          </a:p>
          <a:p>
            <a:pPr marL="457200" lvl="0" indent="-308610" algn="l" rtl="0">
              <a:spcBef>
                <a:spcPts val="1200"/>
              </a:spcBef>
              <a:spcAft>
                <a:spcPts val="0"/>
              </a:spcAft>
              <a:buSzPct val="100000"/>
              <a:buChar char="●"/>
            </a:pPr>
            <a:r>
              <a:rPr lang="es-419"/>
              <a:t>La etiqueta default es opcional, pero se recomienda agregar si consideras que no has cubierto todas las opciones posibles en los cases.</a:t>
            </a:r>
            <a:endParaRPr/>
          </a:p>
          <a:p>
            <a:pPr marL="457200" lvl="0" indent="-308610" algn="l" rtl="0">
              <a:spcBef>
                <a:spcPts val="0"/>
              </a:spcBef>
              <a:spcAft>
                <a:spcPts val="0"/>
              </a:spcAft>
              <a:buSzPct val="100000"/>
              <a:buChar char="●"/>
            </a:pPr>
            <a:r>
              <a:rPr lang="es-419"/>
              <a:t>Si se olvida agregar la sentencia break, el compilador no arrojará un error ya que el switch está correcto sintácticamente.</a:t>
            </a:r>
            <a:endParaRPr/>
          </a:p>
          <a:p>
            <a:pPr marL="457200" lvl="0" indent="-308610" algn="l" rtl="0">
              <a:spcBef>
                <a:spcPts val="0"/>
              </a:spcBef>
              <a:spcAft>
                <a:spcPts val="0"/>
              </a:spcAft>
              <a:buSzPct val="100000"/>
              <a:buChar char="●"/>
            </a:pPr>
            <a:r>
              <a:rPr lang="es-419"/>
              <a:t>Los </a:t>
            </a:r>
            <a:r>
              <a:rPr lang="es-419" i="1"/>
              <a:t>case </a:t>
            </a:r>
            <a:r>
              <a:rPr lang="es-419"/>
              <a:t> se pueden agrupar cuando varias opciones realizan una misma sentencia.</a:t>
            </a:r>
            <a:r>
              <a:rPr lang="es-419" i="1"/>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de control - ciclos</a:t>
            </a:r>
            <a:endParaRPr/>
          </a:p>
        </p:txBody>
      </p:sp>
      <p:sp>
        <p:nvSpPr>
          <p:cNvPr id="296" name="Google Shape;296;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Un ciclo/bucle/</a:t>
            </a:r>
            <a:r>
              <a:rPr lang="es-419" dirty="0" err="1"/>
              <a:t>loop</a:t>
            </a:r>
            <a:r>
              <a:rPr lang="es-419" dirty="0"/>
              <a:t> es cualquier construcción de programa que repite una o varias sentencias.</a:t>
            </a:r>
            <a:endParaRPr dirty="0"/>
          </a:p>
          <a:p>
            <a:pPr marL="457200" lvl="0" indent="-342900" algn="l" rtl="0">
              <a:spcBef>
                <a:spcPts val="0"/>
              </a:spcBef>
              <a:spcAft>
                <a:spcPts val="0"/>
              </a:spcAft>
              <a:buSzPts val="1800"/>
              <a:buChar char="●"/>
            </a:pPr>
            <a:r>
              <a:rPr lang="es-419" dirty="0"/>
              <a:t>Sentencia </a:t>
            </a:r>
            <a:r>
              <a:rPr lang="es-419" dirty="0" err="1"/>
              <a:t>while</a:t>
            </a:r>
            <a:endParaRPr dirty="0"/>
          </a:p>
          <a:p>
            <a:pPr marL="457200" lvl="0" indent="-342900" algn="l" rtl="0">
              <a:spcBef>
                <a:spcPts val="0"/>
              </a:spcBef>
              <a:spcAft>
                <a:spcPts val="0"/>
              </a:spcAft>
              <a:buSzPts val="1800"/>
              <a:buChar char="●"/>
            </a:pPr>
            <a:r>
              <a:rPr lang="es-419" dirty="0"/>
              <a:t>Sentencia do-</a:t>
            </a:r>
            <a:r>
              <a:rPr lang="es-419" dirty="0" err="1"/>
              <a:t>while</a:t>
            </a:r>
            <a:endParaRPr dirty="0"/>
          </a:p>
          <a:p>
            <a:pPr marL="457200" lvl="0" indent="-342900" algn="l" rtl="0">
              <a:spcBef>
                <a:spcPts val="0"/>
              </a:spcBef>
              <a:spcAft>
                <a:spcPts val="0"/>
              </a:spcAft>
              <a:buSzPts val="1800"/>
              <a:buChar char="●"/>
            </a:pPr>
            <a:r>
              <a:rPr lang="es-419" dirty="0"/>
              <a:t>Sentencia </a:t>
            </a:r>
            <a:r>
              <a:rPr lang="es-419" dirty="0" err="1"/>
              <a:t>for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while</a:t>
            </a:r>
            <a:endParaRPr/>
          </a:p>
        </p:txBody>
      </p:sp>
      <p:sp>
        <p:nvSpPr>
          <p:cNvPr id="302" name="Google Shape;302;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s-419" dirty="0"/>
              <a:t>Tiene una condición de ciclo (una expresión lógica) que controla la secuencia de repetición.</a:t>
            </a:r>
            <a:endParaRPr dirty="0"/>
          </a:p>
          <a:p>
            <a:pPr marL="457200" lvl="0" indent="-317182" algn="l" rtl="0">
              <a:spcBef>
                <a:spcPts val="0"/>
              </a:spcBef>
              <a:spcAft>
                <a:spcPts val="0"/>
              </a:spcAft>
              <a:buSzPct val="100000"/>
              <a:buChar char="●"/>
            </a:pPr>
            <a:r>
              <a:rPr lang="es-419" dirty="0"/>
              <a:t>Las sentencias dentro del cuerpo del ciclo se repetirán mientras que la expresión lógica sea verdadera, o se rompa el ciclo usando una sentencia break o </a:t>
            </a:r>
            <a:r>
              <a:rPr lang="es-419" dirty="0" err="1"/>
              <a:t>return</a:t>
            </a:r>
            <a:r>
              <a:rPr lang="es-419" dirty="0"/>
              <a:t>.</a:t>
            </a:r>
            <a:endParaRPr dirty="0"/>
          </a:p>
          <a:p>
            <a:pPr marL="457200" lvl="0" indent="-317182" algn="l" rtl="0">
              <a:spcBef>
                <a:spcPts val="0"/>
              </a:spcBef>
              <a:spcAft>
                <a:spcPts val="0"/>
              </a:spcAft>
              <a:buSzPct val="100000"/>
              <a:buChar char="●"/>
            </a:pPr>
            <a:r>
              <a:rPr lang="es-419" dirty="0"/>
              <a:t>La sintaxis del </a:t>
            </a:r>
            <a:r>
              <a:rPr lang="es-419" dirty="0" err="1"/>
              <a:t>while</a:t>
            </a:r>
            <a:r>
              <a:rPr lang="es-419" dirty="0"/>
              <a:t> es la siguiente:</a:t>
            </a:r>
            <a:endParaRPr dirty="0"/>
          </a:p>
          <a:p>
            <a:pPr marL="914400" lvl="0" indent="0" algn="l" rtl="0">
              <a:spcBef>
                <a:spcPts val="1200"/>
              </a:spcBef>
              <a:spcAft>
                <a:spcPts val="0"/>
              </a:spcAft>
              <a:buNone/>
            </a:pPr>
            <a:r>
              <a:rPr lang="es-419" dirty="0" err="1"/>
              <a:t>while</a:t>
            </a:r>
            <a:r>
              <a:rPr lang="es-419" dirty="0"/>
              <a:t>(condición){</a:t>
            </a:r>
            <a:endParaRPr dirty="0"/>
          </a:p>
          <a:p>
            <a:pPr marL="914400" lvl="0" indent="0" algn="l" rtl="0">
              <a:spcBef>
                <a:spcPts val="1200"/>
              </a:spcBef>
              <a:spcAft>
                <a:spcPts val="0"/>
              </a:spcAft>
              <a:buNone/>
            </a:pPr>
            <a:r>
              <a:rPr lang="es-419" dirty="0"/>
              <a:t>	sentencia1;</a:t>
            </a:r>
            <a:endParaRPr dirty="0"/>
          </a:p>
          <a:p>
            <a:pPr marL="914400" lvl="0" indent="0" algn="l" rtl="0">
              <a:spcBef>
                <a:spcPts val="1200"/>
              </a:spcBef>
              <a:spcAft>
                <a:spcPts val="0"/>
              </a:spcAft>
              <a:buNone/>
            </a:pPr>
            <a:r>
              <a:rPr lang="es-419" dirty="0"/>
              <a:t>	sentencia2;</a:t>
            </a:r>
            <a:endParaRPr dirty="0"/>
          </a:p>
          <a:p>
            <a:pPr marL="914400" lvl="0" indent="0" algn="l" rtl="0">
              <a:spcBef>
                <a:spcPts val="1200"/>
              </a:spcBef>
              <a:spcAft>
                <a:spcPts val="0"/>
              </a:spcAft>
              <a:buNone/>
            </a:pPr>
            <a:r>
              <a:rPr lang="es-419" dirty="0"/>
              <a:t>	…</a:t>
            </a:r>
            <a:endParaRPr dirty="0"/>
          </a:p>
          <a:p>
            <a:pPr marL="0" lvl="0" indent="457200" algn="l" rtl="0">
              <a:spcBef>
                <a:spcPts val="1200"/>
              </a:spcBef>
              <a:spcAft>
                <a:spcPts val="0"/>
              </a:spcAft>
              <a:buClr>
                <a:schemeClr val="dk1"/>
              </a:buClr>
              <a:buSzPct val="61111"/>
              <a:buFont typeface="Arial"/>
              <a:buNone/>
            </a:pPr>
            <a:r>
              <a:rPr lang="es-419" dirty="0"/>
              <a:t>		</a:t>
            </a:r>
            <a:r>
              <a:rPr lang="es-419" dirty="0" err="1"/>
              <a:t>sentencia_n</a:t>
            </a:r>
            <a:r>
              <a:rPr lang="es-419" dirty="0"/>
              <a:t>;</a:t>
            </a:r>
            <a:endParaRPr dirty="0"/>
          </a:p>
          <a:p>
            <a:pPr marL="914400" lvl="0" indent="0" algn="l" rtl="0">
              <a:spcBef>
                <a:spcPts val="1200"/>
              </a:spcBef>
              <a:spcAft>
                <a:spcPts val="1200"/>
              </a:spcAft>
              <a:buNone/>
            </a:pPr>
            <a:r>
              <a:rPr lang="es-419"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general de un programa</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Directivas del preprocesador</a:t>
            </a:r>
            <a:endParaRPr/>
          </a:p>
          <a:p>
            <a:pPr marL="457200" lvl="0" indent="-342900" algn="l" rtl="0">
              <a:spcBef>
                <a:spcPts val="0"/>
              </a:spcBef>
              <a:spcAft>
                <a:spcPts val="0"/>
              </a:spcAft>
              <a:buSzPts val="1800"/>
              <a:buChar char="●"/>
            </a:pPr>
            <a:r>
              <a:rPr lang="es-419"/>
              <a:t>Declaraciones globales</a:t>
            </a:r>
            <a:endParaRPr/>
          </a:p>
          <a:p>
            <a:pPr marL="457200" lvl="0" indent="-342900" algn="l" rtl="0">
              <a:spcBef>
                <a:spcPts val="0"/>
              </a:spcBef>
              <a:spcAft>
                <a:spcPts val="0"/>
              </a:spcAft>
              <a:buSzPts val="1800"/>
              <a:buChar char="●"/>
            </a:pPr>
            <a:r>
              <a:rPr lang="es-419"/>
              <a:t>Función main y funciones definidas por usuario</a:t>
            </a:r>
            <a:endParaRPr/>
          </a:p>
          <a:p>
            <a:pPr marL="457200" lvl="0" indent="-342900" algn="l" rtl="0">
              <a:spcBef>
                <a:spcPts val="0"/>
              </a:spcBef>
              <a:spcAft>
                <a:spcPts val="0"/>
              </a:spcAft>
              <a:buSzPts val="1800"/>
              <a:buChar char="●"/>
            </a:pPr>
            <a:r>
              <a:rPr lang="es-419"/>
              <a:t>Comentarios</a:t>
            </a:r>
            <a:endParaRPr/>
          </a:p>
          <a:p>
            <a:pPr marL="457200" lvl="0" indent="-342900" algn="l" rtl="0">
              <a:spcBef>
                <a:spcPts val="0"/>
              </a:spcBef>
              <a:spcAft>
                <a:spcPts val="0"/>
              </a:spcAft>
              <a:buSzPts val="1800"/>
              <a:buChar char="●"/>
            </a:pPr>
            <a:r>
              <a:rPr lang="es-419"/>
              <a:t>Depuración y tipos de errores</a:t>
            </a:r>
            <a:endParaRPr/>
          </a:p>
          <a:p>
            <a:pPr marL="457200" lvl="0" indent="-342900" algn="l" rtl="0">
              <a:spcBef>
                <a:spcPts val="0"/>
              </a:spcBef>
              <a:spcAft>
                <a:spcPts val="0"/>
              </a:spcAft>
              <a:buSzPts val="1800"/>
              <a:buChar char="●"/>
            </a:pPr>
            <a:r>
              <a:rPr lang="es-419"/>
              <a:t>Elementos de un programa</a:t>
            </a:r>
            <a:endParaRPr/>
          </a:p>
          <a:p>
            <a:pPr marL="457200" lvl="0" indent="-342900" algn="l" rtl="0">
              <a:spcBef>
                <a:spcPts val="0"/>
              </a:spcBef>
              <a:spcAft>
                <a:spcPts val="0"/>
              </a:spcAft>
              <a:buSzPts val="1800"/>
              <a:buChar char="●"/>
            </a:pPr>
            <a:r>
              <a:rPr lang="es-419"/>
              <a:t>Tipos de datos</a:t>
            </a:r>
            <a:endParaRPr/>
          </a:p>
          <a:p>
            <a:pPr marL="457200" lvl="0" indent="-342900" algn="l" rtl="0">
              <a:spcBef>
                <a:spcPts val="0"/>
              </a:spcBef>
              <a:spcAft>
                <a:spcPts val="0"/>
              </a:spcAft>
              <a:buSzPts val="1800"/>
              <a:buChar char="●"/>
            </a:pPr>
            <a:r>
              <a:rPr lang="es-419"/>
              <a:t>Constantes</a:t>
            </a:r>
            <a:endParaRPr/>
          </a:p>
          <a:p>
            <a:pPr marL="457200" lvl="0" indent="-342900" algn="l" rtl="0">
              <a:spcBef>
                <a:spcPts val="0"/>
              </a:spcBef>
              <a:spcAft>
                <a:spcPts val="0"/>
              </a:spcAft>
              <a:buSzPts val="1800"/>
              <a:buChar char="●"/>
            </a:pPr>
            <a:r>
              <a:rPr lang="es-419"/>
              <a:t>Variables</a:t>
            </a:r>
            <a:endParaRPr/>
          </a:p>
          <a:p>
            <a:pPr marL="457200" lvl="0" indent="-342900" algn="l" rtl="0">
              <a:spcBef>
                <a:spcPts val="0"/>
              </a:spcBef>
              <a:spcAft>
                <a:spcPts val="0"/>
              </a:spcAft>
              <a:buSzPts val="1800"/>
              <a:buChar char="●"/>
            </a:pPr>
            <a:r>
              <a:rPr lang="es-419"/>
              <a:t>Entradas y salidas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08" name="Google Shape;308;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una sentencia usada para ejecutar un bloque de sentencias una cantidad fija de veces.</a:t>
            </a:r>
            <a:endParaRPr/>
          </a:p>
          <a:p>
            <a:pPr marL="457200" lvl="0" indent="-342900" algn="l" rtl="0">
              <a:spcBef>
                <a:spcPts val="0"/>
              </a:spcBef>
              <a:spcAft>
                <a:spcPts val="0"/>
              </a:spcAft>
              <a:buSzPts val="1800"/>
              <a:buChar char="●"/>
            </a:pPr>
            <a:r>
              <a:rPr lang="es-419"/>
              <a:t>El ciclo for se diferencia del ciclo while en que las operaciones de control del ciclo se sitúan en un solo sitio: la cabecera del ciclo for.</a:t>
            </a:r>
            <a:endParaRPr/>
          </a:p>
          <a:p>
            <a:pPr marL="457200" lvl="0" indent="-342900" algn="l" rtl="0">
              <a:spcBef>
                <a:spcPts val="0"/>
              </a:spcBef>
              <a:spcAft>
                <a:spcPts val="0"/>
              </a:spcAft>
              <a:buSzPts val="1800"/>
              <a:buChar char="●"/>
            </a:pPr>
            <a:r>
              <a:rPr lang="es-419"/>
              <a:t>El ciclo for contiene 4 partes:</a:t>
            </a:r>
            <a:endParaRPr/>
          </a:p>
          <a:p>
            <a:pPr marL="914400" lvl="1" indent="-317500" algn="l" rtl="0">
              <a:spcBef>
                <a:spcPts val="0"/>
              </a:spcBef>
              <a:spcAft>
                <a:spcPts val="0"/>
              </a:spcAft>
              <a:buSzPts val="1400"/>
              <a:buChar char="○"/>
            </a:pPr>
            <a:r>
              <a:rPr lang="es-419"/>
              <a:t>Parte de inicialización: inicializa las variables del ciclo. Se pueden utilizar variables de control simples o múltiples.</a:t>
            </a:r>
            <a:endParaRPr/>
          </a:p>
          <a:p>
            <a:pPr marL="914400" lvl="1" indent="-317500" algn="l" rtl="0">
              <a:spcBef>
                <a:spcPts val="0"/>
              </a:spcBef>
              <a:spcAft>
                <a:spcPts val="0"/>
              </a:spcAft>
              <a:buSzPts val="1400"/>
              <a:buChar char="○"/>
            </a:pPr>
            <a:r>
              <a:rPr lang="es-419"/>
              <a:t>Parte de condición: contiene una o varias expresiones lógicas que hace que el ciclo realice las iteraciones, siempre y cuando esa o esas expresiones lógicas se verdaderas.</a:t>
            </a:r>
            <a:endParaRPr/>
          </a:p>
          <a:p>
            <a:pPr marL="914400" lvl="1" indent="-317500" algn="l" rtl="0">
              <a:spcBef>
                <a:spcPts val="0"/>
              </a:spcBef>
              <a:spcAft>
                <a:spcPts val="0"/>
              </a:spcAft>
              <a:buSzPts val="1400"/>
              <a:buChar char="○"/>
            </a:pPr>
            <a:r>
              <a:rPr lang="es-419"/>
              <a:t>Parte de incremento/decremento/modificación de variable(es) de control de la condición.</a:t>
            </a:r>
            <a:endParaRPr/>
          </a:p>
          <a:p>
            <a:pPr marL="914400" lvl="1" indent="-317500" algn="l" rtl="0">
              <a:spcBef>
                <a:spcPts val="0"/>
              </a:spcBef>
              <a:spcAft>
                <a:spcPts val="0"/>
              </a:spcAft>
              <a:buSzPts val="1400"/>
              <a:buChar char="○"/>
            </a:pPr>
            <a:r>
              <a:rPr lang="es-419"/>
              <a:t>Sentencias que se ejecutarán en cada iteración.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14" name="Google Shape;314;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La sintaxis del ciclo for es la siguiente:</a:t>
            </a:r>
            <a:endParaRPr/>
          </a:p>
          <a:p>
            <a:pPr marL="914400" lvl="0" indent="0" algn="l" rtl="0">
              <a:spcBef>
                <a:spcPts val="1200"/>
              </a:spcBef>
              <a:spcAft>
                <a:spcPts val="0"/>
              </a:spcAft>
              <a:buNone/>
            </a:pPr>
            <a:r>
              <a:rPr lang="es-419"/>
              <a:t>for(inicializacion;condicion_de_iteracion;incremento_o_decremeto)</a:t>
            </a:r>
            <a:endParaRPr/>
          </a:p>
          <a:p>
            <a:pPr marL="914400" lvl="0" indent="0" algn="l" rtl="0">
              <a:spcBef>
                <a:spcPts val="1200"/>
              </a:spcBef>
              <a:spcAft>
                <a:spcPts val="1200"/>
              </a:spcAft>
              <a:buNone/>
            </a:pPr>
            <a:r>
              <a:rPr lang="es-419"/>
              <a:t>	sentencias;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do-while</a:t>
            </a:r>
            <a:endParaRPr/>
          </a:p>
        </p:txBody>
      </p:sp>
      <p:sp>
        <p:nvSpPr>
          <p:cNvPr id="320" name="Google Shape;320;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Al igual que el ciclo </a:t>
            </a:r>
            <a:r>
              <a:rPr lang="es-419" dirty="0" err="1"/>
              <a:t>while</a:t>
            </a:r>
            <a:r>
              <a:rPr lang="es-419" dirty="0"/>
              <a:t>, requiere de una expresión lógica que dicta si las iteraciones continuaran.</a:t>
            </a:r>
            <a:endParaRPr dirty="0"/>
          </a:p>
          <a:p>
            <a:pPr marL="457200" lvl="0" indent="-342900" algn="l" rtl="0">
              <a:spcBef>
                <a:spcPts val="0"/>
              </a:spcBef>
              <a:spcAft>
                <a:spcPts val="0"/>
              </a:spcAft>
              <a:buSzPts val="1800"/>
              <a:buChar char="●"/>
            </a:pPr>
            <a:r>
              <a:rPr lang="es-419" dirty="0"/>
              <a:t>Diferencias:</a:t>
            </a:r>
            <a:endParaRPr dirty="0"/>
          </a:p>
          <a:p>
            <a:pPr marL="914400" lvl="1" indent="-317500" algn="l" rtl="0">
              <a:spcBef>
                <a:spcPts val="0"/>
              </a:spcBef>
              <a:spcAft>
                <a:spcPts val="0"/>
              </a:spcAft>
              <a:buSzPts val="1400"/>
              <a:buChar char="○"/>
            </a:pPr>
            <a:r>
              <a:rPr lang="es-419" dirty="0" err="1"/>
              <a:t>while</a:t>
            </a:r>
            <a:r>
              <a:rPr lang="es-419" dirty="0"/>
              <a:t>: Se repite 0 o más veces</a:t>
            </a:r>
            <a:endParaRPr dirty="0"/>
          </a:p>
          <a:p>
            <a:pPr marL="914400" lvl="1" indent="-317500" algn="l" rtl="0">
              <a:spcBef>
                <a:spcPts val="0"/>
              </a:spcBef>
              <a:spcAft>
                <a:spcPts val="0"/>
              </a:spcAft>
              <a:buSzPts val="1400"/>
              <a:buChar char="○"/>
            </a:pPr>
            <a:r>
              <a:rPr lang="es-419" dirty="0"/>
              <a:t>do-</a:t>
            </a:r>
            <a:r>
              <a:rPr lang="es-419" dirty="0" err="1"/>
              <a:t>while</a:t>
            </a:r>
            <a:r>
              <a:rPr lang="es-419" dirty="0"/>
              <a:t>: Se repite al menos una vez</a:t>
            </a:r>
            <a:endParaRPr dirty="0"/>
          </a:p>
          <a:p>
            <a:pPr marL="457200" lvl="0" indent="-342900" algn="l" rtl="0">
              <a:spcBef>
                <a:spcPts val="0"/>
              </a:spcBef>
              <a:spcAft>
                <a:spcPts val="0"/>
              </a:spcAft>
              <a:buSzPts val="1800"/>
              <a:buChar char="●"/>
            </a:pPr>
            <a:r>
              <a:rPr lang="es-419" dirty="0"/>
              <a:t>La sintaxis del do-</a:t>
            </a:r>
            <a:r>
              <a:rPr lang="es-419" dirty="0" err="1"/>
              <a:t>while</a:t>
            </a:r>
            <a:r>
              <a:rPr lang="es-419" dirty="0"/>
              <a:t> es la siguiente:</a:t>
            </a:r>
            <a:endParaRPr dirty="0"/>
          </a:p>
          <a:p>
            <a:pPr marL="914400" lvl="0" indent="0" algn="l" rtl="0">
              <a:spcBef>
                <a:spcPts val="1200"/>
              </a:spcBef>
              <a:spcAft>
                <a:spcPts val="0"/>
              </a:spcAft>
              <a:buNone/>
            </a:pPr>
            <a:r>
              <a:rPr lang="es-419" dirty="0"/>
              <a:t>do {</a:t>
            </a:r>
            <a:endParaRPr dirty="0"/>
          </a:p>
          <a:p>
            <a:pPr marL="914400" lvl="0" indent="0" algn="l" rtl="0">
              <a:spcBef>
                <a:spcPts val="1200"/>
              </a:spcBef>
              <a:spcAft>
                <a:spcPts val="0"/>
              </a:spcAft>
              <a:buNone/>
            </a:pPr>
            <a:r>
              <a:rPr lang="es-419" dirty="0"/>
              <a:t>sentencias;</a:t>
            </a:r>
            <a:endParaRPr dirty="0"/>
          </a:p>
          <a:p>
            <a:pPr marL="914400" lvl="0" indent="0" algn="l" rtl="0">
              <a:spcBef>
                <a:spcPts val="1200"/>
              </a:spcBef>
              <a:spcAft>
                <a:spcPts val="1200"/>
              </a:spcAft>
              <a:buNone/>
            </a:pPr>
            <a:r>
              <a:rPr lang="es-419" dirty="0"/>
              <a:t>} </a:t>
            </a:r>
            <a:r>
              <a:rPr lang="es-419" dirty="0" err="1"/>
              <a:t>while</a:t>
            </a:r>
            <a:r>
              <a:rPr lang="es-419" dirty="0"/>
              <a:t>(</a:t>
            </a:r>
            <a:r>
              <a:rPr lang="es-419" dirty="0" err="1"/>
              <a:t>expresion_logica</a:t>
            </a:r>
            <a:r>
              <a:rPr lang="es-419" dirty="0"/>
              <a: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Diferencias entre el for, while y do-while</a:t>
            </a:r>
            <a:endParaRPr/>
          </a:p>
        </p:txBody>
      </p:sp>
      <p:sp>
        <p:nvSpPr>
          <p:cNvPr id="326" name="Google Shape;326;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a:t>while</a:t>
            </a:r>
            <a:endParaRPr b="1"/>
          </a:p>
          <a:p>
            <a:pPr marL="914400" lvl="1" indent="-317500" algn="l" rtl="0">
              <a:spcBef>
                <a:spcPts val="0"/>
              </a:spcBef>
              <a:spcAft>
                <a:spcPts val="0"/>
              </a:spcAft>
              <a:buSzPts val="1400"/>
              <a:buChar char="○"/>
            </a:pPr>
            <a:r>
              <a:rPr lang="es-419"/>
              <a:t>El uso más frecuente es cuando la repetición no está controlada por contador.</a:t>
            </a:r>
            <a:endParaRPr/>
          </a:p>
          <a:p>
            <a:pPr marL="914400" lvl="1" indent="-317500" algn="l" rtl="0">
              <a:spcBef>
                <a:spcPts val="0"/>
              </a:spcBef>
              <a:spcAft>
                <a:spcPts val="0"/>
              </a:spcAft>
              <a:buSzPts val="1400"/>
              <a:buChar char="○"/>
            </a:pPr>
            <a:r>
              <a:rPr lang="es-419"/>
              <a:t>Se debe utilizar cuando se desea saltar el ciclo si la condición es falsa.</a:t>
            </a:r>
            <a:endParaRPr/>
          </a:p>
          <a:p>
            <a:pPr marL="457200" lvl="0" indent="-342900" algn="l" rtl="0">
              <a:spcBef>
                <a:spcPts val="0"/>
              </a:spcBef>
              <a:spcAft>
                <a:spcPts val="0"/>
              </a:spcAft>
              <a:buSzPts val="1800"/>
              <a:buChar char="●"/>
            </a:pPr>
            <a:r>
              <a:rPr lang="es-419" b="1"/>
              <a:t>do-while</a:t>
            </a:r>
            <a:endParaRPr b="1"/>
          </a:p>
          <a:p>
            <a:pPr marL="914400" lvl="1" indent="-317500" algn="l" rtl="0">
              <a:spcBef>
                <a:spcPts val="0"/>
              </a:spcBef>
              <a:spcAft>
                <a:spcPts val="0"/>
              </a:spcAft>
              <a:buSzPts val="1400"/>
              <a:buChar char="○"/>
            </a:pPr>
            <a:r>
              <a:rPr lang="es-419"/>
              <a:t>Es adecuado para asegurar que el bloque de sentencias se ejecutarán al menos una vez.</a:t>
            </a:r>
            <a:endParaRPr/>
          </a:p>
          <a:p>
            <a:pPr marL="457200" lvl="0" indent="-342900" algn="l" rtl="0">
              <a:spcBef>
                <a:spcPts val="0"/>
              </a:spcBef>
              <a:spcAft>
                <a:spcPts val="0"/>
              </a:spcAft>
              <a:buSzPts val="1800"/>
              <a:buChar char="●"/>
            </a:pPr>
            <a:r>
              <a:rPr lang="es-419" b="1"/>
              <a:t>for</a:t>
            </a:r>
            <a:endParaRPr b="1"/>
          </a:p>
          <a:p>
            <a:pPr marL="914400" lvl="1" indent="-317500" algn="l" rtl="0">
              <a:spcBef>
                <a:spcPts val="0"/>
              </a:spcBef>
              <a:spcAft>
                <a:spcPts val="0"/>
              </a:spcAft>
              <a:buSzPts val="1400"/>
              <a:buChar char="○"/>
            </a:pPr>
            <a:r>
              <a:rPr lang="es-419"/>
              <a:t>Cuando el número de repeticiones se conoce por anticipado y puede ser controlado por un contador.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Condiciones especiales en ciclos</a:t>
            </a:r>
            <a:endParaRPr/>
          </a:p>
        </p:txBody>
      </p:sp>
      <p:sp>
        <p:nvSpPr>
          <p:cNvPr id="332" name="Google Shape;332;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uso de la sentencia </a:t>
            </a:r>
            <a:r>
              <a:rPr lang="es-419" i="1" dirty="0"/>
              <a:t>break </a:t>
            </a:r>
            <a:r>
              <a:rPr lang="es-419" dirty="0"/>
              <a:t>en cualquier ciclo abortara las consecuentes iteraciones y la ejecución del programa continuará con la siguiente línea de código fuera del bloque iterado.</a:t>
            </a:r>
            <a:endParaRPr dirty="0"/>
          </a:p>
          <a:p>
            <a:pPr marL="457200" lvl="0" indent="-342900" algn="l" rtl="0">
              <a:spcBef>
                <a:spcPts val="0"/>
              </a:spcBef>
              <a:spcAft>
                <a:spcPts val="0"/>
              </a:spcAft>
              <a:buSzPts val="1800"/>
              <a:buChar char="●"/>
            </a:pPr>
            <a:r>
              <a:rPr lang="es-419" dirty="0"/>
              <a:t>El uso de la sentencia </a:t>
            </a:r>
            <a:r>
              <a:rPr lang="es-419" i="1" dirty="0"/>
              <a:t>continue </a:t>
            </a:r>
            <a:r>
              <a:rPr lang="es-419" dirty="0"/>
              <a:t>hace que la ejecución del ciclo vuelva a la cabecera del ciclo. Esta es especialmente útil cuando no se desea ejecutar algunas sentencias dentro del bloque de código del ciclo.</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a:t>
            </a:r>
            <a:endParaRPr/>
          </a:p>
        </p:txBody>
      </p:sp>
      <p:sp>
        <p:nvSpPr>
          <p:cNvPr id="338" name="Google Shape;338;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Concepto de función</a:t>
            </a:r>
            <a:endParaRPr/>
          </a:p>
          <a:p>
            <a:pPr marL="457200" lvl="0" indent="-342900" algn="l" rtl="0">
              <a:spcBef>
                <a:spcPts val="0"/>
              </a:spcBef>
              <a:spcAft>
                <a:spcPts val="0"/>
              </a:spcAft>
              <a:buSzPts val="1800"/>
              <a:buChar char="●"/>
            </a:pPr>
            <a:r>
              <a:rPr lang="es-419"/>
              <a:t>Estructura de una función</a:t>
            </a:r>
            <a:endParaRPr/>
          </a:p>
          <a:p>
            <a:pPr marL="457200" lvl="0" indent="-342900" algn="l" rtl="0">
              <a:spcBef>
                <a:spcPts val="0"/>
              </a:spcBef>
              <a:spcAft>
                <a:spcPts val="0"/>
              </a:spcAft>
              <a:buSzPts val="1800"/>
              <a:buChar char="●"/>
            </a:pPr>
            <a:r>
              <a:rPr lang="es-419"/>
              <a:t>Prototipos de las funciones</a:t>
            </a:r>
            <a:endParaRPr/>
          </a:p>
          <a:p>
            <a:pPr marL="457200" lvl="0" indent="-342900" algn="l" rtl="0">
              <a:spcBef>
                <a:spcPts val="0"/>
              </a:spcBef>
              <a:spcAft>
                <a:spcPts val="0"/>
              </a:spcAft>
              <a:buSzPts val="1800"/>
              <a:buChar char="●"/>
            </a:pPr>
            <a:r>
              <a:rPr lang="es-419"/>
              <a:t>Parámetros de una función</a:t>
            </a:r>
            <a:endParaRPr/>
          </a:p>
          <a:p>
            <a:pPr marL="457200" lvl="0" indent="-342900" algn="l" rtl="0">
              <a:spcBef>
                <a:spcPts val="0"/>
              </a:spcBef>
              <a:spcAft>
                <a:spcPts val="0"/>
              </a:spcAft>
              <a:buSzPts val="1800"/>
              <a:buChar char="●"/>
            </a:pPr>
            <a:r>
              <a:rPr lang="es-419"/>
              <a:t>Ámbito (alcance) de una Variables</a:t>
            </a:r>
            <a:endParaRPr/>
          </a:p>
          <a:p>
            <a:pPr marL="457200" lvl="0" indent="-342900" algn="l" rtl="0">
              <a:spcBef>
                <a:spcPts val="0"/>
              </a:spcBef>
              <a:spcAft>
                <a:spcPts val="0"/>
              </a:spcAft>
              <a:buSzPts val="1800"/>
              <a:buChar char="●"/>
            </a:pPr>
            <a:r>
              <a:rPr lang="es-419"/>
              <a:t>Concepto y Uso de funciones de biblioteca</a:t>
            </a:r>
            <a:endParaRPr/>
          </a:p>
          <a:p>
            <a:pPr marL="457200" lvl="0" indent="-342900" algn="l" rtl="0">
              <a:spcBef>
                <a:spcPts val="0"/>
              </a:spcBef>
              <a:spcAft>
                <a:spcPts val="0"/>
              </a:spcAft>
              <a:buSzPts val="1800"/>
              <a:buChar char="●"/>
            </a:pPr>
            <a:r>
              <a:rPr lang="es-419"/>
              <a:t>Funciones de carácter</a:t>
            </a:r>
            <a:endParaRPr/>
          </a:p>
          <a:p>
            <a:pPr marL="457200" lvl="0" indent="-342900" algn="l" rtl="0">
              <a:spcBef>
                <a:spcPts val="0"/>
              </a:spcBef>
              <a:spcAft>
                <a:spcPts val="0"/>
              </a:spcAft>
              <a:buSzPts val="1800"/>
              <a:buChar char="●"/>
            </a:pPr>
            <a:r>
              <a:rPr lang="es-419"/>
              <a:t>Funciones numéricas</a:t>
            </a:r>
            <a:endParaRPr/>
          </a:p>
          <a:p>
            <a:pPr marL="457200" lvl="0" indent="-342900" algn="l" rtl="0">
              <a:spcBef>
                <a:spcPts val="0"/>
              </a:spcBef>
              <a:spcAft>
                <a:spcPts val="0"/>
              </a:spcAft>
              <a:buSzPts val="1800"/>
              <a:buChar char="●"/>
            </a:pPr>
            <a:r>
              <a:rPr lang="es-419"/>
              <a:t>Funciones de fecha y hora</a:t>
            </a:r>
            <a:endParaRPr/>
          </a:p>
          <a:p>
            <a:pPr marL="457200" lvl="0" indent="-342900" algn="l" rtl="0">
              <a:spcBef>
                <a:spcPts val="0"/>
              </a:spcBef>
              <a:spcAft>
                <a:spcPts val="0"/>
              </a:spcAft>
              <a:buSzPts val="1800"/>
              <a:buChar char="●"/>
            </a:pPr>
            <a:r>
              <a:rPr lang="es-419"/>
              <a:t>Funciones de utilidad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función</a:t>
            </a:r>
            <a:endParaRPr/>
          </a:p>
        </p:txBody>
      </p:sp>
      <p:sp>
        <p:nvSpPr>
          <p:cNvPr id="344" name="Google Shape;344;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Un programa se divide en módulos o rutinas que se denominan </a:t>
            </a:r>
            <a:r>
              <a:rPr lang="es-419" i="1"/>
              <a:t>funciones</a:t>
            </a:r>
            <a:r>
              <a:rPr lang="es-419"/>
              <a:t>.</a:t>
            </a:r>
            <a:endParaRPr/>
          </a:p>
          <a:p>
            <a:pPr marL="457200" lvl="0" indent="-342900" algn="l" rtl="0">
              <a:spcBef>
                <a:spcPts val="0"/>
              </a:spcBef>
              <a:spcAft>
                <a:spcPts val="0"/>
              </a:spcAft>
              <a:buSzPts val="1800"/>
              <a:buChar char="●"/>
            </a:pPr>
            <a:r>
              <a:rPr lang="es-419"/>
              <a:t>La función principal de un programa es la función </a:t>
            </a:r>
            <a:r>
              <a:rPr lang="es-419" i="1"/>
              <a:t>main().</a:t>
            </a:r>
            <a:endParaRPr/>
          </a:p>
          <a:p>
            <a:pPr marL="457200" lvl="0" indent="-342900" algn="l" rtl="0">
              <a:spcBef>
                <a:spcPts val="0"/>
              </a:spcBef>
              <a:spcAft>
                <a:spcPts val="0"/>
              </a:spcAft>
              <a:buSzPts val="1800"/>
              <a:buChar char="●"/>
            </a:pPr>
            <a:r>
              <a:rPr lang="es-419"/>
              <a:t>Un programa que contenga todo su código en la función main esta destinado a ser insostenible en el mediano y largo plazo.</a:t>
            </a:r>
            <a:endParaRPr/>
          </a:p>
          <a:p>
            <a:pPr marL="457200" lvl="0" indent="-342900" algn="l" rtl="0">
              <a:spcBef>
                <a:spcPts val="0"/>
              </a:spcBef>
              <a:spcAft>
                <a:spcPts val="0"/>
              </a:spcAft>
              <a:buSzPts val="1800"/>
              <a:buChar char="●"/>
            </a:pPr>
            <a:r>
              <a:rPr lang="es-419"/>
              <a:t>Para ello, nos beneficiamos del uso de funciones, las cuales tienen muchos beneficios como:</a:t>
            </a:r>
            <a:endParaRPr/>
          </a:p>
          <a:p>
            <a:pPr marL="914400" lvl="1" indent="-317500" algn="l" rtl="0">
              <a:spcBef>
                <a:spcPts val="0"/>
              </a:spcBef>
              <a:spcAft>
                <a:spcPts val="0"/>
              </a:spcAft>
              <a:buSzPts val="1400"/>
              <a:buChar char="○"/>
            </a:pPr>
            <a:r>
              <a:rPr lang="es-419"/>
              <a:t>aislar rutinas o algoritmos.</a:t>
            </a:r>
            <a:endParaRPr/>
          </a:p>
          <a:p>
            <a:pPr marL="914400" lvl="1" indent="-317500" algn="l" rtl="0">
              <a:spcBef>
                <a:spcPts val="0"/>
              </a:spcBef>
              <a:spcAft>
                <a:spcPts val="0"/>
              </a:spcAft>
              <a:buSzPts val="1400"/>
              <a:buChar char="○"/>
            </a:pPr>
            <a:r>
              <a:rPr lang="es-419"/>
              <a:t>reutilizar el código, ya que en vez de volver a escribir la misma rutina de código, usamos o </a:t>
            </a:r>
            <a:r>
              <a:rPr lang="es-419" i="1"/>
              <a:t>llamamos</a:t>
            </a:r>
            <a:r>
              <a:rPr lang="es-419"/>
              <a:t> a una función que contenga dicha rutina.</a:t>
            </a:r>
            <a:endParaRPr/>
          </a:p>
          <a:p>
            <a:pPr marL="914400" lvl="1" indent="-317500" algn="l" rtl="0">
              <a:spcBef>
                <a:spcPts val="0"/>
              </a:spcBef>
              <a:spcAft>
                <a:spcPts val="0"/>
              </a:spcAft>
              <a:buSzPts val="1400"/>
              <a:buChar char="○"/>
            </a:pPr>
            <a:r>
              <a:rPr lang="es-419"/>
              <a:t>al estar separados en funciones es más fácil saber qué hace cada cosa al leer pequeñas funciones en vez de tener que leer un main gigante.</a:t>
            </a:r>
            <a:endParaRPr/>
          </a:p>
          <a:p>
            <a:pPr marL="914400" lvl="1" indent="-317500" algn="l" rtl="0">
              <a:spcBef>
                <a:spcPts val="0"/>
              </a:spcBef>
              <a:spcAft>
                <a:spcPts val="0"/>
              </a:spcAft>
              <a:buSzPts val="1400"/>
              <a:buChar char="○"/>
            </a:pPr>
            <a:r>
              <a:rPr lang="es-419"/>
              <a:t>mayor mantenibilidad y escalabilidad.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de función</a:t>
            </a:r>
            <a:endParaRPr/>
          </a:p>
        </p:txBody>
      </p:sp>
      <p:sp>
        <p:nvSpPr>
          <p:cNvPr id="350" name="Google Shape;350;p59"/>
          <p:cNvSpPr txBox="1">
            <a:spLocks noGrp="1"/>
          </p:cNvSpPr>
          <p:nvPr>
            <p:ph type="body" idx="1"/>
          </p:nvPr>
        </p:nvSpPr>
        <p:spPr>
          <a:xfrm>
            <a:off x="311700" y="1152475"/>
            <a:ext cx="8520600" cy="37878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s-419" dirty="0"/>
              <a:t>Una función es un conjunto de sentencias que se pueden llamar desde cualquier parte. Las funciones permiten al programador un grado de abstracción en la resolución de un problema.</a:t>
            </a:r>
            <a:endParaRPr dirty="0"/>
          </a:p>
          <a:p>
            <a:pPr marL="457200" lvl="0" indent="-317182" algn="l" rtl="0">
              <a:spcBef>
                <a:spcPts val="0"/>
              </a:spcBef>
              <a:spcAft>
                <a:spcPts val="0"/>
              </a:spcAft>
              <a:buSzPct val="100000"/>
              <a:buChar char="●"/>
            </a:pPr>
            <a:r>
              <a:rPr lang="es-419" dirty="0"/>
              <a:t>La sintaxis de una función es la siguiente:</a:t>
            </a:r>
            <a:br>
              <a:rPr lang="es-419" dirty="0"/>
            </a:br>
            <a:r>
              <a:rPr lang="es-419" dirty="0"/>
              <a:t>	</a:t>
            </a:r>
            <a:r>
              <a:rPr lang="es-419" dirty="0" err="1"/>
              <a:t>tipo_de_retorno</a:t>
            </a:r>
            <a:r>
              <a:rPr lang="es-419" dirty="0"/>
              <a:t> </a:t>
            </a:r>
            <a:r>
              <a:rPr lang="es-419" dirty="0" err="1"/>
              <a:t>nombre_funcion</a:t>
            </a:r>
            <a:r>
              <a:rPr lang="es-419" dirty="0"/>
              <a:t> (</a:t>
            </a:r>
            <a:r>
              <a:rPr lang="es-419" dirty="0" err="1"/>
              <a:t>lista_de_parametros</a:t>
            </a:r>
            <a:r>
              <a:rPr lang="es-419" dirty="0"/>
              <a:t>) {</a:t>
            </a:r>
            <a:br>
              <a:rPr lang="es-419" dirty="0"/>
            </a:br>
            <a:r>
              <a:rPr lang="es-419" dirty="0"/>
              <a:t>		cuerpo de la función</a:t>
            </a:r>
            <a:br>
              <a:rPr lang="es-419" dirty="0"/>
            </a:br>
            <a:r>
              <a:rPr lang="es-419" dirty="0"/>
              <a:t>		</a:t>
            </a:r>
            <a:r>
              <a:rPr lang="es-419" dirty="0" err="1"/>
              <a:t>return</a:t>
            </a:r>
            <a:r>
              <a:rPr lang="es-419" dirty="0"/>
              <a:t> expresión</a:t>
            </a:r>
            <a:br>
              <a:rPr lang="es-419" dirty="0"/>
            </a:br>
            <a:r>
              <a:rPr lang="es-419" dirty="0"/>
              <a:t>	}</a:t>
            </a:r>
            <a:endParaRPr dirty="0"/>
          </a:p>
          <a:p>
            <a:pPr marL="457200" lvl="0" indent="-317182" algn="l" rtl="0">
              <a:spcBef>
                <a:spcPts val="0"/>
              </a:spcBef>
              <a:spcAft>
                <a:spcPts val="0"/>
              </a:spcAft>
              <a:buSzPct val="100000"/>
              <a:buChar char="●"/>
            </a:pPr>
            <a:r>
              <a:rPr lang="es-419" dirty="0"/>
              <a:t>El tipo de retorno de la función es el tipo de valor devuelto por la función o la palabra reservada </a:t>
            </a:r>
            <a:r>
              <a:rPr lang="es-419" i="1" dirty="0" err="1"/>
              <a:t>void</a:t>
            </a:r>
            <a:r>
              <a:rPr lang="es-419" i="1" dirty="0"/>
              <a:t> </a:t>
            </a:r>
            <a:r>
              <a:rPr lang="es-419" dirty="0"/>
              <a:t>si la función no devuelve ningún valor.</a:t>
            </a:r>
            <a:endParaRPr dirty="0"/>
          </a:p>
          <a:p>
            <a:pPr marL="457200" lvl="0" indent="-317182" algn="l" rtl="0">
              <a:spcBef>
                <a:spcPts val="0"/>
              </a:spcBef>
              <a:spcAft>
                <a:spcPts val="0"/>
              </a:spcAft>
              <a:buSzPct val="100000"/>
              <a:buChar char="●"/>
            </a:pPr>
            <a:r>
              <a:rPr lang="es-419" dirty="0"/>
              <a:t>El nombre de la función es el identificador de la misma </a:t>
            </a:r>
            <a:endParaRPr dirty="0"/>
          </a:p>
          <a:p>
            <a:pPr marL="914400" lvl="1" indent="-297497" algn="l" rtl="0">
              <a:spcBef>
                <a:spcPts val="0"/>
              </a:spcBef>
              <a:spcAft>
                <a:spcPts val="0"/>
              </a:spcAft>
              <a:buSzPct val="100000"/>
              <a:buChar char="○"/>
            </a:pPr>
            <a:r>
              <a:rPr lang="es-419" dirty="0"/>
              <a:t>Puede comenzar con letra o un </a:t>
            </a:r>
            <a:r>
              <a:rPr lang="es-419" dirty="0" err="1"/>
              <a:t>guión</a:t>
            </a:r>
            <a:r>
              <a:rPr lang="es-419" dirty="0"/>
              <a:t> bajo</a:t>
            </a:r>
            <a:endParaRPr dirty="0"/>
          </a:p>
          <a:p>
            <a:pPr marL="457200" lvl="0" indent="-317182" algn="l" rtl="0">
              <a:spcBef>
                <a:spcPts val="0"/>
              </a:spcBef>
              <a:spcAft>
                <a:spcPts val="0"/>
              </a:spcAft>
              <a:buSzPct val="100000"/>
              <a:buChar char="●"/>
            </a:pPr>
            <a:r>
              <a:rPr lang="es-419" dirty="0"/>
              <a:t>La lista de parámetros son la lista de valores tipificados(con su tipo de dato definido) separados por comas que recibe la función.</a:t>
            </a:r>
            <a:endParaRPr dirty="0"/>
          </a:p>
          <a:p>
            <a:pPr marL="457200" lvl="0" indent="-317182" algn="l" rtl="0">
              <a:spcBef>
                <a:spcPts val="0"/>
              </a:spcBef>
              <a:spcAft>
                <a:spcPts val="0"/>
              </a:spcAft>
              <a:buSzPct val="100000"/>
              <a:buChar char="●"/>
            </a:pPr>
            <a:r>
              <a:rPr lang="es-419" dirty="0"/>
              <a:t>El cuerpo de la función es la rutina que ejecuta dicha función.</a:t>
            </a:r>
            <a:endParaRPr dirty="0"/>
          </a:p>
          <a:p>
            <a:pPr marL="457200" lvl="0" indent="-317182" algn="l" rtl="0">
              <a:spcBef>
                <a:spcPts val="0"/>
              </a:spcBef>
              <a:spcAft>
                <a:spcPts val="0"/>
              </a:spcAft>
              <a:buSzPct val="100000"/>
              <a:buChar char="●"/>
            </a:pPr>
            <a:r>
              <a:rPr lang="es-419" dirty="0"/>
              <a:t>La expresión es el valor que devuelve la rutina. </a:t>
            </a:r>
            <a:endParaRPr dirty="0"/>
          </a:p>
          <a:p>
            <a:pPr marL="914400" lvl="1" indent="-297497" algn="l" rtl="0">
              <a:spcBef>
                <a:spcPts val="0"/>
              </a:spcBef>
              <a:spcAft>
                <a:spcPts val="0"/>
              </a:spcAft>
              <a:buSzPct val="100000"/>
              <a:buChar char="○"/>
            </a:pPr>
            <a:r>
              <a:rPr lang="es-419" dirty="0"/>
              <a:t>La sentencia </a:t>
            </a:r>
            <a:r>
              <a:rPr lang="es-419" i="1" dirty="0" err="1"/>
              <a:t>return</a:t>
            </a:r>
            <a:r>
              <a:rPr lang="es-419" i="1" dirty="0"/>
              <a:t> </a:t>
            </a:r>
            <a:r>
              <a:rPr lang="es-419" dirty="0"/>
              <a:t>termina inmediatamente la función en la cual se ejecuta</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Prototipo de funciones</a:t>
            </a:r>
            <a:endParaRPr/>
          </a:p>
        </p:txBody>
      </p:sp>
      <p:sp>
        <p:nvSpPr>
          <p:cNvPr id="356" name="Google Shape;356;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s-419"/>
              <a:t>La </a:t>
            </a:r>
            <a:r>
              <a:rPr lang="es-419" i="1"/>
              <a:t>declaración</a:t>
            </a:r>
            <a:r>
              <a:rPr lang="es-419"/>
              <a:t> de una función se denomina </a:t>
            </a:r>
            <a:r>
              <a:rPr lang="es-419" i="1"/>
              <a:t>prototipo de la función.</a:t>
            </a:r>
            <a:endParaRPr i="1"/>
          </a:p>
          <a:p>
            <a:pPr marL="457200" lvl="0" indent="-325755" algn="l" rtl="0">
              <a:spcBef>
                <a:spcPts val="0"/>
              </a:spcBef>
              <a:spcAft>
                <a:spcPts val="0"/>
              </a:spcAft>
              <a:buSzPct val="100000"/>
              <a:buChar char="●"/>
            </a:pPr>
            <a:r>
              <a:rPr lang="es-419"/>
              <a:t>Un prototipo consta de los siguientes elementos:</a:t>
            </a:r>
            <a:br>
              <a:rPr lang="es-419"/>
            </a:br>
            <a:r>
              <a:rPr lang="es-419"/>
              <a:t>	tipo_retorno nombre_funcion(lista_de_parametros);</a:t>
            </a:r>
            <a:endParaRPr/>
          </a:p>
          <a:p>
            <a:pPr marL="914400" lvl="1" indent="-304165" algn="l" rtl="0">
              <a:spcBef>
                <a:spcPts val="0"/>
              </a:spcBef>
              <a:spcAft>
                <a:spcPts val="0"/>
              </a:spcAft>
              <a:buSzPct val="100000"/>
              <a:buChar char="○"/>
            </a:pPr>
            <a:r>
              <a:rPr lang="es-419"/>
              <a:t>tipo_retorno: es el tipo de valor devuelto por la función o palabra reservada void si no regresa un valor.</a:t>
            </a:r>
            <a:endParaRPr/>
          </a:p>
          <a:p>
            <a:pPr marL="914400" lvl="1" indent="-304165" algn="l" rtl="0">
              <a:spcBef>
                <a:spcPts val="0"/>
              </a:spcBef>
              <a:spcAft>
                <a:spcPts val="0"/>
              </a:spcAft>
              <a:buSzPct val="100000"/>
              <a:buChar char="○"/>
            </a:pPr>
            <a:r>
              <a:rPr lang="es-419"/>
              <a:t>nombre_funcion: Nombre o identificador de la función.</a:t>
            </a:r>
            <a:endParaRPr/>
          </a:p>
          <a:p>
            <a:pPr marL="914400" lvl="1" indent="-304165" algn="l" rtl="0">
              <a:spcBef>
                <a:spcPts val="0"/>
              </a:spcBef>
              <a:spcAft>
                <a:spcPts val="0"/>
              </a:spcAft>
              <a:buSzPct val="100000"/>
              <a:buChar char="○"/>
            </a:pPr>
            <a:r>
              <a:rPr lang="es-419"/>
              <a:t>lista_de_parametros: Lista de declaración de los parámetros de la función, separados por comas (los nombres son opcionales, pero es buena práctica incluirlos para indicar lo que representan), o si no tiene parámetros simplemente se dejan los paréntesis vacíos.</a:t>
            </a:r>
            <a:endParaRPr/>
          </a:p>
          <a:p>
            <a:pPr marL="457200" lvl="0" indent="-325755" algn="l" rtl="0">
              <a:spcBef>
                <a:spcPts val="0"/>
              </a:spcBef>
              <a:spcAft>
                <a:spcPts val="0"/>
              </a:spcAft>
              <a:buSzPct val="100000"/>
              <a:buChar char="●"/>
            </a:pPr>
            <a:r>
              <a:rPr lang="es-419"/>
              <a:t>Es preciso tener claro la diferencia entre los conceptos de </a:t>
            </a:r>
            <a:r>
              <a:rPr lang="es-419" i="1"/>
              <a:t>declaración</a:t>
            </a:r>
            <a:r>
              <a:rPr lang="es-419"/>
              <a:t> y</a:t>
            </a:r>
            <a:r>
              <a:rPr lang="es-419" i="1"/>
              <a:t> definición </a:t>
            </a:r>
            <a:r>
              <a:rPr lang="es-419"/>
              <a:t>o</a:t>
            </a:r>
            <a:r>
              <a:rPr lang="es-419" i="1"/>
              <a:t> implementación:</a:t>
            </a:r>
            <a:endParaRPr i="1"/>
          </a:p>
          <a:p>
            <a:pPr marL="914400" lvl="1" indent="-304165" algn="l" rtl="0">
              <a:spcBef>
                <a:spcPts val="0"/>
              </a:spcBef>
              <a:spcAft>
                <a:spcPts val="0"/>
              </a:spcAft>
              <a:buSzPct val="100000"/>
              <a:buChar char="○"/>
            </a:pPr>
            <a:r>
              <a:rPr lang="es-419"/>
              <a:t>declaración: Cuando una entidad se declara, se proporciona su nombre y se listan sus características.</a:t>
            </a:r>
            <a:endParaRPr/>
          </a:p>
          <a:p>
            <a:pPr marL="914400" lvl="1" indent="-304165" algn="l" rtl="0">
              <a:spcBef>
                <a:spcPts val="0"/>
              </a:spcBef>
              <a:spcAft>
                <a:spcPts val="0"/>
              </a:spcAft>
              <a:buSzPct val="100000"/>
              <a:buChar char="○"/>
            </a:pPr>
            <a:r>
              <a:rPr lang="es-419"/>
              <a:t>definición o implementación: proporciona un nombre de entidad y reserva espacio de memoria para esa entidad.</a:t>
            </a:r>
            <a:endParaRPr/>
          </a:p>
          <a:p>
            <a:pPr marL="914400" lvl="1" indent="-304165" algn="l" rtl="0">
              <a:spcBef>
                <a:spcPts val="0"/>
              </a:spcBef>
              <a:spcAft>
                <a:spcPts val="0"/>
              </a:spcAft>
              <a:buSzPct val="100000"/>
              <a:buChar char="○"/>
            </a:pPr>
            <a:r>
              <a:rPr lang="es-419"/>
              <a:t>Una definición indica que existe un lugar en un programa donde “existe” realmente la entidad definida, mientras que una declaración es sólo una indicación de que existe algo en alguna parte.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Parámetros de una función</a:t>
            </a:r>
            <a:endParaRPr/>
          </a:p>
        </p:txBody>
      </p:sp>
      <p:sp>
        <p:nvSpPr>
          <p:cNvPr id="362" name="Google Shape;362;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En muchas ocasiones vamos a necesitar que nuestra función reciba ciertos datos de entrada para poder funcionar, estos datos de entrada se definen a través de los </a:t>
            </a:r>
            <a:r>
              <a:rPr lang="es-419" i="1"/>
              <a:t>parámetros de la función</a:t>
            </a:r>
            <a:r>
              <a:rPr lang="es-419"/>
              <a:t>.</a:t>
            </a:r>
            <a:endParaRPr/>
          </a:p>
          <a:p>
            <a:pPr marL="457200" lvl="0" indent="-342900" algn="l" rtl="0">
              <a:spcBef>
                <a:spcPts val="0"/>
              </a:spcBef>
              <a:spcAft>
                <a:spcPts val="0"/>
              </a:spcAft>
              <a:buSzPts val="1800"/>
              <a:buChar char="●"/>
            </a:pPr>
            <a:r>
              <a:rPr lang="es-419"/>
              <a:t>Existen 2 formas de pasar datos a una función:</a:t>
            </a:r>
            <a:endParaRPr/>
          </a:p>
          <a:p>
            <a:pPr marL="914400" lvl="1" indent="-317500" algn="l" rtl="0">
              <a:spcBef>
                <a:spcPts val="0"/>
              </a:spcBef>
              <a:spcAft>
                <a:spcPts val="0"/>
              </a:spcAft>
              <a:buSzPts val="1400"/>
              <a:buChar char="○"/>
            </a:pPr>
            <a:r>
              <a:rPr lang="es-419"/>
              <a:t>Paso  de parámetros por valor: también llamado paso por copia, significa que cuando se llama a la función, esta recibe una copia de los valores de los parámetros. Si se cambia el valor de un parámetro, el cambio solo afecta a la función y no tiene efecto fuera de ella.</a:t>
            </a:r>
            <a:endParaRPr/>
          </a:p>
          <a:p>
            <a:pPr marL="914400" lvl="1" indent="-317500" algn="l" rtl="0">
              <a:spcBef>
                <a:spcPts val="0"/>
              </a:spcBef>
              <a:spcAft>
                <a:spcPts val="0"/>
              </a:spcAft>
              <a:buSzPts val="1400"/>
              <a:buChar char="○"/>
            </a:pPr>
            <a:r>
              <a:rPr lang="es-419"/>
              <a:t>Paso de parámetros por referencia: se ha de utilizar cuando se desea que una función modifique el valor del parámetro enviado a esta y devolver ese valor a la función que llama. Con este método el compilador pasa la dirección de memoria del valor del parámetro a la función.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Directivas del preprocesador</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Las directivas son instrucciones al compilador antes de que se compile el programa.</a:t>
            </a:r>
            <a:endParaRPr/>
          </a:p>
          <a:p>
            <a:pPr marL="457200" lvl="0" indent="-342900" algn="l" rtl="0">
              <a:spcBef>
                <a:spcPts val="0"/>
              </a:spcBef>
              <a:spcAft>
                <a:spcPts val="0"/>
              </a:spcAft>
              <a:buSzPts val="1800"/>
              <a:buChar char="●"/>
            </a:pPr>
            <a:r>
              <a:rPr lang="es-419"/>
              <a:t>Todas las directivas empiezan con </a:t>
            </a:r>
            <a:r>
              <a:rPr lang="es-419" b="1" u="sng"/>
              <a:t>#</a:t>
            </a:r>
            <a:r>
              <a:rPr lang="es-419"/>
              <a:t>.</a:t>
            </a:r>
            <a:endParaRPr/>
          </a:p>
          <a:p>
            <a:pPr marL="457200" lvl="0" indent="-342900" algn="l" rtl="0">
              <a:spcBef>
                <a:spcPts val="0"/>
              </a:spcBef>
              <a:spcAft>
                <a:spcPts val="0"/>
              </a:spcAft>
              <a:buSzPts val="1800"/>
              <a:buChar char="●"/>
            </a:pPr>
            <a:r>
              <a:rPr lang="es-419"/>
              <a:t>Las dos directivas más comunes son </a:t>
            </a:r>
            <a:r>
              <a:rPr lang="es-419" b="1" i="1"/>
              <a:t>#include</a:t>
            </a:r>
            <a:r>
              <a:rPr lang="es-419" i="1"/>
              <a:t> </a:t>
            </a:r>
            <a:r>
              <a:rPr lang="es-419"/>
              <a:t>y </a:t>
            </a:r>
            <a:r>
              <a:rPr lang="es-419" b="1" i="1"/>
              <a:t>#define</a:t>
            </a:r>
            <a:r>
              <a:rPr lang="es-419"/>
              <a:t>.</a:t>
            </a:r>
            <a:endParaRPr/>
          </a:p>
          <a:p>
            <a:pPr marL="914400" lvl="1" indent="-317500" algn="l" rtl="0">
              <a:spcBef>
                <a:spcPts val="0"/>
              </a:spcBef>
              <a:spcAft>
                <a:spcPts val="0"/>
              </a:spcAft>
              <a:buSzPts val="1400"/>
              <a:buChar char="○"/>
            </a:pPr>
            <a:r>
              <a:rPr lang="es-419"/>
              <a:t>#include: indica al compilador que lea el archivo fuente que viene a continuación, estos archivos se denominan archivos de cabecera (header files)</a:t>
            </a:r>
            <a:endParaRPr/>
          </a:p>
          <a:p>
            <a:pPr marL="1371600" lvl="2" indent="-317500" algn="l" rtl="0">
              <a:spcBef>
                <a:spcPts val="0"/>
              </a:spcBef>
              <a:spcAft>
                <a:spcPts val="0"/>
              </a:spcAft>
              <a:buSzPts val="1400"/>
              <a:buChar char="■"/>
            </a:pPr>
            <a:r>
              <a:rPr lang="es-419"/>
              <a:t>#include&lt;headerFile.h&gt;: El archivo se encuentra en el directorio por defecto </a:t>
            </a:r>
            <a:r>
              <a:rPr lang="es-419" i="1"/>
              <a:t>include</a:t>
            </a:r>
            <a:endParaRPr i="1"/>
          </a:p>
          <a:p>
            <a:pPr marL="1371600" lvl="2" indent="-317500" algn="l" rtl="0">
              <a:spcBef>
                <a:spcPts val="0"/>
              </a:spcBef>
              <a:spcAft>
                <a:spcPts val="0"/>
              </a:spcAft>
              <a:buSzPts val="1400"/>
              <a:buChar char="■"/>
            </a:pPr>
            <a:r>
              <a:rPr lang="es-419"/>
              <a:t>#include “headerFile.h”: El archivo se encuentra en el directorio actual</a:t>
            </a:r>
            <a:endParaRPr/>
          </a:p>
          <a:p>
            <a:pPr marL="457200" lvl="0" indent="-342900" algn="l" rtl="0">
              <a:spcBef>
                <a:spcPts val="0"/>
              </a:spcBef>
              <a:spcAft>
                <a:spcPts val="0"/>
              </a:spcAft>
              <a:buSzPts val="1800"/>
              <a:buChar char="●"/>
            </a:pPr>
            <a:r>
              <a:rPr lang="es-419"/>
              <a:t>La directiva </a:t>
            </a:r>
            <a:r>
              <a:rPr lang="es-419" b="1" i="1"/>
              <a:t>#define </a:t>
            </a:r>
            <a:r>
              <a:rPr lang="es-419"/>
              <a:t>indica al preprocesador que defina un ítem de datos u operación para el programa:</a:t>
            </a:r>
            <a:endParaRPr/>
          </a:p>
          <a:p>
            <a:pPr marL="914400" lvl="1" indent="-317500" algn="l" rtl="0">
              <a:spcBef>
                <a:spcPts val="0"/>
              </a:spcBef>
              <a:spcAft>
                <a:spcPts val="0"/>
              </a:spcAft>
              <a:buSzPts val="1400"/>
              <a:buChar char="○"/>
            </a:pPr>
            <a:r>
              <a:rPr lang="es-419"/>
              <a:t>#define MAX_LENGTH 255</a:t>
            </a:r>
            <a:endParaRPr/>
          </a:p>
          <a:p>
            <a:pPr marL="914400" lvl="1" indent="-317500" algn="l" rtl="0">
              <a:spcBef>
                <a:spcPts val="0"/>
              </a:spcBef>
              <a:spcAft>
                <a:spcPts val="0"/>
              </a:spcAft>
              <a:buSzPts val="1400"/>
              <a:buChar char="○"/>
            </a:pPr>
            <a:r>
              <a:rPr lang="es-419"/>
              <a:t>#define Area(base, altura) (base * altura)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Ámbito (alcance) de variables</a:t>
            </a:r>
            <a:endParaRPr/>
          </a:p>
        </p:txBody>
      </p:sp>
      <p:sp>
        <p:nvSpPr>
          <p:cNvPr id="368" name="Google Shape;368;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s-419"/>
              <a:t>El </a:t>
            </a:r>
            <a:r>
              <a:rPr lang="es-419" i="1"/>
              <a:t>ámbito</a:t>
            </a:r>
            <a:r>
              <a:rPr lang="es-419"/>
              <a:t> o </a:t>
            </a:r>
            <a:r>
              <a:rPr lang="es-419" i="1"/>
              <a:t>alcance </a:t>
            </a:r>
            <a:r>
              <a:rPr lang="es-419"/>
              <a:t>de las variables determina cuales son las funciones que reconocen ciertas variables. Si una función reconoce una variable, la variable es </a:t>
            </a:r>
            <a:r>
              <a:rPr lang="es-419" i="1"/>
              <a:t>visible </a:t>
            </a:r>
            <a:r>
              <a:rPr lang="es-419"/>
              <a:t>en esa función.</a:t>
            </a:r>
            <a:endParaRPr/>
          </a:p>
          <a:p>
            <a:pPr marL="457200" lvl="0" indent="-325755" algn="l" rtl="0">
              <a:spcBef>
                <a:spcPts val="0"/>
              </a:spcBef>
              <a:spcAft>
                <a:spcPts val="0"/>
              </a:spcAft>
              <a:buSzPct val="100000"/>
              <a:buChar char="●"/>
            </a:pPr>
            <a:r>
              <a:rPr lang="es-419"/>
              <a:t>Existen cuatro tipos de ámbitos:</a:t>
            </a:r>
            <a:endParaRPr/>
          </a:p>
          <a:p>
            <a:pPr marL="914400" lvl="1" indent="-304165" algn="l" rtl="0">
              <a:spcBef>
                <a:spcPts val="0"/>
              </a:spcBef>
              <a:spcAft>
                <a:spcPts val="0"/>
              </a:spcAft>
              <a:buSzPct val="100000"/>
              <a:buChar char="○"/>
            </a:pPr>
            <a:r>
              <a:rPr lang="es-419"/>
              <a:t>Ámbito de programa: Las variables que tienen ámbito o alcance de programa pueden ser referenciadas por cualquier función en el programa completo; tales variables se llaman variables globales. Como consejo de programación, declara todas las variables globales en la parte superior del programa.</a:t>
            </a:r>
            <a:endParaRPr/>
          </a:p>
          <a:p>
            <a:pPr marL="914400" lvl="1" indent="-304165" algn="l" rtl="0">
              <a:spcBef>
                <a:spcPts val="0"/>
              </a:spcBef>
              <a:spcAft>
                <a:spcPts val="0"/>
              </a:spcAft>
              <a:buSzPct val="100000"/>
              <a:buChar char="○"/>
            </a:pPr>
            <a:r>
              <a:rPr lang="es-419"/>
              <a:t>Ámbito del archivo fuente: una variable que se declara fuera de cualquier función y cuya declaración contiene la palabra reservada </a:t>
            </a:r>
            <a:r>
              <a:rPr lang="es-419" i="1"/>
              <a:t>static</a:t>
            </a:r>
            <a:r>
              <a:rPr lang="es-419"/>
              <a:t> tiene ambito de archivo fuente. Las variables con este ámbito se pueden referenciar desde el punto del programa en que están declaradas hasta el final del programa.</a:t>
            </a:r>
            <a:endParaRPr/>
          </a:p>
          <a:p>
            <a:pPr marL="914400" lvl="1" indent="-304165" algn="l" rtl="0">
              <a:spcBef>
                <a:spcPts val="0"/>
              </a:spcBef>
              <a:spcAft>
                <a:spcPts val="0"/>
              </a:spcAft>
              <a:buSzPct val="100000"/>
              <a:buChar char="○"/>
            </a:pPr>
            <a:r>
              <a:rPr lang="es-419"/>
              <a:t>Ámbito de una función: Se pueden referenciar desde cualquier parte dentro de una función donde son declaradas. Son llamadas también variables locales a la función. Estas no se pueden usar fuera de la función en que están definidas.</a:t>
            </a:r>
            <a:endParaRPr/>
          </a:p>
          <a:p>
            <a:pPr marL="914400" lvl="1" indent="-304165" algn="l" rtl="0">
              <a:spcBef>
                <a:spcPts val="0"/>
              </a:spcBef>
              <a:spcAft>
                <a:spcPts val="0"/>
              </a:spcAft>
              <a:buSzPct val="100000"/>
              <a:buChar char="○"/>
            </a:pPr>
            <a:r>
              <a:rPr lang="es-419"/>
              <a:t>Ámbito de bloque: Son las variables declaradas dentro de un bloque de código. Solo pueden ser usadas dentro de el par de llaves que encierran el bloque de código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y uso de funciones de biblioteca</a:t>
            </a:r>
            <a:endParaRPr/>
          </a:p>
        </p:txBody>
      </p:sp>
      <p:sp>
        <p:nvSpPr>
          <p:cNvPr id="374" name="Google Shape;374;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Todas las versiones de C++ ofrece una biblioteca estándar que proporcionan soporte para operaciones utilizadas con más frecuencia.</a:t>
            </a:r>
            <a:endParaRPr/>
          </a:p>
          <a:p>
            <a:pPr marL="457200" lvl="0" indent="-342900" algn="l" rtl="0">
              <a:spcBef>
                <a:spcPts val="0"/>
              </a:spcBef>
              <a:spcAft>
                <a:spcPts val="0"/>
              </a:spcAft>
              <a:buSzPts val="1800"/>
              <a:buChar char="●"/>
            </a:pPr>
            <a:r>
              <a:rPr lang="es-419"/>
              <a:t>Las funciones estándar o predefinidas se dividen en grupos; todas las funciones que pertenecen al mismo grupo se declaran en el mismo archivo de cabecera.</a:t>
            </a:r>
            <a:endParaRPr/>
          </a:p>
          <a:p>
            <a:pPr marL="914400" lvl="1" indent="-317500" algn="l" rtl="0">
              <a:spcBef>
                <a:spcPts val="0"/>
              </a:spcBef>
              <a:spcAft>
                <a:spcPts val="0"/>
              </a:spcAft>
              <a:buSzPts val="1400"/>
              <a:buChar char="○"/>
            </a:pPr>
            <a:r>
              <a:rPr lang="es-419"/>
              <a:t>math.h</a:t>
            </a:r>
            <a:endParaRPr/>
          </a:p>
          <a:p>
            <a:pPr marL="914400" lvl="1" indent="-317500" algn="l" rtl="0">
              <a:spcBef>
                <a:spcPts val="0"/>
              </a:spcBef>
              <a:spcAft>
                <a:spcPts val="0"/>
              </a:spcAft>
              <a:buSzPts val="1400"/>
              <a:buChar char="○"/>
            </a:pPr>
            <a:r>
              <a:rPr lang="es-419"/>
              <a:t>string</a:t>
            </a:r>
            <a:endParaRPr/>
          </a:p>
          <a:p>
            <a:pPr marL="914400" lvl="1" indent="-317500" algn="l" rtl="0">
              <a:spcBef>
                <a:spcPts val="0"/>
              </a:spcBef>
              <a:spcAft>
                <a:spcPts val="0"/>
              </a:spcAft>
              <a:buSzPts val="1400"/>
              <a:buChar char="○"/>
            </a:pPr>
            <a:r>
              <a:rPr lang="es-419"/>
              <a:t>time.h</a:t>
            </a:r>
            <a:endParaRPr/>
          </a:p>
          <a:p>
            <a:pPr marL="914400" lvl="1" indent="-317500" algn="l" rtl="0">
              <a:spcBef>
                <a:spcPts val="0"/>
              </a:spcBef>
              <a:spcAft>
                <a:spcPts val="0"/>
              </a:spcAft>
              <a:buSzPts val="1400"/>
              <a:buChar char="○"/>
            </a:pPr>
            <a:r>
              <a:rPr lang="es-419"/>
              <a:t>iostream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carácter</a:t>
            </a:r>
            <a:endParaRPr/>
          </a:p>
        </p:txBody>
      </p:sp>
      <p:sp>
        <p:nvSpPr>
          <p:cNvPr id="380" name="Google Shape;380;p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archivo de cabecera </a:t>
            </a:r>
            <a:r>
              <a:rPr lang="es-419" dirty="0" err="1"/>
              <a:t>ctype.h</a:t>
            </a:r>
            <a:r>
              <a:rPr lang="es-419" dirty="0"/>
              <a:t> define un grupo de funciones de manipulación de caracteres; casi todas las funciones devuelven un valor verdadero o falso.</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isalnum</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isalpha</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isdigit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isspace</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ispunct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tolower</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toupper</a:t>
            </a:r>
            <a:r>
              <a:rPr lang="es-419" dirty="0"/>
              <a:t>(</a:t>
            </a:r>
            <a:r>
              <a:rPr lang="es-419" dirty="0" err="1"/>
              <a:t>int</a:t>
            </a:r>
            <a:r>
              <a:rPr lang="es-419" dirty="0"/>
              <a:t> c)</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numéricas</a:t>
            </a:r>
            <a:endParaRPr/>
          </a:p>
        </p:txBody>
      </p:sp>
      <p:sp>
        <p:nvSpPr>
          <p:cNvPr id="386" name="Google Shape;386;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Virtualmente cualquier operación aritmética es posible en un programa. </a:t>
            </a:r>
            <a:endParaRPr dirty="0"/>
          </a:p>
          <a:p>
            <a:pPr marL="457200" lvl="0" indent="-342900" algn="l" rtl="0">
              <a:spcBef>
                <a:spcPts val="0"/>
              </a:spcBef>
              <a:spcAft>
                <a:spcPts val="0"/>
              </a:spcAft>
              <a:buSzPts val="1800"/>
              <a:buChar char="●"/>
            </a:pPr>
            <a:r>
              <a:rPr lang="es-419" dirty="0"/>
              <a:t>Las funciones matemáticas se encuentran en su mayoría en el archivo de cabecera </a:t>
            </a:r>
            <a:r>
              <a:rPr lang="es-419" dirty="0" err="1"/>
              <a:t>math.h</a:t>
            </a:r>
            <a:r>
              <a:rPr lang="es-419" dirty="0"/>
              <a:t> disponibles y son las siguientes:</a:t>
            </a:r>
            <a:endParaRPr dirty="0"/>
          </a:p>
          <a:p>
            <a:pPr marL="914400" lvl="1" indent="-317500" algn="l" rtl="0">
              <a:spcBef>
                <a:spcPts val="0"/>
              </a:spcBef>
              <a:spcAft>
                <a:spcPts val="0"/>
              </a:spcAft>
              <a:buSzPts val="1400"/>
              <a:buChar char="○"/>
            </a:pPr>
            <a:r>
              <a:rPr lang="es-419" dirty="0"/>
              <a:t>funciones matemáticas de carácter general: </a:t>
            </a:r>
            <a:r>
              <a:rPr lang="es-419" dirty="0" err="1"/>
              <a:t>ceil</a:t>
            </a:r>
            <a:r>
              <a:rPr lang="es-419" dirty="0"/>
              <a:t>(x), </a:t>
            </a:r>
            <a:r>
              <a:rPr lang="es-419" dirty="0" err="1"/>
              <a:t>floor</a:t>
            </a:r>
            <a:r>
              <a:rPr lang="es-419" dirty="0"/>
              <a:t>(x), </a:t>
            </a:r>
            <a:r>
              <a:rPr lang="es-419" dirty="0" err="1"/>
              <a:t>pow</a:t>
            </a:r>
            <a:r>
              <a:rPr lang="es-419" dirty="0"/>
              <a:t>(</a:t>
            </a:r>
            <a:r>
              <a:rPr lang="es-419" dirty="0" err="1"/>
              <a:t>x,y</a:t>
            </a:r>
            <a:r>
              <a:rPr lang="es-419" dirty="0"/>
              <a:t>), </a:t>
            </a:r>
            <a:r>
              <a:rPr lang="es-419" dirty="0" err="1"/>
              <a:t>sqrt</a:t>
            </a:r>
            <a:r>
              <a:rPr lang="es-419" dirty="0"/>
              <a:t>(x)</a:t>
            </a:r>
            <a:endParaRPr dirty="0"/>
          </a:p>
          <a:p>
            <a:pPr marL="914400" lvl="1" indent="-317500" algn="l" rtl="0">
              <a:spcBef>
                <a:spcPts val="0"/>
              </a:spcBef>
              <a:spcAft>
                <a:spcPts val="0"/>
              </a:spcAft>
              <a:buSzPts val="1400"/>
              <a:buChar char="○"/>
            </a:pPr>
            <a:r>
              <a:rPr lang="es-419" dirty="0"/>
              <a:t>trigonométricas: cos(x), sin(x), tan(x)</a:t>
            </a:r>
            <a:endParaRPr dirty="0"/>
          </a:p>
          <a:p>
            <a:pPr marL="914400" lvl="1" indent="-317500" algn="l" rtl="0">
              <a:spcBef>
                <a:spcPts val="0"/>
              </a:spcBef>
              <a:spcAft>
                <a:spcPts val="0"/>
              </a:spcAft>
              <a:buSzPts val="1400"/>
              <a:buChar char="○"/>
            </a:pPr>
            <a:r>
              <a:rPr lang="es-419" dirty="0"/>
              <a:t>logarítmicas y exponenciales: </a:t>
            </a:r>
            <a:r>
              <a:rPr lang="es-419" dirty="0" err="1"/>
              <a:t>exp</a:t>
            </a:r>
            <a:r>
              <a:rPr lang="es-419" dirty="0"/>
              <a:t>(x), log(x), log10(x)</a:t>
            </a:r>
            <a:endParaRPr dirty="0"/>
          </a:p>
          <a:p>
            <a:pPr marL="914400" lvl="1" indent="-317500" algn="l" rtl="0">
              <a:spcBef>
                <a:spcPts val="0"/>
              </a:spcBef>
              <a:spcAft>
                <a:spcPts val="0"/>
              </a:spcAft>
              <a:buSzPts val="1400"/>
              <a:buChar char="○"/>
            </a:pPr>
            <a:r>
              <a:rPr lang="es-419" dirty="0"/>
              <a:t>aleatorias; rand()</a:t>
            </a:r>
            <a:endParaRPr dirty="0"/>
          </a:p>
          <a:p>
            <a:pPr marL="457200" lvl="0" indent="0" algn="l" rtl="0">
              <a:spcBef>
                <a:spcPts val="1200"/>
              </a:spcBef>
              <a:spcAft>
                <a:spcPts val="1200"/>
              </a:spcAft>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fecha y hora</a:t>
            </a:r>
            <a:endParaRPr/>
          </a:p>
        </p:txBody>
      </p:sp>
      <p:sp>
        <p:nvSpPr>
          <p:cNvPr id="392" name="Google Shape;392;p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El archivo de cabecera time.h define estructuras y funciones para la manipulación de fechas y horas</a:t>
            </a:r>
            <a:endParaRPr/>
          </a:p>
          <a:p>
            <a:pPr marL="914400" lvl="1" indent="-317500" algn="l" rtl="0">
              <a:spcBef>
                <a:spcPts val="0"/>
              </a:spcBef>
              <a:spcAft>
                <a:spcPts val="0"/>
              </a:spcAft>
              <a:buSzPts val="1400"/>
              <a:buChar char="○"/>
            </a:pPr>
            <a:r>
              <a:rPr lang="es-419"/>
              <a:t>struct tm: en esta se deinen miembros para obtener los segundos, minutos, horas, día del mes, mes, año, etc.</a:t>
            </a:r>
            <a:endParaRPr/>
          </a:p>
          <a:p>
            <a:pPr marL="914400" lvl="1" indent="-317500" algn="l" rtl="0">
              <a:spcBef>
                <a:spcPts val="0"/>
              </a:spcBef>
              <a:spcAft>
                <a:spcPts val="0"/>
              </a:spcAft>
              <a:buSzPts val="1400"/>
              <a:buChar char="○"/>
            </a:pPr>
            <a:r>
              <a:rPr lang="es-419"/>
              <a:t>clock(): determina el tiempo del procesador transcurrido desde el inicio del programa</a:t>
            </a:r>
            <a:endParaRPr/>
          </a:p>
          <a:p>
            <a:pPr marL="914400" lvl="1" indent="-317500" algn="l" rtl="0">
              <a:spcBef>
                <a:spcPts val="0"/>
              </a:spcBef>
              <a:spcAft>
                <a:spcPts val="0"/>
              </a:spcAft>
              <a:buSzPts val="1400"/>
              <a:buChar char="○"/>
            </a:pPr>
            <a:r>
              <a:rPr lang="es-419"/>
              <a:t>localtime(hora):Convierte la hora y fecha en una estructura de tipo tm</a:t>
            </a:r>
            <a:endParaRPr/>
          </a:p>
          <a:p>
            <a:pPr marL="914400" lvl="1" indent="-317500" algn="l" rtl="0">
              <a:spcBef>
                <a:spcPts val="0"/>
              </a:spcBef>
              <a:spcAft>
                <a:spcPts val="0"/>
              </a:spcAft>
              <a:buSzPts val="1400"/>
              <a:buChar char="○"/>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utilidad</a:t>
            </a:r>
            <a:endParaRPr/>
          </a:p>
        </p:txBody>
      </p:sp>
      <p:sp>
        <p:nvSpPr>
          <p:cNvPr id="398" name="Google Shape;398;p6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En el archivo de cabecera </a:t>
            </a:r>
            <a:r>
              <a:rPr lang="es-419" dirty="0" err="1"/>
              <a:t>stdlib.h</a:t>
            </a:r>
            <a:r>
              <a:rPr lang="es-419" dirty="0"/>
              <a:t> se definen una serie de funciones de utilidad como:</a:t>
            </a:r>
            <a:endParaRPr dirty="0"/>
          </a:p>
          <a:p>
            <a:pPr marL="914400" lvl="1" indent="-317500" algn="l" rtl="0">
              <a:spcBef>
                <a:spcPts val="0"/>
              </a:spcBef>
              <a:spcAft>
                <a:spcPts val="0"/>
              </a:spcAft>
              <a:buSzPts val="1400"/>
              <a:buChar char="○"/>
            </a:pPr>
            <a:r>
              <a:rPr lang="es-419" dirty="0" err="1"/>
              <a:t>atof</a:t>
            </a:r>
            <a:r>
              <a:rPr lang="es-419" dirty="0"/>
              <a:t>(</a:t>
            </a:r>
            <a:r>
              <a:rPr lang="es-419" dirty="0" err="1"/>
              <a:t>cad</a:t>
            </a:r>
            <a:r>
              <a:rPr lang="es-419" dirty="0"/>
              <a:t>): convierte una cadena de caracteres a flotante (</a:t>
            </a:r>
            <a:r>
              <a:rPr lang="es-419" dirty="0" err="1"/>
              <a:t>ascii</a:t>
            </a:r>
            <a:r>
              <a:rPr lang="es-419" dirty="0"/>
              <a:t> </a:t>
            </a:r>
            <a:r>
              <a:rPr lang="es-419" dirty="0" err="1"/>
              <a:t>to</a:t>
            </a:r>
            <a:r>
              <a:rPr lang="es-419" dirty="0"/>
              <a:t> </a:t>
            </a:r>
            <a:r>
              <a:rPr lang="es-419" dirty="0" err="1"/>
              <a:t>float</a:t>
            </a:r>
            <a:r>
              <a:rPr lang="es-419" dirty="0"/>
              <a:t>)</a:t>
            </a:r>
            <a:endParaRPr dirty="0"/>
          </a:p>
          <a:p>
            <a:pPr marL="914400" lvl="1" indent="-317500" algn="l" rtl="0">
              <a:spcBef>
                <a:spcPts val="0"/>
              </a:spcBef>
              <a:spcAft>
                <a:spcPts val="0"/>
              </a:spcAft>
              <a:buSzPts val="1400"/>
              <a:buChar char="○"/>
            </a:pPr>
            <a:r>
              <a:rPr lang="es-419" dirty="0" err="1"/>
              <a:t>atoi</a:t>
            </a:r>
            <a:r>
              <a:rPr lang="es-419" dirty="0"/>
              <a:t>(</a:t>
            </a:r>
            <a:r>
              <a:rPr lang="es-419" dirty="0" err="1"/>
              <a:t>cad</a:t>
            </a:r>
            <a:r>
              <a:rPr lang="es-419" dirty="0"/>
              <a:t>)</a:t>
            </a:r>
            <a:endParaRPr dirty="0"/>
          </a:p>
          <a:p>
            <a:pPr marL="914400" lvl="1" indent="-317500" algn="l" rtl="0">
              <a:spcBef>
                <a:spcPts val="0"/>
              </a:spcBef>
              <a:spcAft>
                <a:spcPts val="0"/>
              </a:spcAft>
              <a:buSzPts val="1400"/>
              <a:buChar char="○"/>
            </a:pPr>
            <a:r>
              <a:rPr lang="es-419" dirty="0" err="1"/>
              <a:t>itoa</a:t>
            </a:r>
            <a:r>
              <a:rPr lang="es-419" dirty="0"/>
              <a:t>(</a:t>
            </a:r>
            <a:r>
              <a:rPr lang="es-419" dirty="0" err="1"/>
              <a:t>int</a:t>
            </a:r>
            <a:r>
              <a:rPr lang="es-419" dirty="0"/>
              <a:t>): convierte un </a:t>
            </a:r>
            <a:r>
              <a:rPr lang="es-419" dirty="0" err="1"/>
              <a:t>int</a:t>
            </a:r>
            <a:r>
              <a:rPr lang="es-419" dirty="0"/>
              <a:t> a una cadena de caracteres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Arreglos</a:t>
            </a:r>
            <a:endParaRPr/>
          </a:p>
        </p:txBody>
      </p:sp>
      <p:sp>
        <p:nvSpPr>
          <p:cNvPr id="404" name="Google Shape;404;p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Las características que definen un arreglo o array son:</a:t>
            </a:r>
            <a:endParaRPr/>
          </a:p>
          <a:p>
            <a:pPr marL="914400" lvl="1" indent="-317500" algn="l" rtl="0">
              <a:spcBef>
                <a:spcPts val="0"/>
              </a:spcBef>
              <a:spcAft>
                <a:spcPts val="0"/>
              </a:spcAft>
              <a:buSzPts val="1400"/>
              <a:buChar char="○"/>
            </a:pPr>
            <a:r>
              <a:rPr lang="es-419"/>
              <a:t>Es una secuencia de datos del mismo tipo</a:t>
            </a:r>
            <a:endParaRPr/>
          </a:p>
          <a:p>
            <a:pPr marL="914400" lvl="1" indent="-317500" algn="l" rtl="0">
              <a:spcBef>
                <a:spcPts val="0"/>
              </a:spcBef>
              <a:spcAft>
                <a:spcPts val="0"/>
              </a:spcAft>
              <a:buSzPts val="1400"/>
              <a:buChar char="○"/>
            </a:pPr>
            <a:r>
              <a:rPr lang="es-419"/>
              <a:t>Es una secuencia finita</a:t>
            </a:r>
            <a:endParaRPr/>
          </a:p>
          <a:p>
            <a:pPr marL="914400" lvl="1" indent="-317500" algn="l" rtl="0">
              <a:spcBef>
                <a:spcPts val="0"/>
              </a:spcBef>
              <a:spcAft>
                <a:spcPts val="0"/>
              </a:spcAft>
              <a:buSzPts val="1400"/>
              <a:buChar char="○"/>
            </a:pPr>
            <a:r>
              <a:rPr lang="es-419"/>
              <a:t>Los datos se almacenan en bytes consecutivos en memoria</a:t>
            </a:r>
            <a:endParaRPr/>
          </a:p>
          <a:p>
            <a:pPr marL="914400" lvl="1" indent="-317500" algn="l" rtl="0">
              <a:spcBef>
                <a:spcPts val="0"/>
              </a:spcBef>
              <a:spcAft>
                <a:spcPts val="0"/>
              </a:spcAft>
              <a:buSzPts val="1400"/>
              <a:buChar char="○"/>
            </a:pPr>
            <a:r>
              <a:rPr lang="es-419"/>
              <a:t>Los elementos del arreglo se llaman elementos del arreglo</a:t>
            </a:r>
            <a:endParaRPr/>
          </a:p>
          <a:p>
            <a:pPr marL="914400" lvl="1" indent="-317500" algn="l" rtl="0">
              <a:spcBef>
                <a:spcPts val="0"/>
              </a:spcBef>
              <a:spcAft>
                <a:spcPts val="0"/>
              </a:spcAft>
              <a:buSzPts val="1400"/>
              <a:buChar char="○"/>
            </a:pPr>
            <a:r>
              <a:rPr lang="es-419"/>
              <a:t>Se enumeran consecutivamente a partir del índice 0, dado esto, si la longitud del arreglo es de </a:t>
            </a:r>
            <a:r>
              <a:rPr lang="es-419" i="1"/>
              <a:t>n </a:t>
            </a:r>
            <a:r>
              <a:rPr lang="es-419"/>
              <a:t>elementos, el último índice del arreglo sera </a:t>
            </a:r>
            <a:r>
              <a:rPr lang="es-419" i="1"/>
              <a:t>n-1</a:t>
            </a:r>
            <a:endParaRPr i="1"/>
          </a:p>
          <a:p>
            <a:pPr marL="914400" lvl="1" indent="-317500" algn="l" rtl="0">
              <a:spcBef>
                <a:spcPts val="0"/>
              </a:spcBef>
              <a:spcAft>
                <a:spcPts val="0"/>
              </a:spcAft>
              <a:buSzPts val="1400"/>
              <a:buChar char="○"/>
            </a:pPr>
            <a:r>
              <a:rPr lang="es-419"/>
              <a:t>Su declaración es: </a:t>
            </a:r>
            <a:r>
              <a:rPr lang="es-419" i="1"/>
              <a:t>tipo_dato nombre_arreglo[cantidad_elementos];</a:t>
            </a:r>
            <a:endParaRPr i="1"/>
          </a:p>
          <a:p>
            <a:pPr marL="457200" lvl="0" indent="-342900" algn="l" rtl="0">
              <a:spcBef>
                <a:spcPts val="0"/>
              </a:spcBef>
              <a:spcAft>
                <a:spcPts val="0"/>
              </a:spcAft>
              <a:buSzPts val="1800"/>
              <a:buChar char="●"/>
            </a:pPr>
            <a:r>
              <a:rPr lang="es-419"/>
              <a:t>arreglos multidimensionales</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Declaraciones globales</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Indican al compilador que las funciones o variables definidas por el usuario son comunes a todas las funciones del programa.</a:t>
            </a:r>
            <a:endParaRPr/>
          </a:p>
          <a:p>
            <a:pPr marL="457200" lvl="0" indent="-342900" algn="l" rtl="0">
              <a:spcBef>
                <a:spcPts val="0"/>
              </a:spcBef>
              <a:spcAft>
                <a:spcPts val="0"/>
              </a:spcAft>
              <a:buSzPts val="1800"/>
              <a:buChar char="●"/>
            </a:pPr>
            <a:r>
              <a:rPr lang="es-419"/>
              <a:t>Se sitúan antes de la función </a:t>
            </a:r>
            <a:r>
              <a:rPr lang="es-419" i="1"/>
              <a:t>main()</a:t>
            </a:r>
            <a:r>
              <a:rPr lang="es-419"/>
              <a:t>.</a:t>
            </a:r>
            <a:endParaRPr/>
          </a:p>
          <a:p>
            <a:pPr marL="457200" lvl="0" indent="-342900" algn="l" rtl="0">
              <a:spcBef>
                <a:spcPts val="0"/>
              </a:spcBef>
              <a:spcAft>
                <a:spcPts val="0"/>
              </a:spcAft>
              <a:buSzPts val="1800"/>
              <a:buChar char="●"/>
            </a:pPr>
            <a:r>
              <a:rPr lang="es-419"/>
              <a:t>Las declaraciones de función se denominan </a:t>
            </a:r>
            <a:r>
              <a:rPr lang="es-419" i="1"/>
              <a:t>prototipos</a:t>
            </a:r>
            <a:r>
              <a:rPr lang="es-419"/>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Función main() VS funciones definidas por usuario</a:t>
            </a:r>
            <a:endParaRPr/>
          </a:p>
        </p:txBody>
      </p:sp>
      <p:sp>
        <p:nvSpPr>
          <p:cNvPr id="103" name="Google Shape;103;p19"/>
          <p:cNvSpPr txBox="1">
            <a:spLocks noGrp="1"/>
          </p:cNvSpPr>
          <p:nvPr>
            <p:ph type="body" idx="1"/>
          </p:nvPr>
        </p:nvSpPr>
        <p:spPr>
          <a:xfrm>
            <a:off x="311700" y="1152475"/>
            <a:ext cx="8520600" cy="36951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es-419"/>
              <a:t>Cada programa tiene una función </a:t>
            </a:r>
            <a:r>
              <a:rPr lang="es-419" i="1"/>
              <a:t>main()</a:t>
            </a:r>
            <a:r>
              <a:rPr lang="es-419"/>
              <a:t> que es el punto de entrada al mismo.</a:t>
            </a:r>
            <a:endParaRPr/>
          </a:p>
          <a:p>
            <a:pPr marL="457200" lvl="0" indent="-334327" algn="l" rtl="0">
              <a:spcBef>
                <a:spcPts val="0"/>
              </a:spcBef>
              <a:spcAft>
                <a:spcPts val="0"/>
              </a:spcAft>
              <a:buSzPct val="100000"/>
              <a:buChar char="●"/>
            </a:pPr>
            <a:r>
              <a:rPr lang="es-419"/>
              <a:t>Solo puede haber una función main por programa.</a:t>
            </a:r>
            <a:endParaRPr/>
          </a:p>
          <a:p>
            <a:pPr marL="457200" lvl="0" indent="-334327" algn="l" rtl="0">
              <a:spcBef>
                <a:spcPts val="0"/>
              </a:spcBef>
              <a:spcAft>
                <a:spcPts val="0"/>
              </a:spcAft>
              <a:buSzPct val="100000"/>
              <a:buChar char="●"/>
            </a:pPr>
            <a:r>
              <a:rPr lang="es-419"/>
              <a:t>Un programa es una colección de funciones.</a:t>
            </a:r>
            <a:endParaRPr/>
          </a:p>
          <a:p>
            <a:pPr marL="457200" lvl="0" indent="-334327" algn="l" rtl="0">
              <a:spcBef>
                <a:spcPts val="0"/>
              </a:spcBef>
              <a:spcAft>
                <a:spcPts val="0"/>
              </a:spcAft>
              <a:buSzPct val="100000"/>
              <a:buChar char="●"/>
            </a:pPr>
            <a:r>
              <a:rPr lang="es-419"/>
              <a:t>Una función es un segmento de código que realiza una rutina en específico.</a:t>
            </a:r>
            <a:endParaRPr/>
          </a:p>
          <a:p>
            <a:pPr marL="457200" lvl="0" indent="-334327" algn="l" rtl="0">
              <a:spcBef>
                <a:spcPts val="0"/>
              </a:spcBef>
              <a:spcAft>
                <a:spcPts val="0"/>
              </a:spcAft>
              <a:buSzPct val="100000"/>
              <a:buChar char="●"/>
            </a:pPr>
            <a:r>
              <a:rPr lang="es-419"/>
              <a:t>Su estructura es la siguiente:</a:t>
            </a:r>
            <a:endParaRPr/>
          </a:p>
          <a:p>
            <a:pPr marL="914400" lvl="1" indent="-310832" algn="l" rtl="0">
              <a:spcBef>
                <a:spcPts val="0"/>
              </a:spcBef>
              <a:spcAft>
                <a:spcPts val="0"/>
              </a:spcAft>
              <a:buSzPct val="100000"/>
              <a:buChar char="○"/>
            </a:pPr>
            <a:r>
              <a:rPr lang="es-419"/>
              <a:t>tipo_retorno nombre_funcion(lista_de_parametros){ </a:t>
            </a:r>
            <a:br>
              <a:rPr lang="es-419"/>
            </a:br>
            <a:r>
              <a:rPr lang="es-419"/>
              <a:t>sentencias… </a:t>
            </a:r>
            <a:br>
              <a:rPr lang="es-419"/>
            </a:br>
            <a:r>
              <a:rPr lang="es-419"/>
              <a:t>return </a:t>
            </a:r>
            <a:br>
              <a:rPr lang="es-419"/>
            </a:br>
            <a:r>
              <a:rPr lang="es-419"/>
              <a:t>}</a:t>
            </a:r>
            <a:endParaRPr/>
          </a:p>
          <a:p>
            <a:pPr marL="457200" lvl="0" indent="-334327" algn="l" rtl="0">
              <a:spcBef>
                <a:spcPts val="0"/>
              </a:spcBef>
              <a:spcAft>
                <a:spcPts val="0"/>
              </a:spcAft>
              <a:buSzPct val="100000"/>
              <a:buChar char="●"/>
            </a:pPr>
            <a:r>
              <a:rPr lang="es-419"/>
              <a:t>Para usar una función que se encuentra después de la definición de la función main(), es necesario declarar el prototipo de la función a usar antes del main().</a:t>
            </a:r>
            <a:endParaRPr/>
          </a:p>
          <a:p>
            <a:pPr marL="457200" lvl="0" indent="-334327" algn="l" rtl="0">
              <a:spcBef>
                <a:spcPts val="0"/>
              </a:spcBef>
              <a:spcAft>
                <a:spcPts val="0"/>
              </a:spcAft>
              <a:buSzPct val="100000"/>
              <a:buChar char="●"/>
            </a:pPr>
            <a:r>
              <a:rPr lang="es-419"/>
              <a:t>Existen diversas bibliotecas de funciones que vienen con el lenguaje.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comentarios son cualquier información que se añade al archivo de código fuente para proporcionar documentación sobre cualquier tipo.</a:t>
            </a:r>
            <a:endParaRPr/>
          </a:p>
          <a:p>
            <a:pPr marL="457200" lvl="0" indent="-342900" algn="l" rtl="0">
              <a:spcBef>
                <a:spcPts val="0"/>
              </a:spcBef>
              <a:spcAft>
                <a:spcPts val="0"/>
              </a:spcAft>
              <a:buSzPts val="1800"/>
              <a:buChar char="●"/>
            </a:pPr>
            <a:r>
              <a:rPr lang="es-419"/>
              <a:t>El compilador ignora todos los comentarios.</a:t>
            </a:r>
            <a:endParaRPr/>
          </a:p>
          <a:p>
            <a:pPr marL="457200" lvl="0" indent="-342900" algn="l" rtl="0">
              <a:spcBef>
                <a:spcPts val="0"/>
              </a:spcBef>
              <a:spcAft>
                <a:spcPts val="0"/>
              </a:spcAft>
              <a:buSzPts val="1800"/>
              <a:buChar char="●"/>
            </a:pPr>
            <a:r>
              <a:rPr lang="es-419"/>
              <a:t>Comentarios de una línea //</a:t>
            </a:r>
            <a:endParaRPr/>
          </a:p>
          <a:p>
            <a:pPr marL="457200" lvl="0" indent="-342900" algn="l" rtl="0">
              <a:spcBef>
                <a:spcPts val="0"/>
              </a:spcBef>
              <a:spcAft>
                <a:spcPts val="0"/>
              </a:spcAft>
              <a:buSzPts val="1800"/>
              <a:buChar char="●"/>
            </a:pPr>
            <a:r>
              <a:rPr lang="es-419"/>
              <a:t>Bloque de comentarios va entre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Depuración y tipos de errores</a:t>
            </a:r>
            <a:endParaRPr/>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Rara vez los programas funcionan bien a la primera, y si funcionan bien a la primera revisen 2 veces.</a:t>
            </a:r>
            <a:endParaRPr/>
          </a:p>
          <a:p>
            <a:pPr marL="457200" lvl="0" indent="-342900" algn="l" rtl="0">
              <a:spcBef>
                <a:spcPts val="0"/>
              </a:spcBef>
              <a:spcAft>
                <a:spcPts val="0"/>
              </a:spcAft>
              <a:buSzPts val="1800"/>
              <a:buChar char="●"/>
            </a:pPr>
            <a:r>
              <a:rPr lang="es-419"/>
              <a:t>Al proceso de encontrar y/o resolver errores se le denomina </a:t>
            </a:r>
            <a:r>
              <a:rPr lang="es-419" i="1"/>
              <a:t>depurar</a:t>
            </a:r>
            <a:r>
              <a:rPr lang="es-419"/>
              <a:t>.</a:t>
            </a:r>
            <a:endParaRPr/>
          </a:p>
          <a:p>
            <a:pPr marL="457200" lvl="0" indent="-342900" algn="l" rtl="0">
              <a:spcBef>
                <a:spcPts val="0"/>
              </a:spcBef>
              <a:spcAft>
                <a:spcPts val="0"/>
              </a:spcAft>
              <a:buSzPts val="1800"/>
              <a:buChar char="●"/>
            </a:pPr>
            <a:r>
              <a:rPr lang="es-419"/>
              <a:t>Al programa que ayuda a depurar se le llama </a:t>
            </a:r>
            <a:r>
              <a:rPr lang="es-419" i="1"/>
              <a:t>depurador</a:t>
            </a:r>
            <a:r>
              <a:rPr lang="es-419"/>
              <a:t> (debugger).</a:t>
            </a:r>
            <a:endParaRPr/>
          </a:p>
          <a:p>
            <a:pPr marL="457200" lvl="0" indent="-342900" algn="l" rtl="0">
              <a:spcBef>
                <a:spcPts val="0"/>
              </a:spcBef>
              <a:spcAft>
                <a:spcPts val="0"/>
              </a:spcAft>
              <a:buSzPts val="1800"/>
              <a:buChar char="●"/>
            </a:pPr>
            <a:r>
              <a:rPr lang="es-419"/>
              <a:t>Por tipos de errores podemos mencionar:</a:t>
            </a:r>
            <a:endParaRPr/>
          </a:p>
          <a:p>
            <a:pPr marL="914400" lvl="1" indent="-317500" algn="l" rtl="0">
              <a:spcBef>
                <a:spcPts val="0"/>
              </a:spcBef>
              <a:spcAft>
                <a:spcPts val="0"/>
              </a:spcAft>
              <a:buSzPts val="1400"/>
              <a:buChar char="○"/>
            </a:pPr>
            <a:r>
              <a:rPr lang="es-419"/>
              <a:t>Errores de sintaxis: son aquellos que se producen cuando el programa viola la sintaxis, es decir, las reglas de gramática del lenguaje.</a:t>
            </a:r>
            <a:endParaRPr/>
          </a:p>
          <a:p>
            <a:pPr marL="914400" lvl="1" indent="-317500" algn="l" rtl="0">
              <a:spcBef>
                <a:spcPts val="0"/>
              </a:spcBef>
              <a:spcAft>
                <a:spcPts val="0"/>
              </a:spcAft>
              <a:buSzPts val="1400"/>
              <a:buChar char="○"/>
            </a:pPr>
            <a:r>
              <a:rPr lang="es-419"/>
              <a:t>Errores lógicos: representan errores del programador en el diseño del algoritmo</a:t>
            </a:r>
            <a:endParaRPr/>
          </a:p>
          <a:p>
            <a:pPr marL="914400" lvl="1" indent="-317500" algn="l" rtl="0">
              <a:spcBef>
                <a:spcPts val="0"/>
              </a:spcBef>
              <a:spcAft>
                <a:spcPts val="0"/>
              </a:spcAft>
              <a:buSzPts val="1400"/>
              <a:buChar char="○"/>
            </a:pPr>
            <a:r>
              <a:rPr lang="es-419"/>
              <a:t>Errores en tiempo de ejecución: puede ocurrir cuando el programa trata de realizar una operación ilegal como dividir entre cero, obtener la raíz cuadrada de un número negativo, manipular datos no definidos.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4893</Words>
  <Application>Microsoft Office PowerPoint</Application>
  <PresentationFormat>Presentación en pantalla (16:9)</PresentationFormat>
  <Paragraphs>575</Paragraphs>
  <Slides>56</Slides>
  <Notes>56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Open Sans</vt:lpstr>
      <vt:lpstr>Arial</vt:lpstr>
      <vt:lpstr>PT Sans Narrow</vt:lpstr>
      <vt:lpstr>Tropic</vt:lpstr>
      <vt:lpstr>Programación avanzada</vt:lpstr>
      <vt:lpstr>Temas</vt:lpstr>
      <vt:lpstr>Etapas de construcción</vt:lpstr>
      <vt:lpstr>Estructura general de un programa</vt:lpstr>
      <vt:lpstr>Directivas del preprocesador</vt:lpstr>
      <vt:lpstr>Declaraciones globales</vt:lpstr>
      <vt:lpstr>Función main() VS funciones definidas por usuario</vt:lpstr>
      <vt:lpstr>Comentarios</vt:lpstr>
      <vt:lpstr>Depuración y tipos de errores</vt:lpstr>
      <vt:lpstr>Elementos de un programa</vt:lpstr>
      <vt:lpstr>Tipos de datos</vt:lpstr>
      <vt:lpstr>Tipos de datos</vt:lpstr>
      <vt:lpstr>Constantes</vt:lpstr>
      <vt:lpstr>Variables</vt:lpstr>
      <vt:lpstr>Variables</vt:lpstr>
      <vt:lpstr>Entrada y salida de datos</vt:lpstr>
      <vt:lpstr>Operadores y expresiones</vt:lpstr>
      <vt:lpstr>Operadores y expresiones</vt:lpstr>
      <vt:lpstr>Operadores de asignación</vt:lpstr>
      <vt:lpstr>Operadores aritméticos</vt:lpstr>
      <vt:lpstr>Asociatividad</vt:lpstr>
      <vt:lpstr>Operadores de incremento y decremento</vt:lpstr>
      <vt:lpstr>Operadores relacionales</vt:lpstr>
      <vt:lpstr>Operadores lógicos</vt:lpstr>
      <vt:lpstr>Tabla de verdad del operador NOT(!)</vt:lpstr>
      <vt:lpstr>Tabla de verdad del operador lógico AND(&amp;&amp;)</vt:lpstr>
      <vt:lpstr>Tabla de verdad del operador lógico OR(||)</vt:lpstr>
      <vt:lpstr>Operador condicional</vt:lpstr>
      <vt:lpstr>Operadores de direcciones</vt:lpstr>
      <vt:lpstr>Operadores especiales</vt:lpstr>
      <vt:lpstr>Operadores de manipulación de bits</vt:lpstr>
      <vt:lpstr>Prioridad y asociatividad</vt:lpstr>
      <vt:lpstr>Estructuras de control - selección (decisión)</vt:lpstr>
      <vt:lpstr>Sentencia if</vt:lpstr>
      <vt:lpstr>Sentencia if-else</vt:lpstr>
      <vt:lpstr>Sentencia if-else anidados</vt:lpstr>
      <vt:lpstr>Sentencia switch</vt:lpstr>
      <vt:lpstr>Estructuras de control - ciclos</vt:lpstr>
      <vt:lpstr>Sentencia while</vt:lpstr>
      <vt:lpstr>Sentencia for</vt:lpstr>
      <vt:lpstr>Sentencia for</vt:lpstr>
      <vt:lpstr>Sentencia do-while</vt:lpstr>
      <vt:lpstr>Diferencias entre el for, while y do-while</vt:lpstr>
      <vt:lpstr>Condiciones especiales en ciclos</vt:lpstr>
      <vt:lpstr>Funciones</vt:lpstr>
      <vt:lpstr>Concepto de función</vt:lpstr>
      <vt:lpstr>Estructura de función</vt:lpstr>
      <vt:lpstr>Prototipo de funciones</vt:lpstr>
      <vt:lpstr>Parámetros de una función</vt:lpstr>
      <vt:lpstr>Ámbito (alcance) de variables</vt:lpstr>
      <vt:lpstr>Concepto y uso de funciones de biblioteca</vt:lpstr>
      <vt:lpstr>Funciones de carácter</vt:lpstr>
      <vt:lpstr>Funciones numéricas</vt:lpstr>
      <vt:lpstr>Funciones de fecha y hora</vt:lpstr>
      <vt:lpstr>Funciones de utilidad</vt:lpstr>
      <vt:lpstr>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rayesro</cp:lastModifiedBy>
  <cp:revision>1</cp:revision>
  <dcterms:modified xsi:type="dcterms:W3CDTF">2023-02-01T00:56:34Z</dcterms:modified>
</cp:coreProperties>
</file>