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PT Sans Narrow"/>
      <p:regular r:id="rId49"/>
      <p:bold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54AF7D-AE3D-4288-9D2C-16AE6A8553A8}">
  <a:tblStyle styleId="{8054AF7D-AE3D-4288-9D2C-16AE6A8553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regular.fntdata"/><Relationship Id="rId50" Type="http://schemas.openxmlformats.org/officeDocument/2006/relationships/font" Target="fonts/PTSansNarrow-bold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0b5cafb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0b5cafb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b5cafb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b5cafb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16dbe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16dbe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bea45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bea45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bfa168c2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bfa168c2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116dbef6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116dbef6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12f39589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12f39589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12f39589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12f39589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2f3958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12f3958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2f39589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12f39589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b5cafb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b5cafb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2f39589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2f39589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2dc0385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2dc0385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12f39589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12f39589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12f39589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12f39589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12f39589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12f39589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</a:t>
            </a:r>
            <a:r>
              <a:rPr lang="es-419"/>
              <a:t>recursión</a:t>
            </a:r>
            <a:r>
              <a:rPr lang="es-419"/>
              <a:t> mal implementada es un ejemplo de recursión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12f3958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12f3958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2f3958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2f3958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2f3958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2f3958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12f39589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12f39589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ejercicio en el visual studio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12f3958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12f3958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b5cafb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b5cafb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12f3958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12f3958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12f3958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12f3958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12f3958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12f3958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ejemplo en el visual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12f3958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12f3958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ejercicio en el visual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12f3958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12f3958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12f3958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12f3958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12f3958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12f3958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12f39589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12f39589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2dc0385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2dc0385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12f39589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12f39589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fa168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fa168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12f39589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12f39589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12f39589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12f39589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12f39589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12f39589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16dbef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16dbef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0b5cafb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0b5caf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0b5cafb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0b5cafb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0b5cafb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0b5cafb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b5cafb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b5cafb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</a:t>
            </a:r>
            <a:r>
              <a:rPr lang="es-419"/>
              <a:t> avanzada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to…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…read or write a function member of a struct?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type_struct_name {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member_type1 function_member_name1;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member_type2 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function_member_name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variable_name;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variable_name.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function_member_name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1();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anidadas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917199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estructura puede contener diferentes tipos de datos, incluyendo otras estructuras ya definidas en la biblioteca </a:t>
            </a:r>
            <a:r>
              <a:rPr lang="es-419"/>
              <a:t>estándar</a:t>
            </a:r>
            <a:r>
              <a:rPr lang="es-419"/>
              <a:t> o estructuras definidas por el programador.</a:t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264275" y="2263275"/>
            <a:ext cx="8520600" cy="2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Arreglos de estructuras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64275" y="2735449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estructura, al ser un tipo de dato (definido por el programador, pero un tipo de dato al fin de cuentas) </a:t>
            </a:r>
            <a:r>
              <a:rPr lang="es-419"/>
              <a:t>también</a:t>
            </a:r>
            <a:r>
              <a:rPr lang="es-419"/>
              <a:t> aplica para ser usado como arreglo.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Convertir ejercicio inicial a estructuras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avanzada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Direcciones en 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Concepto de puntero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Declaración de punteros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NULL y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 a punteros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y arreglos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Aritmética de punteros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como argumentos de funciones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Punteros de estructuras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Dirección de memoria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66325"/>
            <a:ext cx="336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una variable se declara, se asocian tres atributos fundamentales con la misma: su </a:t>
            </a:r>
            <a:r>
              <a:rPr i="1" lang="es-419"/>
              <a:t>nombre</a:t>
            </a:r>
            <a:r>
              <a:rPr lang="es-419"/>
              <a:t>, su </a:t>
            </a:r>
            <a:r>
              <a:rPr i="1" lang="es-419"/>
              <a:t>tipo </a:t>
            </a:r>
            <a:r>
              <a:rPr lang="es-419"/>
              <a:t>y su </a:t>
            </a:r>
            <a:r>
              <a:rPr i="1" lang="es-419"/>
              <a:t>dirección </a:t>
            </a:r>
            <a:r>
              <a:rPr lang="es-419"/>
              <a:t>en memoria.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int n = 75;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cout &lt;&lt; n &lt;&lt; endl;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cout &lt;&lt; &amp;n &lt;&lt; endl;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4885650" y="2291700"/>
            <a:ext cx="3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5249375" y="2291700"/>
            <a:ext cx="1618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75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5473525" y="1834475"/>
            <a:ext cx="14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0x4ffffd34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695075" y="2748925"/>
            <a:ext cx="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int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Secciones de memoria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Cuando se ejecuta un programa, se necesita tener una espacio de memoria donde se puedan guardar las funciones y variables utilizadas en dicho programa.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Este espacio asignado al programa se divide en dos secciones: </a:t>
            </a:r>
            <a:r>
              <a:rPr i="1" lang="es-419"/>
              <a:t>stack </a:t>
            </a:r>
            <a:r>
              <a:rPr lang="es-419"/>
              <a:t>y </a:t>
            </a:r>
            <a:r>
              <a:rPr i="1" lang="es-419"/>
              <a:t>heap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266325"/>
            <a:ext cx="461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 una región especial en la memoria de la computadora que almacena temporalmente las variables creadas por cada </a:t>
            </a:r>
            <a:r>
              <a:rPr lang="es-419"/>
              <a:t>función</a:t>
            </a:r>
            <a:r>
              <a:rPr lang="es-419"/>
              <a:t> (incluyendo la </a:t>
            </a:r>
            <a:r>
              <a:rPr lang="es-419"/>
              <a:t>función</a:t>
            </a:r>
            <a:r>
              <a:rPr lang="es-419"/>
              <a:t> main).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El </a:t>
            </a:r>
            <a:r>
              <a:rPr i="1" lang="es-419"/>
              <a:t>stack </a:t>
            </a:r>
            <a:r>
              <a:rPr lang="es-419"/>
              <a:t>es una estructura de datos tipo </a:t>
            </a:r>
            <a:r>
              <a:rPr b="1" lang="es-419"/>
              <a:t>LIFO </a:t>
            </a:r>
            <a:r>
              <a:rPr lang="es-419"/>
              <a:t>(last in, first out).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Cada que en una </a:t>
            </a:r>
            <a:r>
              <a:rPr lang="es-419"/>
              <a:t>función</a:t>
            </a:r>
            <a:r>
              <a:rPr lang="es-419"/>
              <a:t> se declara una variable, esta es puesta en la cima del </a:t>
            </a:r>
            <a:r>
              <a:rPr i="1" lang="es-419"/>
              <a:t>stack</a:t>
            </a:r>
            <a:r>
              <a:rPr lang="es-419"/>
              <a:t>. Y cuando la </a:t>
            </a:r>
            <a:r>
              <a:rPr lang="es-419"/>
              <a:t>función</a:t>
            </a:r>
            <a:r>
              <a:rPr lang="es-419"/>
              <a:t> termina, todas las variables puestas en el stack por esa </a:t>
            </a:r>
            <a:r>
              <a:rPr lang="es-419"/>
              <a:t>función</a:t>
            </a:r>
            <a:r>
              <a:rPr lang="es-419"/>
              <a:t> son liberadas.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475" y="2489775"/>
            <a:ext cx="3016050" cy="20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687" y="445025"/>
            <a:ext cx="1334963" cy="18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</a:t>
            </a:r>
            <a:r>
              <a:rPr lang="es-419"/>
              <a:t>multiply</a:t>
            </a:r>
            <a:r>
              <a:rPr lang="es-419"/>
              <a:t>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EMPTY 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a, b, c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652050" y="3713025"/>
            <a:ext cx="108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latin typeface="Open Sans"/>
                <a:ea typeface="Open Sans"/>
                <a:cs typeface="Open Sans"/>
                <a:sym typeface="Open Sans"/>
              </a:rPr>
              <a:t>PUSH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0" name="Google Shape;210;p31"/>
          <p:cNvCxnSpPr>
            <a:stCxn id="209" idx="3"/>
            <a:endCxn id="208" idx="1"/>
          </p:cNvCxnSpPr>
          <p:nvPr/>
        </p:nvCxnSpPr>
        <p:spPr>
          <a:xfrm>
            <a:off x="4732350" y="3966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de repaso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35886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Hacer una aplicacion de consola que maneje el flujo de pantallas de un juego usando los conocimientos de </a:t>
            </a:r>
            <a:r>
              <a:rPr lang="es-419"/>
              <a:t>programación</a:t>
            </a:r>
            <a:r>
              <a:rPr lang="es-419"/>
              <a:t> </a:t>
            </a:r>
            <a:r>
              <a:rPr lang="es-419"/>
              <a:t>básica</a:t>
            </a:r>
            <a:r>
              <a:rPr lang="es-419"/>
              <a:t>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00" y="1152475"/>
            <a:ext cx="4853600" cy="36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 flipH="1" rot="10800000">
            <a:off x="5380325" y="3152800"/>
            <a:ext cx="2064900" cy="1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5380325" y="3579025"/>
            <a:ext cx="2064900" cy="1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</a:t>
            </a:r>
            <a:br>
              <a:rPr lang="es-419"/>
            </a:br>
            <a:r>
              <a:rPr lang="es-419"/>
              <a:t>int a, b, c</a:t>
            </a:r>
            <a:endParaRPr/>
          </a:p>
        </p:txBody>
      </p:sp>
      <p:sp>
        <p:nvSpPr>
          <p:cNvPr id="220" name="Google Shape;220;p32"/>
          <p:cNvSpPr/>
          <p:nvPr/>
        </p:nvSpPr>
        <p:spPr>
          <a:xfrm>
            <a:off x="5180250" y="24616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multiply</a:t>
            </a:r>
            <a:br>
              <a:rPr lang="es-419"/>
            </a:br>
            <a:r>
              <a:rPr lang="es-419"/>
              <a:t>int x, y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3313525" y="2663725"/>
            <a:ext cx="141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>
                <a:latin typeface="Open Sans"/>
                <a:ea typeface="Open Sans"/>
                <a:cs typeface="Open Sans"/>
                <a:sym typeface="Open Sans"/>
              </a:rPr>
              <a:t>PUSH</a:t>
            </a:r>
            <a:br>
              <a:rPr b="1" lang="es-419" sz="21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 sz="18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es-419" sz="1800">
                <a:latin typeface="Open Sans"/>
                <a:ea typeface="Open Sans"/>
                <a:cs typeface="Open Sans"/>
                <a:sym typeface="Open Sans"/>
              </a:rPr>
              <a:t>LAST  IN)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2" name="Google Shape;222;p32"/>
          <p:cNvCxnSpPr>
            <a:stCxn id="221" idx="3"/>
          </p:cNvCxnSpPr>
          <p:nvPr/>
        </p:nvCxnSpPr>
        <p:spPr>
          <a:xfrm>
            <a:off x="4732525" y="3056275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</a:t>
            </a:r>
            <a:br>
              <a:rPr lang="es-419"/>
            </a:br>
            <a:r>
              <a:rPr lang="es-419"/>
              <a:t>int a, b, c</a:t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5180250" y="24616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multiply</a:t>
            </a:r>
            <a:br>
              <a:rPr lang="es-419"/>
            </a:br>
            <a:r>
              <a:rPr lang="es-419"/>
              <a:t>int x, y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7690300" y="2694475"/>
            <a:ext cx="133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Open Sans"/>
                <a:ea typeface="Open Sans"/>
                <a:cs typeface="Open Sans"/>
                <a:sym typeface="Open Sans"/>
              </a:rPr>
              <a:t>POP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s-419" sz="17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(FIRST OUT)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4" name="Google Shape;234;p33"/>
          <p:cNvCxnSpPr>
            <a:stCxn id="233" idx="1"/>
            <a:endCxn id="232" idx="3"/>
          </p:cNvCxnSpPr>
          <p:nvPr/>
        </p:nvCxnSpPr>
        <p:spPr>
          <a:xfrm rot="10800000">
            <a:off x="7347100" y="2917675"/>
            <a:ext cx="3432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41" name="Google Shape;241;p34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5193025" y="3510975"/>
            <a:ext cx="2166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a, b, c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7690300" y="3761275"/>
            <a:ext cx="133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Open Sans"/>
                <a:ea typeface="Open Sans"/>
                <a:cs typeface="Open Sans"/>
                <a:sym typeface="Open Sans"/>
              </a:rPr>
              <a:t>POP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p34"/>
          <p:cNvCxnSpPr>
            <a:stCxn id="244" idx="1"/>
          </p:cNvCxnSpPr>
          <p:nvPr/>
        </p:nvCxnSpPr>
        <p:spPr>
          <a:xfrm rot="10800000">
            <a:off x="7347100" y="3984475"/>
            <a:ext cx="3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multiply(int x, int y)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return x * y;</a:t>
            </a:r>
            <a:br>
              <a:rPr lang="es-419"/>
            </a:br>
            <a:r>
              <a:rPr lang="es-419"/>
              <a:t>}</a:t>
            </a:r>
            <a:br>
              <a:rPr lang="es-419"/>
            </a:br>
            <a:br>
              <a:rPr lang="es-419"/>
            </a:b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a = 3;</a:t>
            </a:r>
            <a:br>
              <a:rPr lang="es-419"/>
            </a:br>
            <a:r>
              <a:rPr lang="es-419"/>
              <a:t>	int b = 5;</a:t>
            </a:r>
            <a:br>
              <a:rPr lang="es-419"/>
            </a:br>
            <a:r>
              <a:rPr lang="es-419"/>
              <a:t>	int c = multiply(a, b);</a:t>
            </a:r>
            <a:br>
              <a:rPr lang="es-419"/>
            </a:br>
            <a:r>
              <a:rPr lang="es-419"/>
              <a:t>	cout &lt;&lt; c;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5085450" y="1067300"/>
            <a:ext cx="2356500" cy="345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EMPTY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STACK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ventajas de usar el stack es que la memoria es administrada </a:t>
            </a:r>
            <a:r>
              <a:rPr lang="es-419"/>
              <a:t>automáticamente</a:t>
            </a:r>
            <a:r>
              <a:rPr lang="es-419"/>
              <a:t>, esto significa que el sistema se encarga de reservar el espacio necesario cuando se necesita se llama a una </a:t>
            </a:r>
            <a:r>
              <a:rPr lang="es-419"/>
              <a:t>función</a:t>
            </a:r>
            <a:r>
              <a:rPr lang="es-419"/>
              <a:t> y liberar los recursos cuando dicha </a:t>
            </a:r>
            <a:r>
              <a:rPr lang="es-419"/>
              <a:t>función</a:t>
            </a:r>
            <a:r>
              <a:rPr lang="es-419"/>
              <a:t> termina.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variables del stack </a:t>
            </a:r>
            <a:r>
              <a:rPr lang="es-419"/>
              <a:t>sólo</a:t>
            </a:r>
            <a:r>
              <a:rPr lang="es-419"/>
              <a:t> existen mientras la </a:t>
            </a:r>
            <a:r>
              <a:rPr lang="es-419"/>
              <a:t>función</a:t>
            </a:r>
            <a:r>
              <a:rPr lang="es-419"/>
              <a:t> que las creó </a:t>
            </a:r>
            <a:r>
              <a:rPr lang="es-419"/>
              <a:t>está</a:t>
            </a:r>
            <a:r>
              <a:rPr lang="es-419"/>
              <a:t> en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compilador calcula </a:t>
            </a:r>
            <a:r>
              <a:rPr lang="es-419"/>
              <a:t>cuánta</a:t>
            </a:r>
            <a:r>
              <a:rPr lang="es-419"/>
              <a:t> memoria reservar para cada variable definida </a:t>
            </a:r>
            <a:r>
              <a:rPr lang="es-419"/>
              <a:t>dentro de cada función.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stack tiene un </a:t>
            </a:r>
            <a:r>
              <a:rPr lang="es-419"/>
              <a:t>límite</a:t>
            </a:r>
            <a:r>
              <a:rPr lang="es-419"/>
              <a:t> de memoria, definido por el SO (puede ser 1MB, 3MB); cuando este </a:t>
            </a:r>
            <a:r>
              <a:rPr lang="es-419"/>
              <a:t>límite</a:t>
            </a:r>
            <a:r>
              <a:rPr lang="es-419"/>
              <a:t> se supera se produce un </a:t>
            </a:r>
            <a:r>
              <a:rPr i="1" lang="es-419"/>
              <a:t>stack overflow.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 de puntero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Cuando se envía correspondencia por correo, la información se entrega basada en un puntero que es la dirección de la persona; cuando se llama por </a:t>
            </a:r>
            <a:r>
              <a:rPr lang="es-419"/>
              <a:t>teléfono </a:t>
            </a:r>
            <a:r>
              <a:rPr lang="es-419"/>
              <a:t>, se utiliza un puntero que es el número de teléfono que se marca; cuando se manda un correo electrónico, se usa un puntero que es la dirección de correo electrónico.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Un puntero es la dirección de memoria de una variable.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puntero se rigen por estas reglas básicas: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un </a:t>
            </a:r>
            <a:r>
              <a:rPr i="1" lang="es-419"/>
              <a:t>puntero </a:t>
            </a:r>
            <a:r>
              <a:rPr lang="es-419"/>
              <a:t>es una </a:t>
            </a:r>
            <a:r>
              <a:rPr i="1" lang="es-419"/>
              <a:t>variable </a:t>
            </a:r>
            <a:r>
              <a:rPr lang="es-419"/>
              <a:t>como cualquier otra.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una variable puntero contiene una </a:t>
            </a:r>
            <a:r>
              <a:rPr i="1" lang="es-419"/>
              <a:t>dirección</a:t>
            </a:r>
            <a:r>
              <a:rPr lang="es-419"/>
              <a:t> que apunta a otra posición en memoria.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esa posición se almacenan los datos a los que apunta el puntero;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Declaración</a:t>
            </a:r>
            <a:r>
              <a:rPr lang="es-419"/>
              <a:t> de punteros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igual que cualquier variable, las variables punteros han de ser declaradas antes de ser utilizarlas.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int* puntero1;</a:t>
            </a:r>
            <a:br>
              <a:rPr lang="es-419"/>
            </a:br>
            <a:r>
              <a:rPr lang="es-419"/>
              <a:t>	float* ptrF;</a:t>
            </a:r>
            <a:br>
              <a:rPr lang="es-419"/>
            </a:br>
            <a:r>
              <a:rPr lang="es-419"/>
              <a:t>	char* cad;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Un operador </a:t>
            </a:r>
            <a:r>
              <a:rPr b="1" lang="es-419"/>
              <a:t>* </a:t>
            </a:r>
            <a:r>
              <a:rPr lang="es-419"/>
              <a:t>en una declaración indica que la variable declarada almacenará una dirección de un tipo de dato especificado.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Inicialización de punteros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#include &lt;iostream&gt;</a:t>
            </a:r>
            <a:br>
              <a:rPr lang="es-419"/>
            </a:br>
            <a:r>
              <a:rPr lang="es-419"/>
              <a:t>using namespace std;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    int n = 75;</a:t>
            </a:r>
            <a:br>
              <a:rPr lang="es-419"/>
            </a:br>
            <a:r>
              <a:rPr lang="es-419"/>
              <a:t>    int* p;</a:t>
            </a:r>
            <a:br>
              <a:rPr lang="es-419"/>
            </a:br>
            <a:r>
              <a:rPr lang="es-419"/>
              <a:t>    p = &amp;n;</a:t>
            </a:r>
            <a:br>
              <a:rPr lang="es-419"/>
            </a:br>
            <a:r>
              <a:rPr lang="es-419"/>
              <a:t>    cout &lt;&lt; " n  = " &lt;&lt; n &lt;&lt; endl;</a:t>
            </a:r>
            <a:br>
              <a:rPr lang="es-419"/>
            </a:br>
            <a:r>
              <a:rPr lang="es-419"/>
              <a:t>    cout &lt;&lt; " &amp;n = " &lt;&lt; &amp;n &lt;&lt; endl;</a:t>
            </a:r>
            <a:br>
              <a:rPr lang="es-419"/>
            </a:br>
            <a:r>
              <a:rPr lang="es-419"/>
              <a:t>    cout &lt;&lt; " p  = " &lt;&lt; p &lt;&lt; endl;</a:t>
            </a:r>
            <a:br>
              <a:rPr lang="es-419"/>
            </a:br>
            <a:r>
              <a:rPr lang="es-419"/>
              <a:t>    cout &lt;&lt; " &amp;p = " &lt;&lt; &amp;p &lt;&lt; endl;</a:t>
            </a:r>
            <a:br>
              <a:rPr lang="es-419"/>
            </a:br>
            <a:r>
              <a:rPr lang="es-419"/>
              <a:t>    cout &lt;&lt; " *p = " &lt;&lt; *p &lt;&lt; endl;</a:t>
            </a:r>
            <a:br>
              <a:rPr lang="es-419"/>
            </a:br>
            <a:r>
              <a:rPr lang="es-419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El operador &amp; devuelve la dirección de la variable a la cual se le aplica.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Indirección de punteros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Después de definir una variable puntero, el siguiente paso es inicializar el puntero y utilizarlo para direccionar </a:t>
            </a:r>
            <a:r>
              <a:rPr lang="es-419"/>
              <a:t>algún</a:t>
            </a:r>
            <a:r>
              <a:rPr lang="es-419"/>
              <a:t> dato en </a:t>
            </a:r>
            <a:r>
              <a:rPr lang="es-419"/>
              <a:t>específico</a:t>
            </a:r>
            <a:r>
              <a:rPr lang="es-419"/>
              <a:t> en memoria. El uso de un puntero para obtener el valor al que apunta,  es decir, su dato apuntado se denomina </a:t>
            </a:r>
            <a:r>
              <a:rPr i="1" lang="es-419"/>
              <a:t>indireccionar un puntero/desreferenciar un puntero/pointer dereferencing</a:t>
            </a:r>
            <a:r>
              <a:rPr lang="es-419"/>
              <a:t>; para ello se utiliza el operador de indirección </a:t>
            </a:r>
            <a:r>
              <a:rPr b="1" lang="es-419" u="sng"/>
              <a:t>*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Punteros NULL y void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Normalmente un puntero inicializado adecuadamente apunta a alguna </a:t>
            </a:r>
            <a:r>
              <a:rPr lang="es-419"/>
              <a:t>posición</a:t>
            </a:r>
            <a:r>
              <a:rPr lang="es-419"/>
              <a:t> </a:t>
            </a:r>
            <a:r>
              <a:rPr lang="es-419"/>
              <a:t>específica</a:t>
            </a:r>
            <a:r>
              <a:rPr lang="es-419"/>
              <a:t> de la memoria. Sin embargo, un puntero no inicializado, como cualquier variable, tiene un valor aleatorio hasta que se inicializa el puntero.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char* p = NULL;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Los punteros nulos se utilizan para saber si estos han sido inicializados.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2300" y="4311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Flujo de </a:t>
            </a:r>
            <a:r>
              <a:rPr lang="es-419"/>
              <a:t>aplicación</a:t>
            </a:r>
            <a:br>
              <a:rPr lang="es-419"/>
            </a:b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515325" y="431138"/>
            <a:ext cx="1028700" cy="45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Inicio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008325" y="1178613"/>
            <a:ext cx="2042700" cy="36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menu principal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730900" y="1829788"/>
            <a:ext cx="2575450" cy="459000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Seleccionar opcion del menu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62375" y="2557863"/>
            <a:ext cx="2405400" cy="21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Main mission: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Mostrar opciones de personajes.</a:t>
            </a:r>
            <a:br>
              <a:rPr lang="es-419" sz="1000"/>
            </a:br>
            <a:r>
              <a:rPr lang="es-419" sz="1000"/>
              <a:t> Seleccionar personaje.</a:t>
            </a:r>
            <a:br>
              <a:rPr lang="es-419" sz="1000"/>
            </a:br>
            <a:r>
              <a:rPr lang="es-419" sz="1000"/>
              <a:t>Ingresar la cantidad de puntos y determinar el nivel, cada 1000 puntos es un nivel.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Mostrar un mensaje que diga el nombre del personaje, a que nivel llego y su puntaje.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Presionar una tecla para regresar al </a:t>
            </a:r>
            <a:r>
              <a:rPr lang="es-419" sz="1000"/>
              <a:t>menú</a:t>
            </a:r>
            <a:r>
              <a:rPr lang="es-419" sz="1000"/>
              <a:t> principal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3142200" y="2577263"/>
            <a:ext cx="1468500" cy="21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Multiplayer: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Lo mismo que en el main mission, pero para dos personajes.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/>
              <a:t>Presionar una tecla para regresar al menú principa</a:t>
            </a:r>
            <a:r>
              <a:rPr lang="es-419" sz="1000">
                <a:solidFill>
                  <a:schemeClr val="dk1"/>
                </a:solidFill>
              </a:rPr>
              <a:t>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4856150" y="2577263"/>
            <a:ext cx="1468500" cy="21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Leaderboard</a:t>
            </a:r>
            <a:r>
              <a:rPr lang="es-419" sz="1300"/>
              <a:t>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Mostrar una pantalla con los 10 mejores puntajes de los jugadores.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/>
              <a:t>Presionar una tecla para regresar al menú principal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6636700" y="2577275"/>
            <a:ext cx="1163700" cy="21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Quit</a:t>
            </a:r>
            <a:r>
              <a:rPr lang="es-419" sz="1300"/>
              <a:t>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La aplicación no terminará a menos que se seleccione esta opción.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>
            <a:off x="8056375" y="3415313"/>
            <a:ext cx="1028700" cy="45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</a:t>
            </a:r>
            <a:endParaRPr/>
          </a:p>
        </p:txBody>
      </p:sp>
      <p:cxnSp>
        <p:nvCxnSpPr>
          <p:cNvPr id="90" name="Google Shape;90;p15"/>
          <p:cNvCxnSpPr>
            <a:stCxn id="82" idx="4"/>
            <a:endCxn id="83" idx="0"/>
          </p:cNvCxnSpPr>
          <p:nvPr/>
        </p:nvCxnSpPr>
        <p:spPr>
          <a:xfrm flipH="1" rot="-5400000">
            <a:off x="3885675" y="1034138"/>
            <a:ext cx="288600" cy="6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>
            <a:stCxn id="83" idx="2"/>
            <a:endCxn id="84" idx="0"/>
          </p:cNvCxnSpPr>
          <p:nvPr/>
        </p:nvCxnSpPr>
        <p:spPr>
          <a:xfrm flipH="1">
            <a:off x="4018575" y="1541313"/>
            <a:ext cx="111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4" idx="1"/>
            <a:endCxn id="85" idx="0"/>
          </p:cNvCxnSpPr>
          <p:nvPr/>
        </p:nvCxnSpPr>
        <p:spPr>
          <a:xfrm flipH="1">
            <a:off x="1765200" y="2059288"/>
            <a:ext cx="96570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4" idx="2"/>
            <a:endCxn id="86" idx="0"/>
          </p:cNvCxnSpPr>
          <p:nvPr/>
        </p:nvCxnSpPr>
        <p:spPr>
          <a:xfrm flipH="1">
            <a:off x="3876425" y="2288788"/>
            <a:ext cx="1422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endCxn id="87" idx="0"/>
          </p:cNvCxnSpPr>
          <p:nvPr/>
        </p:nvCxnSpPr>
        <p:spPr>
          <a:xfrm>
            <a:off x="4773500" y="2286563"/>
            <a:ext cx="8169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4" idx="3"/>
            <a:endCxn id="88" idx="0"/>
          </p:cNvCxnSpPr>
          <p:nvPr/>
        </p:nvCxnSpPr>
        <p:spPr>
          <a:xfrm>
            <a:off x="5306350" y="2059288"/>
            <a:ext cx="19122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8" idx="3"/>
            <a:endCxn id="89" idx="2"/>
          </p:cNvCxnSpPr>
          <p:nvPr/>
        </p:nvCxnSpPr>
        <p:spPr>
          <a:xfrm>
            <a:off x="7800400" y="3644825"/>
            <a:ext cx="25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85" idx="2"/>
            <a:endCxn id="83" idx="1"/>
          </p:cNvCxnSpPr>
          <p:nvPr/>
        </p:nvCxnSpPr>
        <p:spPr>
          <a:xfrm rot="-5400000">
            <a:off x="720175" y="2404863"/>
            <a:ext cx="3333000" cy="1243200"/>
          </a:xfrm>
          <a:prstGeom prst="bentConnector4">
            <a:avLst>
              <a:gd fmla="val -7144" name="adj1"/>
              <a:gd fmla="val -1038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stCxn id="86" idx="2"/>
            <a:endCxn id="83" idx="1"/>
          </p:cNvCxnSpPr>
          <p:nvPr/>
        </p:nvCxnSpPr>
        <p:spPr>
          <a:xfrm flipH="1" rot="5400000">
            <a:off x="1766100" y="2602013"/>
            <a:ext cx="3352500" cy="868200"/>
          </a:xfrm>
          <a:prstGeom prst="bentConnector4">
            <a:avLst>
              <a:gd fmla="val -6679" name="adj1"/>
              <a:gd fmla="val 39279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stCxn id="87" idx="2"/>
            <a:endCxn id="83" idx="1"/>
          </p:cNvCxnSpPr>
          <p:nvPr/>
        </p:nvCxnSpPr>
        <p:spPr>
          <a:xfrm flipH="1" rot="5400000">
            <a:off x="2623100" y="1745063"/>
            <a:ext cx="3352500" cy="2582100"/>
          </a:xfrm>
          <a:prstGeom prst="bentConnector4">
            <a:avLst>
              <a:gd fmla="val -7120" name="adj1"/>
              <a:gd fmla="val 19816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Punteros NULL y void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puede declarar un puntero de modo que apunte a cualquier tipo de dato, es decir, no se asigna a un tipo de dato </a:t>
            </a:r>
            <a:r>
              <a:rPr lang="es-419"/>
              <a:t>específico</a:t>
            </a:r>
            <a:r>
              <a:rPr lang="es-419"/>
              <a:t>. El </a:t>
            </a:r>
            <a:r>
              <a:rPr lang="es-419"/>
              <a:t>método</a:t>
            </a:r>
            <a:r>
              <a:rPr lang="es-419"/>
              <a:t> es declarar el puntero como un puntero </a:t>
            </a:r>
            <a:r>
              <a:rPr i="1" lang="es-419"/>
              <a:t>void*</a:t>
            </a:r>
            <a:r>
              <a:rPr lang="es-419"/>
              <a:t>, denominado puntero </a:t>
            </a:r>
            <a:r>
              <a:rPr lang="es-419"/>
              <a:t>genérico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void* ptr;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puntero ptr puede direccionar cualquier </a:t>
            </a:r>
            <a:r>
              <a:rPr lang="es-419"/>
              <a:t>posición</a:t>
            </a:r>
            <a:r>
              <a:rPr lang="es-419"/>
              <a:t> en memoria, pero el </a:t>
            </a:r>
            <a:r>
              <a:rPr lang="es-419"/>
              <a:t>puntero</a:t>
            </a:r>
            <a:r>
              <a:rPr lang="es-419"/>
              <a:t> no </a:t>
            </a:r>
            <a:r>
              <a:rPr lang="es-419"/>
              <a:t>está</a:t>
            </a:r>
            <a:r>
              <a:rPr lang="es-419"/>
              <a:t> unido a un tipo de dato en </a:t>
            </a:r>
            <a:r>
              <a:rPr lang="es-419"/>
              <a:t>específico</a:t>
            </a:r>
            <a:r>
              <a:rPr lang="es-419"/>
              <a:t>. De modo similar, los punteros void pueden direccionar una variable, </a:t>
            </a:r>
            <a:r>
              <a:rPr lang="es-419"/>
              <a:t>float</a:t>
            </a:r>
            <a:r>
              <a:rPr lang="es-419"/>
              <a:t>, char o una </a:t>
            </a:r>
            <a:r>
              <a:rPr lang="es-419"/>
              <a:t>posición</a:t>
            </a:r>
            <a:r>
              <a:rPr lang="es-419"/>
              <a:t> arbitraria o un acadena.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 a punteros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puntero puede apuntar a otro puntero. Este concepto se utiliza con </a:t>
            </a:r>
            <a:r>
              <a:rPr lang="es-419"/>
              <a:t>mucha</a:t>
            </a:r>
            <a:r>
              <a:rPr lang="es-419"/>
              <a:t> frecuencia en programas complejos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int valor_e = 100;</a:t>
            </a:r>
            <a:br>
              <a:rPr lang="es-419"/>
            </a:br>
            <a:r>
              <a:rPr lang="es-419"/>
              <a:t>	int* ptr1 = &amp;valor_e;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int** ptr2 = &amp;ptr1;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 y arreglos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266325"/>
            <a:ext cx="420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arreglos y punteros </a:t>
            </a:r>
            <a:r>
              <a:rPr lang="es-419"/>
              <a:t>están</a:t>
            </a:r>
            <a:r>
              <a:rPr lang="es-419"/>
              <a:t> fuertemente relacionados. Se pueden direccionar arreglos como si fueran punteros.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 nombre de un arreglo es simplemente un puntero, por ejemplo.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int lista[] = {10, 20, 30,40, 50};</a:t>
            </a:r>
            <a:endParaRPr/>
          </a:p>
        </p:txBody>
      </p:sp>
      <p:graphicFrame>
        <p:nvGraphicFramePr>
          <p:cNvPr id="308" name="Google Shape;308;p44"/>
          <p:cNvGraphicFramePr/>
          <p:nvPr/>
        </p:nvGraphicFramePr>
        <p:xfrm>
          <a:off x="58612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{8054AF7D-AE3D-4288-9D2C-16AE6A8553A8}</a:tableStyleId>
              </a:tblPr>
              <a:tblGrid>
                <a:gridCol w="1178475"/>
              </a:tblGrid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MEMORIA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4"/>
          <p:cNvSpPr txBox="1"/>
          <p:nvPr/>
        </p:nvSpPr>
        <p:spPr>
          <a:xfrm>
            <a:off x="4813925" y="1805650"/>
            <a:ext cx="8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5434050" y="1824950"/>
            <a:ext cx="40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[0]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[2]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[3]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[4]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1" name="Google Shape;311;p44"/>
          <p:cNvCxnSpPr/>
          <p:nvPr/>
        </p:nvCxnSpPr>
        <p:spPr>
          <a:xfrm>
            <a:off x="5275000" y="2005750"/>
            <a:ext cx="21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44"/>
          <p:cNvSpPr txBox="1"/>
          <p:nvPr/>
        </p:nvSpPr>
        <p:spPr>
          <a:xfrm>
            <a:off x="7474050" y="1824950"/>
            <a:ext cx="141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lista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+ 1)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+ 3)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*(lista + 4)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3" name="Google Shape;313;p44"/>
          <p:cNvCxnSpPr/>
          <p:nvPr/>
        </p:nvCxnSpPr>
        <p:spPr>
          <a:xfrm rot="10800000">
            <a:off x="7161475" y="20057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44"/>
          <p:cNvCxnSpPr/>
          <p:nvPr/>
        </p:nvCxnSpPr>
        <p:spPr>
          <a:xfrm rot="10800000">
            <a:off x="7161475" y="24629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4"/>
          <p:cNvCxnSpPr/>
          <p:nvPr/>
        </p:nvCxnSpPr>
        <p:spPr>
          <a:xfrm rot="10800000">
            <a:off x="7161475" y="28439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4"/>
          <p:cNvCxnSpPr/>
          <p:nvPr/>
        </p:nvCxnSpPr>
        <p:spPr>
          <a:xfrm rot="10800000">
            <a:off x="7161475" y="33011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4"/>
          <p:cNvCxnSpPr/>
          <p:nvPr/>
        </p:nvCxnSpPr>
        <p:spPr>
          <a:xfrm rot="10800000">
            <a:off x="7161475" y="3758350"/>
            <a:ext cx="336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Aritmética de punteros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contrario que un nombre de arreglo, que es un puntero constante y no se puede modificar, un puntero es una variable que se puede modificar. Como consecuencia , se pueden realizar ciertas operaciones </a:t>
            </a:r>
            <a:r>
              <a:rPr lang="es-419"/>
              <a:t>aritméticas</a:t>
            </a:r>
            <a:r>
              <a:rPr lang="es-419"/>
              <a:t> sobre punteros.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int v[10];</a:t>
            </a:r>
            <a:br>
              <a:rPr lang="es-419"/>
            </a:br>
            <a:r>
              <a:rPr lang="es-419"/>
              <a:t>	int *p;</a:t>
            </a:r>
            <a:br>
              <a:rPr lang="es-419"/>
            </a:br>
            <a:r>
              <a:rPr lang="es-419"/>
              <a:t>	p = v;</a:t>
            </a:r>
            <a:br>
              <a:rPr lang="es-419"/>
            </a:br>
            <a:r>
              <a:rPr lang="es-419"/>
              <a:t>	(v + 4);  // apunta al 5o elemento</a:t>
            </a:r>
            <a:br>
              <a:rPr lang="es-419"/>
            </a:br>
            <a:r>
              <a:rPr lang="es-419"/>
              <a:t>	p += 6; // contiene la </a:t>
            </a:r>
            <a:r>
              <a:rPr lang="es-419"/>
              <a:t>dirección</a:t>
            </a:r>
            <a:r>
              <a:rPr lang="es-419"/>
              <a:t> del 7o elemento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 como argumentos de funciones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 frecuencia se desea que una </a:t>
            </a:r>
            <a:r>
              <a:rPr lang="es-419"/>
              <a:t>función</a:t>
            </a:r>
            <a:r>
              <a:rPr lang="es-419"/>
              <a:t> calcule y devuelva más de un valor, o bien se desea que una </a:t>
            </a:r>
            <a:r>
              <a:rPr lang="es-419"/>
              <a:t>función </a:t>
            </a:r>
            <a:r>
              <a:rPr lang="es-419"/>
              <a:t>modifique las variables que se pasan como argumentos. Cuando se pasa una variable a una </a:t>
            </a:r>
            <a:r>
              <a:rPr lang="es-419"/>
              <a:t>función </a:t>
            </a:r>
            <a:r>
              <a:rPr lang="es-419"/>
              <a:t>(</a:t>
            </a:r>
            <a:r>
              <a:rPr i="1" lang="es-419"/>
              <a:t>paso por valor)</a:t>
            </a:r>
            <a:r>
              <a:rPr lang="es-419"/>
              <a:t> no se puede cambiar el valor de esa variable desde la </a:t>
            </a:r>
            <a:r>
              <a:rPr lang="es-419"/>
              <a:t>función </a:t>
            </a:r>
            <a:r>
              <a:rPr lang="es-419"/>
              <a:t>donde se hace la llamada a dicha </a:t>
            </a:r>
            <a:r>
              <a:rPr lang="es-419"/>
              <a:t>función </a:t>
            </a:r>
            <a:r>
              <a:rPr lang="es-419"/>
              <a:t>. Sin embargo, si se pasa un puntero a una </a:t>
            </a:r>
            <a:r>
              <a:rPr lang="es-419"/>
              <a:t>función </a:t>
            </a:r>
            <a:r>
              <a:rPr lang="es-419"/>
              <a:t>(</a:t>
            </a:r>
            <a:r>
              <a:rPr i="1" lang="es-419"/>
              <a:t>paso por referencia)</a:t>
            </a:r>
            <a:r>
              <a:rPr lang="es-419"/>
              <a:t> se puede cambiar el valor de la variable.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Punteros de estructuras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Un puntero </a:t>
            </a:r>
            <a:r>
              <a:rPr lang="es-419"/>
              <a:t>también</a:t>
            </a:r>
            <a:r>
              <a:rPr lang="es-419"/>
              <a:t> puede apuntar a una estructura. Se puede declarar un puntero a una estructura tal como se declara un puntero a cualquier otro objeto y se declara un puntero estructura tal como se declara cualquier otra variable estructura.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</a:t>
            </a:r>
            <a:r>
              <a:rPr lang="es-419"/>
              <a:t>región</a:t>
            </a:r>
            <a:r>
              <a:rPr lang="es-419"/>
              <a:t> de la memoria que no es administrada </a:t>
            </a:r>
            <a:r>
              <a:rPr lang="es-419"/>
              <a:t>automáticamente</a:t>
            </a:r>
            <a:r>
              <a:rPr lang="es-419"/>
              <a:t>, es decir, el programador es el encargado de administrar la memoria, tanto de </a:t>
            </a:r>
            <a:r>
              <a:rPr lang="es-419"/>
              <a:t>reservarla</a:t>
            </a:r>
            <a:r>
              <a:rPr lang="es-419"/>
              <a:t> como liberarla.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C++ existen las palabras reservadas </a:t>
            </a:r>
            <a:r>
              <a:rPr b="1" i="1" lang="es-419"/>
              <a:t>new </a:t>
            </a:r>
            <a:r>
              <a:rPr lang="es-419"/>
              <a:t>y </a:t>
            </a:r>
            <a:r>
              <a:rPr b="1" i="1" lang="es-419"/>
              <a:t>delete</a:t>
            </a:r>
            <a:r>
              <a:rPr lang="es-419"/>
              <a:t>, para reservar memoria y liberar memoria.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debe tener especial cuidado para no producir fugas de memoria o</a:t>
            </a:r>
            <a:r>
              <a:rPr b="1" i="1" lang="es-419"/>
              <a:t> memory leaks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diferencia del stack, la memoria heap no tiene </a:t>
            </a:r>
            <a:r>
              <a:rPr lang="es-419"/>
              <a:t>límite</a:t>
            </a:r>
            <a:r>
              <a:rPr lang="es-419"/>
              <a:t> de tamaño.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el heap se almacenan las variables globales y la variables cuya memoria fue reservada </a:t>
            </a:r>
            <a:r>
              <a:rPr lang="es-419"/>
              <a:t>dinámicamente</a:t>
            </a:r>
            <a:r>
              <a:rPr lang="es-419"/>
              <a:t> (usando </a:t>
            </a:r>
            <a:r>
              <a:rPr b="1" i="1" lang="es-419"/>
              <a:t>new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</a:t>
            </a:r>
            <a:r>
              <a:rPr lang="es-419"/>
              <a:t>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delete a;</a:t>
            </a:r>
            <a:br>
              <a:rPr lang="es-419"/>
            </a:br>
            <a:r>
              <a:rPr lang="es-419"/>
              <a:t>	</a:t>
            </a:r>
            <a:r>
              <a:rPr lang="es-419"/>
              <a:t>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9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</p:txBody>
      </p:sp>
      <p:sp>
        <p:nvSpPr>
          <p:cNvPr id="351" name="Google Shape;351;p49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352" name="Google Shape;352;p49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353" name="Google Shape;353;p49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endParaRPr/>
          </a:p>
        </p:txBody>
      </p:sp>
      <p:sp>
        <p:nvSpPr>
          <p:cNvPr id="354" name="Google Shape;354;p49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</a:t>
            </a:r>
            <a:r>
              <a:rPr b="1" lang="es-419"/>
              <a:t>int *a = new int;</a:t>
            </a:r>
            <a:br>
              <a:rPr b="1" lang="es-419"/>
            </a:br>
            <a:r>
              <a:rPr b="1" lang="es-419"/>
              <a:t>	*a = 5;</a:t>
            </a:r>
            <a:br>
              <a:rPr b="1" lang="es-419"/>
            </a:br>
            <a:r>
              <a:rPr lang="es-419"/>
              <a:t>	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delete a;</a:t>
            </a:r>
            <a:br>
              <a:rPr lang="es-419"/>
            </a:br>
            <a:r>
              <a:rPr lang="es-419"/>
              <a:t>	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50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</p:txBody>
      </p:sp>
      <p:sp>
        <p:nvSpPr>
          <p:cNvPr id="364" name="Google Shape;364;p50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365" name="Google Shape;365;p50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366" name="Google Shape;366;p50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r>
              <a:rPr lang="es-419"/>
              <a:t>*a  = 5</a:t>
            </a:r>
            <a:endParaRPr/>
          </a:p>
        </p:txBody>
      </p:sp>
      <p:sp>
        <p:nvSpPr>
          <p:cNvPr id="367" name="Google Shape;367;p50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368" name="Google Shape;368;p50"/>
          <p:cNvCxnSpPr>
            <a:endCxn id="366" idx="1"/>
          </p:cNvCxnSpPr>
          <p:nvPr/>
        </p:nvCxnSpPr>
        <p:spPr>
          <a:xfrm>
            <a:off x="2789475" y="2039525"/>
            <a:ext cx="23241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</a:t>
            </a:r>
            <a:r>
              <a:rPr lang="es-419"/>
              <a:t>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</a:t>
            </a:r>
            <a:r>
              <a:rPr b="1" lang="es-419"/>
              <a:t>int *b = new int;</a:t>
            </a:r>
            <a:br>
              <a:rPr b="1" lang="es-419"/>
            </a:br>
            <a:r>
              <a:rPr b="1" lang="es-419"/>
              <a:t>	*b = 6;</a:t>
            </a:r>
            <a:br>
              <a:rPr lang="es-419"/>
            </a:br>
            <a:r>
              <a:rPr lang="es-419"/>
              <a:t>	delete a;</a:t>
            </a:r>
            <a:br>
              <a:rPr lang="es-419"/>
            </a:br>
            <a:r>
              <a:rPr lang="es-419"/>
              <a:t>	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375" name="Google Shape;375;p51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1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51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*b = 6</a:t>
            </a:r>
            <a:endParaRPr/>
          </a:p>
        </p:txBody>
      </p:sp>
      <p:sp>
        <p:nvSpPr>
          <p:cNvPr id="378" name="Google Shape;378;p51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380" name="Google Shape;380;p51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r>
              <a:rPr lang="es-419"/>
              <a:t>*a  = 5</a:t>
            </a:r>
            <a:endParaRPr/>
          </a:p>
        </p:txBody>
      </p:sp>
      <p:sp>
        <p:nvSpPr>
          <p:cNvPr id="381" name="Google Shape;381;p51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382" name="Google Shape;382;p51"/>
          <p:cNvCxnSpPr>
            <a:endCxn id="377" idx="1"/>
          </p:cNvCxnSpPr>
          <p:nvPr/>
        </p:nvCxnSpPr>
        <p:spPr>
          <a:xfrm>
            <a:off x="2781350" y="2668400"/>
            <a:ext cx="2350200" cy="15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51"/>
          <p:cNvCxnSpPr>
            <a:endCxn id="380" idx="1"/>
          </p:cNvCxnSpPr>
          <p:nvPr/>
        </p:nvCxnSpPr>
        <p:spPr>
          <a:xfrm>
            <a:off x="2660475" y="2047625"/>
            <a:ext cx="24531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Concepto de e</a:t>
            </a:r>
            <a:r>
              <a:rPr lang="es-419"/>
              <a:t>structura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Acceso a estructuras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Estructuras anidadas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Arrays de estructuras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</a:t>
            </a:r>
            <a:r>
              <a:rPr lang="es-419"/>
              <a:t>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</a:t>
            </a:r>
            <a:r>
              <a:rPr b="1" lang="es-419"/>
              <a:t>delete a;</a:t>
            </a:r>
            <a:br>
              <a:rPr b="1" lang="es-419"/>
            </a:br>
            <a:r>
              <a:rPr lang="es-419"/>
              <a:t>	*a = new int;</a:t>
            </a:r>
            <a:br>
              <a:rPr lang="es-419"/>
            </a:br>
            <a:r>
              <a:rPr lang="es-419"/>
              <a:t>	*a = 6;</a:t>
            </a:r>
            <a:br>
              <a:rPr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390" name="Google Shape;390;p52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2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52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*b = 6</a:t>
            </a:r>
            <a:endParaRPr/>
          </a:p>
        </p:txBody>
      </p:sp>
      <p:sp>
        <p:nvSpPr>
          <p:cNvPr id="393" name="Google Shape;393;p52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endParaRPr/>
          </a:p>
        </p:txBody>
      </p:sp>
      <p:sp>
        <p:nvSpPr>
          <p:cNvPr id="394" name="Google Shape;394;p52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395" name="Google Shape;395;p52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r>
              <a:rPr lang="es-419"/>
              <a:t>*a  = 5</a:t>
            </a:r>
            <a:endParaRPr/>
          </a:p>
        </p:txBody>
      </p:sp>
      <p:sp>
        <p:nvSpPr>
          <p:cNvPr id="396" name="Google Shape;396;p52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397" name="Google Shape;397;p52"/>
          <p:cNvCxnSpPr>
            <a:endCxn id="392" idx="1"/>
          </p:cNvCxnSpPr>
          <p:nvPr/>
        </p:nvCxnSpPr>
        <p:spPr>
          <a:xfrm>
            <a:off x="2628050" y="2595800"/>
            <a:ext cx="2503500" cy="15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52"/>
          <p:cNvCxnSpPr/>
          <p:nvPr/>
        </p:nvCxnSpPr>
        <p:spPr>
          <a:xfrm flipH="1" rot="10800000">
            <a:off x="1975175" y="2354075"/>
            <a:ext cx="30393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52"/>
          <p:cNvCxnSpPr/>
          <p:nvPr/>
        </p:nvCxnSpPr>
        <p:spPr>
          <a:xfrm>
            <a:off x="5208750" y="2305700"/>
            <a:ext cx="700500" cy="8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heap</a:t>
            </a:r>
            <a:endParaRPr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311700" y="1266325"/>
            <a:ext cx="3508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int main()</a:t>
            </a:r>
            <a:br>
              <a:rPr lang="es-419"/>
            </a:br>
            <a:r>
              <a:rPr lang="es-419"/>
              <a:t>{</a:t>
            </a:r>
            <a:br>
              <a:rPr lang="es-419"/>
            </a:br>
            <a:r>
              <a:rPr lang="es-419"/>
              <a:t>	int *a = new int;</a:t>
            </a:r>
            <a:br>
              <a:rPr lang="es-419"/>
            </a:br>
            <a:r>
              <a:rPr lang="es-419"/>
              <a:t>	*a = 5;</a:t>
            </a:r>
            <a:br>
              <a:rPr b="1" lang="es-419"/>
            </a:br>
            <a:r>
              <a:rPr lang="es-419"/>
              <a:t>	int *b = new int;</a:t>
            </a:r>
            <a:br>
              <a:rPr lang="es-419"/>
            </a:br>
            <a:r>
              <a:rPr lang="es-419"/>
              <a:t>	*b = 6;</a:t>
            </a:r>
            <a:br>
              <a:rPr lang="es-419"/>
            </a:br>
            <a:r>
              <a:rPr lang="es-419"/>
              <a:t>	</a:t>
            </a:r>
            <a:r>
              <a:rPr lang="es-419"/>
              <a:t>delete a;</a:t>
            </a:r>
            <a:br>
              <a:rPr lang="es-419"/>
            </a:br>
            <a:r>
              <a:rPr lang="es-419"/>
              <a:t>	</a:t>
            </a:r>
            <a:r>
              <a:rPr b="1" lang="es-419"/>
              <a:t>*a = new int;</a:t>
            </a:r>
            <a:br>
              <a:rPr b="1" lang="es-419"/>
            </a:br>
            <a:r>
              <a:rPr b="1" lang="es-419"/>
              <a:t>	*a = 6;</a:t>
            </a:r>
            <a:br>
              <a:rPr b="1" lang="es-419"/>
            </a:br>
            <a:r>
              <a:rPr lang="es-419"/>
              <a:t>	return 0;</a:t>
            </a:r>
            <a:br>
              <a:rPr lang="es-419"/>
            </a:br>
            <a:r>
              <a:rPr lang="es-419"/>
              <a:t>}</a:t>
            </a:r>
            <a:endParaRPr/>
          </a:p>
        </p:txBody>
      </p:sp>
      <p:sp>
        <p:nvSpPr>
          <p:cNvPr id="406" name="Google Shape;406;p53"/>
          <p:cNvSpPr/>
          <p:nvPr/>
        </p:nvSpPr>
        <p:spPr>
          <a:xfrm>
            <a:off x="5085450" y="1128775"/>
            <a:ext cx="2356500" cy="339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3"/>
          <p:cNvSpPr txBox="1"/>
          <p:nvPr/>
        </p:nvSpPr>
        <p:spPr>
          <a:xfrm>
            <a:off x="5070075" y="575475"/>
            <a:ext cx="23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53"/>
          <p:cNvSpPr/>
          <p:nvPr/>
        </p:nvSpPr>
        <p:spPr>
          <a:xfrm>
            <a:off x="5131550" y="387470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*b = 6</a:t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5113575" y="32074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0x000127</a:t>
            </a:r>
            <a:br>
              <a:rPr lang="es-419"/>
            </a:br>
            <a:r>
              <a:rPr lang="es-419"/>
              <a:t>*a = 6</a:t>
            </a:r>
            <a:endParaRPr/>
          </a:p>
        </p:txBody>
      </p:sp>
      <p:sp>
        <p:nvSpPr>
          <p:cNvPr id="410" name="Google Shape;410;p53"/>
          <p:cNvSpPr/>
          <p:nvPr/>
        </p:nvSpPr>
        <p:spPr>
          <a:xfrm>
            <a:off x="5113575" y="2540150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0x00012B</a:t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>
            <a:off x="5113575" y="18802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0x00012F</a:t>
            </a:r>
            <a:br>
              <a:rPr lang="es-419"/>
            </a:br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5128950" y="1216625"/>
            <a:ext cx="2269500" cy="59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0x000133</a:t>
            </a:r>
            <a:endParaRPr/>
          </a:p>
        </p:txBody>
      </p:sp>
      <p:cxnSp>
        <p:nvCxnSpPr>
          <p:cNvPr id="413" name="Google Shape;413;p53"/>
          <p:cNvCxnSpPr>
            <a:endCxn id="409" idx="1"/>
          </p:cNvCxnSpPr>
          <p:nvPr/>
        </p:nvCxnSpPr>
        <p:spPr>
          <a:xfrm>
            <a:off x="2233275" y="3458525"/>
            <a:ext cx="2880300" cy="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53"/>
          <p:cNvCxnSpPr>
            <a:endCxn id="408" idx="1"/>
          </p:cNvCxnSpPr>
          <p:nvPr/>
        </p:nvCxnSpPr>
        <p:spPr>
          <a:xfrm>
            <a:off x="2499050" y="2676500"/>
            <a:ext cx="2632500" cy="14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STACK VS HEAP</a:t>
            </a:r>
            <a:endParaRPr/>
          </a:p>
        </p:txBody>
      </p:sp>
      <p:graphicFrame>
        <p:nvGraphicFramePr>
          <p:cNvPr id="420" name="Google Shape;420;p54"/>
          <p:cNvGraphicFramePr/>
          <p:nvPr/>
        </p:nvGraphicFramePr>
        <p:xfrm>
          <a:off x="410250" y="12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{8054AF7D-AE3D-4288-9D2C-16AE6A8553A8}</a:tableStyleId>
              </a:tblPr>
              <a:tblGrid>
                <a:gridCol w="4211025"/>
                <a:gridCol w="4211025"/>
              </a:tblGrid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en el stack es almacenada en bloques contiguos.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en el heap es almacenada en un orden aleatorio.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Acceder a la memoria del stack es </a:t>
                      </a:r>
                      <a:r>
                        <a:rPr lang="es-419" sz="1200"/>
                        <a:t>más</a:t>
                      </a:r>
                      <a:r>
                        <a:rPr lang="es-419" sz="1200"/>
                        <a:t> </a:t>
                      </a:r>
                      <a:r>
                        <a:rPr lang="es-419" sz="1200"/>
                        <a:t>rápido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El acceso a la memoria en el heap es </a:t>
                      </a:r>
                      <a:r>
                        <a:rPr lang="es-419" sz="1200"/>
                        <a:t>más</a:t>
                      </a:r>
                      <a:r>
                        <a:rPr lang="es-419" sz="1200"/>
                        <a:t> lento comparado con el stack.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es administrada </a:t>
                      </a:r>
                      <a:r>
                        <a:rPr lang="es-419" sz="1200"/>
                        <a:t>automáticamente</a:t>
                      </a:r>
                      <a:r>
                        <a:rPr lang="es-419" sz="1200"/>
                        <a:t> por el sistema.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memoria es administrada por el programador.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El stack solo permite </a:t>
                      </a:r>
                      <a:r>
                        <a:rPr lang="es-419" sz="1200"/>
                        <a:t>acceder</a:t>
                      </a:r>
                      <a:r>
                        <a:rPr lang="es-419" sz="1200"/>
                        <a:t> a variables de la </a:t>
                      </a:r>
                      <a:r>
                        <a:rPr lang="es-419" sz="1200"/>
                        <a:t>función</a:t>
                      </a:r>
                      <a:r>
                        <a:rPr lang="es-419" sz="1200"/>
                        <a:t> que </a:t>
                      </a:r>
                      <a:r>
                        <a:rPr lang="es-419" sz="1200"/>
                        <a:t>está</a:t>
                      </a:r>
                      <a:r>
                        <a:rPr lang="es-419" sz="1200"/>
                        <a:t> </a:t>
                      </a:r>
                      <a:r>
                        <a:rPr lang="es-419" sz="1200"/>
                        <a:t>ejecutándose</a:t>
                      </a:r>
                      <a:r>
                        <a:rPr lang="es-419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Los datos en el heap pueden accederse de forma global.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Las variables en el stack no pueden cambiar de tamaño, </a:t>
                      </a:r>
                      <a:r>
                        <a:rPr lang="es-419" sz="1200"/>
                        <a:t>además</a:t>
                      </a:r>
                      <a:r>
                        <a:rPr lang="es-419" sz="1200"/>
                        <a:t> de tener </a:t>
                      </a:r>
                      <a:r>
                        <a:rPr lang="es-419" sz="1200"/>
                        <a:t>restricción</a:t>
                      </a:r>
                      <a:r>
                        <a:rPr lang="es-419" sz="1200"/>
                        <a:t> de tamaño del stack.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Las variables en el heap pueden cambiar </a:t>
                      </a:r>
                      <a:r>
                        <a:rPr lang="es-419" sz="1200"/>
                        <a:t>dinámicamente</a:t>
                      </a:r>
                      <a:r>
                        <a:rPr lang="es-419" sz="1200"/>
                        <a:t> de tamaño y no hay </a:t>
                      </a:r>
                      <a:r>
                        <a:rPr lang="es-419" sz="1200"/>
                        <a:t>límite</a:t>
                      </a:r>
                      <a:r>
                        <a:rPr lang="es-419" sz="1200"/>
                        <a:t> de tamaño del heap.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Hay eficiencia en el uso de memoria y el consumo de memoria es </a:t>
                      </a:r>
                      <a:r>
                        <a:rPr lang="es-419" sz="1200"/>
                        <a:t>más</a:t>
                      </a:r>
                      <a:r>
                        <a:rPr lang="es-419" sz="1200"/>
                        <a:t> seguro.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 se garantiza la eficiencia en el uso del espacio de memoria, ya que se puede fragmentar conforme pasa el tiempo, </a:t>
                      </a:r>
                      <a:r>
                        <a:rPr lang="es-419" sz="1200"/>
                        <a:t>además</a:t>
                      </a:r>
                      <a:r>
                        <a:rPr lang="es-419" sz="1200"/>
                        <a:t> de que pueden </a:t>
                      </a:r>
                      <a:r>
                        <a:rPr lang="es-419" sz="1200"/>
                        <a:t>provocar</a:t>
                      </a:r>
                      <a:r>
                        <a:rPr lang="es-419" sz="1200"/>
                        <a:t> memory leaks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arreglos son estructuras de datos que contienen un determinado </a:t>
            </a:r>
            <a:r>
              <a:rPr lang="es-419"/>
              <a:t>número</a:t>
            </a:r>
            <a:r>
              <a:rPr lang="es-419"/>
              <a:t> de elementos y todos son del mismo tipo, es una estructura de datos </a:t>
            </a:r>
            <a:r>
              <a:rPr lang="es-419"/>
              <a:t>homogénea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Como ejemplo, supongamos que tenemos un listado de temperaturas que queremos manipular, entonces un arreglo puede ser muy </a:t>
            </a:r>
            <a:r>
              <a:rPr lang="es-419"/>
              <a:t>útil</a:t>
            </a:r>
            <a:r>
              <a:rPr lang="es-419"/>
              <a:t>, puesto que todas las temperaturas son del mismo tipo. Sin embargo, si </a:t>
            </a:r>
            <a:r>
              <a:rPr lang="es-419"/>
              <a:t>quisiéramos</a:t>
            </a:r>
            <a:r>
              <a:rPr lang="es-419"/>
              <a:t> manejar un listado de clientes donde cada cliente tiene un nombre, edad, </a:t>
            </a:r>
            <a:r>
              <a:rPr lang="es-419"/>
              <a:t>dirección</a:t>
            </a:r>
            <a:r>
              <a:rPr lang="es-419"/>
              <a:t>, </a:t>
            </a:r>
            <a:r>
              <a:rPr lang="es-419"/>
              <a:t>número</a:t>
            </a:r>
            <a:r>
              <a:rPr lang="es-419"/>
              <a:t> de cuenta, etc., los arreglos son inadecuados.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 solución a este problema es utilizar una estructura.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Concepto de estructura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 tipo compuesto definido por el usuario.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estructura es una </a:t>
            </a:r>
            <a:r>
              <a:rPr lang="es-419"/>
              <a:t>colección</a:t>
            </a:r>
            <a:r>
              <a:rPr lang="es-419"/>
              <a:t> de datos, los cuales no necesariamente son del mismo tipo agrupados bajo un mismo nombre.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Estos datos son conocidos como miembros, pueden tener diferentes tipos de dato.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estructuras en C++  pueden contener dos tipos de miembros: datos (variables) y funciones.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to…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…declare structure?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type_name {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member_type1 member_name1;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member_type2 member_name2;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member_type3 member_name3;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to…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…create an instance of a struct?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type_struct_name {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member_type1 member_name1;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member_type2 member_name2;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member_type3 member_name3;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variable_name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//or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type_struct_name variable_name;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How to…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…read or write a data member (variable) of a struct?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type_struct_name {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member_type1 data_member_name1;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member_type2 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member_name2;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variable_name;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variable_name.</a:t>
            </a:r>
            <a:r>
              <a:rPr lang="es-419" sz="156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data_member_name1 = some_value;</a:t>
            </a:r>
            <a:endParaRPr sz="1561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