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PT Sans Narrow"/>
      <p:regular r:id="rId37"/>
      <p:bold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10F434-2603-4447-BA4F-7620C10DFB58}">
  <a:tblStyle styleId="{C710F434-2603-4447-BA4F-7620C10DFB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4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PTSansNarrow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0.xml"/><Relationship Id="rId38" Type="http://schemas.openxmlformats.org/officeDocument/2006/relationships/font" Target="fonts/PTSansNarrow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9bea456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9bea456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12f39589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12f39589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12f39589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12f39589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12f39589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12f39589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</a:t>
            </a:r>
            <a:r>
              <a:rPr lang="es-419"/>
              <a:t>recursión</a:t>
            </a:r>
            <a:r>
              <a:rPr lang="es-419"/>
              <a:t> mal implementada es un ejemplo de recursión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12f39589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12f39589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12f39589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12f39589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2f39589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2f39589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12f39589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12f39589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Ver ejercicio en el visual studio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12f39589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12f39589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12f39589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12f39589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12f39589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12f39589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bfa168c2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bfa168c2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12f39589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12f39589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Ver ejemplo en el visual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12f39589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12f39589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ver ejercicio en el visual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12f39589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12f39589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Ver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12f39589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12f39589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12f39589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112f39589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12f39589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12f39589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2dc03852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12dc03852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12f395898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112f395898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12f395898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12f395898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12f39589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12f39589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116dbef6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116dbef6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12f395898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112f395898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12f39589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12f39589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12f39589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12f39589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12f39589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12f39589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12f39589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12f39589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12f39589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12f39589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2dc03852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2dc03852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 avanzada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Punteros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Stack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266325"/>
            <a:ext cx="3508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int multiply(int x, int y)</a:t>
            </a:r>
            <a:br>
              <a:rPr lang="es-419"/>
            </a:br>
            <a:r>
              <a:rPr lang="es-419"/>
              <a:t>{</a:t>
            </a:r>
            <a:br>
              <a:rPr lang="es-419"/>
            </a:br>
            <a:r>
              <a:rPr lang="es-419"/>
              <a:t>	return x * y;</a:t>
            </a:r>
            <a:br>
              <a:rPr lang="es-419"/>
            </a:br>
            <a:r>
              <a:rPr lang="es-419"/>
              <a:t>}</a:t>
            </a:r>
            <a:br>
              <a:rPr lang="es-419"/>
            </a:br>
            <a:br>
              <a:rPr lang="es-419"/>
            </a:br>
            <a:r>
              <a:rPr lang="es-419"/>
              <a:t>int main()</a:t>
            </a:r>
            <a:br>
              <a:rPr lang="es-419"/>
            </a:br>
            <a:r>
              <a:rPr lang="es-419"/>
              <a:t>{</a:t>
            </a:r>
            <a:br>
              <a:rPr lang="es-419"/>
            </a:br>
            <a:r>
              <a:rPr lang="es-419"/>
              <a:t>	int a = 3;</a:t>
            </a:r>
            <a:br>
              <a:rPr lang="es-419"/>
            </a:br>
            <a:r>
              <a:rPr lang="es-419"/>
              <a:t>	int b = 5;</a:t>
            </a:r>
            <a:br>
              <a:rPr lang="es-419"/>
            </a:br>
            <a:r>
              <a:rPr lang="es-419"/>
              <a:t>	int c = multiply(a, b);</a:t>
            </a:r>
            <a:br>
              <a:rPr lang="es-419"/>
            </a:br>
            <a:r>
              <a:rPr lang="es-419"/>
              <a:t>	cout &lt;&lt; c;</a:t>
            </a:r>
            <a:br>
              <a:rPr lang="es-419"/>
            </a:br>
            <a:r>
              <a:rPr lang="es-419"/>
              <a:t>	return 0;</a:t>
            </a:r>
            <a:br>
              <a:rPr lang="es-419"/>
            </a:br>
            <a:r>
              <a:rPr lang="es-419"/>
              <a:t>}</a:t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5085450" y="1067300"/>
            <a:ext cx="2356500" cy="345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5070075" y="575475"/>
            <a:ext cx="23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STACK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5193025" y="3510975"/>
            <a:ext cx="2166900" cy="91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 main()</a:t>
            </a:r>
            <a:br>
              <a:rPr lang="es-419"/>
            </a:br>
            <a:r>
              <a:rPr lang="es-419"/>
              <a:t>a, b, c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Stack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266325"/>
            <a:ext cx="3508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int multiply(int x, int y)</a:t>
            </a:r>
            <a:br>
              <a:rPr lang="es-419"/>
            </a:br>
            <a:r>
              <a:rPr lang="es-419"/>
              <a:t>{</a:t>
            </a:r>
            <a:br>
              <a:rPr lang="es-419"/>
            </a:br>
            <a:r>
              <a:rPr lang="es-419"/>
              <a:t>	return x * y;</a:t>
            </a:r>
            <a:br>
              <a:rPr lang="es-419"/>
            </a:br>
            <a:r>
              <a:rPr lang="es-419"/>
              <a:t>}</a:t>
            </a:r>
            <a:br>
              <a:rPr lang="es-419"/>
            </a:br>
            <a:br>
              <a:rPr lang="es-419"/>
            </a:br>
            <a:r>
              <a:rPr lang="es-419"/>
              <a:t>int main()</a:t>
            </a:r>
            <a:br>
              <a:rPr lang="es-419"/>
            </a:br>
            <a:r>
              <a:rPr lang="es-419"/>
              <a:t>{</a:t>
            </a:r>
            <a:br>
              <a:rPr lang="es-419"/>
            </a:br>
            <a:r>
              <a:rPr lang="es-419"/>
              <a:t>	int a = 3;</a:t>
            </a:r>
            <a:br>
              <a:rPr lang="es-419"/>
            </a:br>
            <a:r>
              <a:rPr lang="es-419"/>
              <a:t>	int b = 5;</a:t>
            </a:r>
            <a:br>
              <a:rPr lang="es-419"/>
            </a:br>
            <a:r>
              <a:rPr lang="es-419"/>
              <a:t>	int c = multiply(a, b);</a:t>
            </a:r>
            <a:br>
              <a:rPr lang="es-419"/>
            </a:br>
            <a:r>
              <a:rPr lang="es-419"/>
              <a:t>	cout &lt;&lt; c;</a:t>
            </a:r>
            <a:br>
              <a:rPr lang="es-419"/>
            </a:br>
            <a:r>
              <a:rPr lang="es-419"/>
              <a:t>	return 0;</a:t>
            </a:r>
            <a:br>
              <a:rPr lang="es-419"/>
            </a:br>
            <a:r>
              <a:rPr lang="es-419"/>
              <a:t>}</a:t>
            </a:r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5085450" y="1067300"/>
            <a:ext cx="2356500" cy="345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5070075" y="575475"/>
            <a:ext cx="23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EMPTY </a:t>
            </a: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STACK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Stack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Las ventajas de usar el stack es que la memoria es administrada </a:t>
            </a:r>
            <a:r>
              <a:rPr lang="es-419"/>
              <a:t>automáticamente</a:t>
            </a:r>
            <a:r>
              <a:rPr lang="es-419"/>
              <a:t>, esto significa que el sistema se encarga de reservar el espacio necesario cuando se necesita se llama a una </a:t>
            </a:r>
            <a:r>
              <a:rPr lang="es-419"/>
              <a:t>función</a:t>
            </a:r>
            <a:r>
              <a:rPr lang="es-419"/>
              <a:t> y liberar los recursos cuando dicha </a:t>
            </a:r>
            <a:r>
              <a:rPr lang="es-419"/>
              <a:t>función</a:t>
            </a:r>
            <a:r>
              <a:rPr lang="es-419"/>
              <a:t> termina.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Las variables del stack </a:t>
            </a:r>
            <a:r>
              <a:rPr lang="es-419"/>
              <a:t>sólo</a:t>
            </a:r>
            <a:r>
              <a:rPr lang="es-419"/>
              <a:t> existen mientras la </a:t>
            </a:r>
            <a:r>
              <a:rPr lang="es-419"/>
              <a:t>función</a:t>
            </a:r>
            <a:r>
              <a:rPr lang="es-419"/>
              <a:t> que las creó </a:t>
            </a:r>
            <a:r>
              <a:rPr lang="es-419"/>
              <a:t>está</a:t>
            </a:r>
            <a:r>
              <a:rPr lang="es-419"/>
              <a:t> en </a:t>
            </a:r>
            <a:r>
              <a:rPr lang="es-419"/>
              <a:t>ejecución</a:t>
            </a:r>
            <a:r>
              <a:rPr lang="es-419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 compilador calcula </a:t>
            </a:r>
            <a:r>
              <a:rPr lang="es-419"/>
              <a:t>cuánta</a:t>
            </a:r>
            <a:r>
              <a:rPr lang="es-419"/>
              <a:t> memoria reservar para cada variable definida </a:t>
            </a:r>
            <a:r>
              <a:rPr lang="es-419"/>
              <a:t>dentro de cada función.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 stack tiene un </a:t>
            </a:r>
            <a:r>
              <a:rPr lang="es-419"/>
              <a:t>límite</a:t>
            </a:r>
            <a:r>
              <a:rPr lang="es-419"/>
              <a:t> de memoria, definido por el SO (puede ser 1MB, 3MB); cuando este </a:t>
            </a:r>
            <a:r>
              <a:rPr lang="es-419"/>
              <a:t>límite</a:t>
            </a:r>
            <a:r>
              <a:rPr lang="es-419"/>
              <a:t> se supera se produce un </a:t>
            </a:r>
            <a:r>
              <a:rPr i="1" lang="es-419"/>
              <a:t>stack overflow.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Concepto de puntero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Cuando se envía correspondencia por correo, la información se entrega basada en un puntero que es la dirección de la persona; cuando se llama por </a:t>
            </a:r>
            <a:r>
              <a:rPr lang="es-419"/>
              <a:t>teléfono </a:t>
            </a:r>
            <a:r>
              <a:rPr lang="es-419"/>
              <a:t>, se utiliza un puntero que es el número de teléfono que se marca; cuando se manda un correo electrónico, se usa un puntero que es la dirección de correo electrónico.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s-419"/>
              <a:t>Un puntero es la dirección de memoria de una variable.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Los puntero se rigen por estas reglas básicas: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un </a:t>
            </a:r>
            <a:r>
              <a:rPr i="1" lang="es-419"/>
              <a:t>puntero </a:t>
            </a:r>
            <a:r>
              <a:rPr lang="es-419"/>
              <a:t>es una </a:t>
            </a:r>
            <a:r>
              <a:rPr i="1" lang="es-419"/>
              <a:t>variable </a:t>
            </a:r>
            <a:r>
              <a:rPr lang="es-419"/>
              <a:t>como cualquier otra.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una variable puntero contiene una </a:t>
            </a:r>
            <a:r>
              <a:rPr i="1" lang="es-419"/>
              <a:t>dirección</a:t>
            </a:r>
            <a:r>
              <a:rPr lang="es-419"/>
              <a:t> que apunta a otra posición en memoria.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en esa posición se almacenan los datos a los que apunta el puntero;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Declaración</a:t>
            </a:r>
            <a:r>
              <a:rPr lang="es-419"/>
              <a:t> de punteros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 igual que cualquier variable, las variables punteros han de ser declaradas antes de ser utilizarlas.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	int* puntero1;</a:t>
            </a:r>
            <a:br>
              <a:rPr lang="es-419"/>
            </a:br>
            <a:r>
              <a:rPr lang="es-419"/>
              <a:t>	float* ptrF;</a:t>
            </a:r>
            <a:br>
              <a:rPr lang="es-419"/>
            </a:br>
            <a:r>
              <a:rPr lang="es-419"/>
              <a:t>	char* cad;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Un operador </a:t>
            </a:r>
            <a:r>
              <a:rPr b="1" lang="es-419"/>
              <a:t>* </a:t>
            </a:r>
            <a:r>
              <a:rPr lang="es-419"/>
              <a:t>en una declaración indica que la variable declarada almacenará una dirección de un tipo de dato especificado.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Inicialización de punteros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#include &lt;iostream&gt;</a:t>
            </a:r>
            <a:br>
              <a:rPr lang="es-419"/>
            </a:br>
            <a:r>
              <a:rPr lang="es-419"/>
              <a:t>using namespace std;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int main()</a:t>
            </a:r>
            <a:br>
              <a:rPr lang="es-419"/>
            </a:br>
            <a:r>
              <a:rPr lang="es-419"/>
              <a:t>{</a:t>
            </a:r>
            <a:br>
              <a:rPr lang="es-419"/>
            </a:br>
            <a:r>
              <a:rPr lang="es-419"/>
              <a:t>    int n = 75;</a:t>
            </a:r>
            <a:br>
              <a:rPr lang="es-419"/>
            </a:br>
            <a:r>
              <a:rPr lang="es-419"/>
              <a:t>    int* p;</a:t>
            </a:r>
            <a:br>
              <a:rPr lang="es-419"/>
            </a:br>
            <a:r>
              <a:rPr lang="es-419"/>
              <a:t>    p = &amp;n;</a:t>
            </a:r>
            <a:br>
              <a:rPr lang="es-419"/>
            </a:br>
            <a:r>
              <a:rPr lang="es-419"/>
              <a:t>    cout &lt;&lt; " n  = " &lt;&lt; n &lt;&lt; endl;</a:t>
            </a:r>
            <a:br>
              <a:rPr lang="es-419"/>
            </a:br>
            <a:r>
              <a:rPr lang="es-419"/>
              <a:t>    cout &lt;&lt; " &amp;n = " &lt;&lt; &amp;n &lt;&lt; endl;</a:t>
            </a:r>
            <a:br>
              <a:rPr lang="es-419"/>
            </a:br>
            <a:r>
              <a:rPr lang="es-419"/>
              <a:t>    cout &lt;&lt; " p  = " &lt;&lt; p &lt;&lt; endl;</a:t>
            </a:r>
            <a:br>
              <a:rPr lang="es-419"/>
            </a:br>
            <a:r>
              <a:rPr lang="es-419"/>
              <a:t>    cout &lt;&lt; " &amp;p = " &lt;&lt; &amp;p &lt;&lt; endl;</a:t>
            </a:r>
            <a:br>
              <a:rPr lang="es-419"/>
            </a:br>
            <a:r>
              <a:rPr lang="es-419"/>
              <a:t>    cout &lt;&lt; " *p = " &lt;&lt; *p &lt;&lt; endl;</a:t>
            </a:r>
            <a:br>
              <a:rPr lang="es-419"/>
            </a:br>
            <a:r>
              <a:rPr lang="es-419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/>
              <a:t>El operador &amp; devuelve la dirección de la variable a la cual se le aplica.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Indirección de punteros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Después de definir una variable puntero, el siguiente paso es inicializar el puntero y utilizarlo para direccionar </a:t>
            </a:r>
            <a:r>
              <a:rPr lang="es-419"/>
              <a:t>algún</a:t>
            </a:r>
            <a:r>
              <a:rPr lang="es-419"/>
              <a:t> dato en </a:t>
            </a:r>
            <a:r>
              <a:rPr lang="es-419"/>
              <a:t>específico</a:t>
            </a:r>
            <a:r>
              <a:rPr lang="es-419"/>
              <a:t> en memoria. El uso de un puntero para obtener el valor al que apunta,  es decir, su dato apuntado se denomina </a:t>
            </a:r>
            <a:r>
              <a:rPr i="1" lang="es-419"/>
              <a:t>indireccionar un puntero/desreferenciar un puntero/pointer dereferencing</a:t>
            </a:r>
            <a:r>
              <a:rPr lang="es-419"/>
              <a:t>; para ello se utiliza el operador de indirección </a:t>
            </a:r>
            <a:r>
              <a:rPr b="1" lang="es-419" u="sng"/>
              <a:t>*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Punteros NULL y void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Normalmente un puntero inicializado adecuadamente apunta a alguna </a:t>
            </a:r>
            <a:r>
              <a:rPr lang="es-419"/>
              <a:t>posición</a:t>
            </a:r>
            <a:r>
              <a:rPr lang="es-419"/>
              <a:t> </a:t>
            </a:r>
            <a:r>
              <a:rPr lang="es-419"/>
              <a:t>específica</a:t>
            </a:r>
            <a:r>
              <a:rPr lang="es-419"/>
              <a:t> de la memoria. Sin embargo, un puntero no inicializado, como cualquier variable, tiene un valor aleatorio hasta que se inicializa el puntero.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	char* p = NULL;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Los punteros nulos se utilizan para saber si estos han sido inicializados.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Punteros NULL y void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puede declarar un puntero de modo que apunte a cualquier tipo de dato, es decir, no se asigna a un tipo de dato </a:t>
            </a:r>
            <a:r>
              <a:rPr lang="es-419"/>
              <a:t>específico</a:t>
            </a:r>
            <a:r>
              <a:rPr lang="es-419"/>
              <a:t>. El </a:t>
            </a:r>
            <a:r>
              <a:rPr lang="es-419"/>
              <a:t>método</a:t>
            </a:r>
            <a:r>
              <a:rPr lang="es-419"/>
              <a:t> es declarar el puntero como un puntero </a:t>
            </a:r>
            <a:r>
              <a:rPr i="1" lang="es-419"/>
              <a:t>void*</a:t>
            </a:r>
            <a:r>
              <a:rPr lang="es-419"/>
              <a:t>, denominado puntero </a:t>
            </a:r>
            <a:r>
              <a:rPr lang="es-419"/>
              <a:t>genérico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	void* ptr;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El puntero ptr puede direccionar cualquier </a:t>
            </a:r>
            <a:r>
              <a:rPr lang="es-419"/>
              <a:t>posición</a:t>
            </a:r>
            <a:r>
              <a:rPr lang="es-419"/>
              <a:t> en memoria, pero el </a:t>
            </a:r>
            <a:r>
              <a:rPr lang="es-419"/>
              <a:t>puntero</a:t>
            </a:r>
            <a:r>
              <a:rPr lang="es-419"/>
              <a:t> no </a:t>
            </a:r>
            <a:r>
              <a:rPr lang="es-419"/>
              <a:t>está</a:t>
            </a:r>
            <a:r>
              <a:rPr lang="es-419"/>
              <a:t> unido a un tipo de dato en </a:t>
            </a:r>
            <a:r>
              <a:rPr lang="es-419"/>
              <a:t>específico</a:t>
            </a:r>
            <a:r>
              <a:rPr lang="es-419"/>
              <a:t>. De modo similar, los punteros void pueden direccionar una variable, </a:t>
            </a:r>
            <a:r>
              <a:rPr lang="es-419"/>
              <a:t>float</a:t>
            </a:r>
            <a:r>
              <a:rPr lang="es-419"/>
              <a:t>, char o una </a:t>
            </a:r>
            <a:r>
              <a:rPr lang="es-419"/>
              <a:t>posición</a:t>
            </a:r>
            <a:r>
              <a:rPr lang="es-419"/>
              <a:t> arbitraria o un acadena.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Puntero a punteros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 puntero puede apuntar a otro puntero. Este concepto se utiliza con </a:t>
            </a:r>
            <a:r>
              <a:rPr lang="es-419"/>
              <a:t>mucha</a:t>
            </a:r>
            <a:r>
              <a:rPr lang="es-419"/>
              <a:t> frecuencia en programas complejos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	int valor_e = 100;</a:t>
            </a:r>
            <a:br>
              <a:rPr lang="es-419"/>
            </a:br>
            <a:r>
              <a:rPr lang="es-419"/>
              <a:t>	int* ptr1 = &amp;valor_e;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	int** ptr2 = &amp;ptr1;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Punteros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Direcciones en memoria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Concepto de puntero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Declaración de punteros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Punteros NULL y void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Puntero a punteros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Punteros y arreglos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Aritmética de punteros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Punteros como argumentos de funciones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Punteros de estructuras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Heap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Puntero y arreglos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266325"/>
            <a:ext cx="4205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Los arreglos y punteros </a:t>
            </a:r>
            <a:r>
              <a:rPr lang="es-419"/>
              <a:t>están</a:t>
            </a:r>
            <a:r>
              <a:rPr lang="es-419"/>
              <a:t> fuertemente relacionados. Se pueden direccionar arreglos como si fueran punteros.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Un nombre de un arreglo es simplemente un puntero, por ejemplo.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	int lista[] = {10, 20, 30,40, 50};</a:t>
            </a:r>
            <a:endParaRPr/>
          </a:p>
        </p:txBody>
      </p:sp>
      <p:graphicFrame>
        <p:nvGraphicFramePr>
          <p:cNvPr id="208" name="Google Shape;208;p32"/>
          <p:cNvGraphicFramePr/>
          <p:nvPr/>
        </p:nvGraphicFramePr>
        <p:xfrm>
          <a:off x="5861275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{C710F434-2603-4447-BA4F-7620C10DFB58}</a:tableStyleId>
              </a:tblPr>
              <a:tblGrid>
                <a:gridCol w="1178475"/>
              </a:tblGrid>
              <a:tr h="42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MEMORIA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9" name="Google Shape;209;p32"/>
          <p:cNvSpPr txBox="1"/>
          <p:nvPr/>
        </p:nvSpPr>
        <p:spPr>
          <a:xfrm>
            <a:off x="4813925" y="1805650"/>
            <a:ext cx="84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lista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5434050" y="1824950"/>
            <a:ext cx="404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[0]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[1]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[2]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[3]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[4]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11" name="Google Shape;211;p32"/>
          <p:cNvCxnSpPr/>
          <p:nvPr/>
        </p:nvCxnSpPr>
        <p:spPr>
          <a:xfrm>
            <a:off x="5275000" y="2005750"/>
            <a:ext cx="21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32"/>
          <p:cNvSpPr txBox="1"/>
          <p:nvPr/>
        </p:nvSpPr>
        <p:spPr>
          <a:xfrm>
            <a:off x="7474050" y="1824950"/>
            <a:ext cx="1413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lista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*(lista + 1)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*(lista + 2)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*(lista + 3)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*(lista + 4)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13" name="Google Shape;213;p32"/>
          <p:cNvCxnSpPr/>
          <p:nvPr/>
        </p:nvCxnSpPr>
        <p:spPr>
          <a:xfrm rot="10800000">
            <a:off x="7161475" y="2005750"/>
            <a:ext cx="3369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32"/>
          <p:cNvCxnSpPr/>
          <p:nvPr/>
        </p:nvCxnSpPr>
        <p:spPr>
          <a:xfrm rot="10800000">
            <a:off x="7161475" y="2462950"/>
            <a:ext cx="3369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32"/>
          <p:cNvCxnSpPr/>
          <p:nvPr/>
        </p:nvCxnSpPr>
        <p:spPr>
          <a:xfrm rot="10800000">
            <a:off x="7161475" y="2843950"/>
            <a:ext cx="3369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32"/>
          <p:cNvCxnSpPr/>
          <p:nvPr/>
        </p:nvCxnSpPr>
        <p:spPr>
          <a:xfrm rot="10800000">
            <a:off x="7161475" y="3301150"/>
            <a:ext cx="3369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32"/>
          <p:cNvCxnSpPr/>
          <p:nvPr/>
        </p:nvCxnSpPr>
        <p:spPr>
          <a:xfrm rot="10800000">
            <a:off x="7161475" y="3758350"/>
            <a:ext cx="3369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Aritmética de punteros</a:t>
            </a:r>
            <a:endParaRPr/>
          </a:p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 contrario que un nombre de arreglo, que es un puntero constante y no se puede modificar, un puntero es una variable que se puede modificar. Como consecuencia , se pueden realizar ciertas operaciones </a:t>
            </a:r>
            <a:r>
              <a:rPr lang="es-419"/>
              <a:t>aritméticas</a:t>
            </a:r>
            <a:r>
              <a:rPr lang="es-419"/>
              <a:t> sobre punteros.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	int v[10];</a:t>
            </a:r>
            <a:br>
              <a:rPr lang="es-419"/>
            </a:br>
            <a:r>
              <a:rPr lang="es-419"/>
              <a:t>	int *p;</a:t>
            </a:r>
            <a:br>
              <a:rPr lang="es-419"/>
            </a:br>
            <a:r>
              <a:rPr lang="es-419"/>
              <a:t>	p = v;</a:t>
            </a:r>
            <a:br>
              <a:rPr lang="es-419"/>
            </a:br>
            <a:r>
              <a:rPr lang="es-419"/>
              <a:t>	(v + 4);  // apunta al 5o elemento</a:t>
            </a:r>
            <a:br>
              <a:rPr lang="es-419"/>
            </a:br>
            <a:r>
              <a:rPr lang="es-419"/>
              <a:t>	p += 6; // contiene la </a:t>
            </a:r>
            <a:r>
              <a:rPr lang="es-419"/>
              <a:t>dirección</a:t>
            </a:r>
            <a:r>
              <a:rPr lang="es-419"/>
              <a:t> del 7o elemento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Punteros como argumentos de funciones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Con frecuencia se desea que una </a:t>
            </a:r>
            <a:r>
              <a:rPr lang="es-419"/>
              <a:t>función</a:t>
            </a:r>
            <a:r>
              <a:rPr lang="es-419"/>
              <a:t> calcule y devuelva más de un valor, o bien se desea que una </a:t>
            </a:r>
            <a:r>
              <a:rPr lang="es-419"/>
              <a:t>función </a:t>
            </a:r>
            <a:r>
              <a:rPr lang="es-419"/>
              <a:t>modifique las variables que se pasan como argumentos. Cuando se pasa una variable a una </a:t>
            </a:r>
            <a:r>
              <a:rPr lang="es-419"/>
              <a:t>función </a:t>
            </a:r>
            <a:r>
              <a:rPr lang="es-419"/>
              <a:t>(</a:t>
            </a:r>
            <a:r>
              <a:rPr i="1" lang="es-419"/>
              <a:t>paso por valor)</a:t>
            </a:r>
            <a:r>
              <a:rPr lang="es-419"/>
              <a:t> no se puede cambiar el valor de esa variable desde la </a:t>
            </a:r>
            <a:r>
              <a:rPr lang="es-419"/>
              <a:t>función </a:t>
            </a:r>
            <a:r>
              <a:rPr lang="es-419"/>
              <a:t>donde se hace la llamada a dicha </a:t>
            </a:r>
            <a:r>
              <a:rPr lang="es-419"/>
              <a:t>función </a:t>
            </a:r>
            <a:r>
              <a:rPr lang="es-419"/>
              <a:t>. Sin embargo, si se pasa un puntero a una </a:t>
            </a:r>
            <a:r>
              <a:rPr lang="es-419"/>
              <a:t>función </a:t>
            </a:r>
            <a:r>
              <a:rPr lang="es-419"/>
              <a:t>(</a:t>
            </a:r>
            <a:r>
              <a:rPr i="1" lang="es-419"/>
              <a:t>paso por referencia)</a:t>
            </a:r>
            <a:r>
              <a:rPr lang="es-419"/>
              <a:t> se puede cambiar el valor de la variable.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Punteros de estructuras</a:t>
            </a:r>
            <a:endParaRPr/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Un puntero </a:t>
            </a:r>
            <a:r>
              <a:rPr lang="es-419"/>
              <a:t>también</a:t>
            </a:r>
            <a:r>
              <a:rPr lang="es-419"/>
              <a:t> puede apuntar a una estructura. Se puede declarar un puntero a una estructura tal como se declara un puntero a cualquier otro objeto y se declara un puntero estructura tal como se declara cualquier otra variable estructura.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Heap</a:t>
            </a:r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 una </a:t>
            </a:r>
            <a:r>
              <a:rPr lang="es-419"/>
              <a:t>región</a:t>
            </a:r>
            <a:r>
              <a:rPr lang="es-419"/>
              <a:t> de la memoria que no es administrada </a:t>
            </a:r>
            <a:r>
              <a:rPr lang="es-419"/>
              <a:t>automáticamente</a:t>
            </a:r>
            <a:r>
              <a:rPr lang="es-419"/>
              <a:t>, es decir, el programador es el encargado de administrar la memoria, tanto de </a:t>
            </a:r>
            <a:r>
              <a:rPr lang="es-419"/>
              <a:t>reservarla</a:t>
            </a:r>
            <a:r>
              <a:rPr lang="es-419"/>
              <a:t> como liberarla.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En C++ existen las palabras reservadas </a:t>
            </a:r>
            <a:r>
              <a:rPr b="1" i="1" lang="es-419"/>
              <a:t>new </a:t>
            </a:r>
            <a:r>
              <a:rPr lang="es-419"/>
              <a:t>y </a:t>
            </a:r>
            <a:r>
              <a:rPr b="1" i="1" lang="es-419"/>
              <a:t>delete</a:t>
            </a:r>
            <a:r>
              <a:rPr lang="es-419"/>
              <a:t>, para reservar memoria y liberar memoria.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 debe tener especial cuidado para no producir fugas de memoria o</a:t>
            </a:r>
            <a:r>
              <a:rPr b="1" i="1" lang="es-419"/>
              <a:t> memory leaks</a:t>
            </a:r>
            <a:r>
              <a:rPr lang="es-419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 diferencia del stack, la memoria heap no tiene </a:t>
            </a:r>
            <a:r>
              <a:rPr lang="es-419"/>
              <a:t>límite</a:t>
            </a:r>
            <a:r>
              <a:rPr lang="es-419"/>
              <a:t> de tamaño.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En el heap se almacenan las variables globales y la variables cuya memoria fue reservada </a:t>
            </a:r>
            <a:r>
              <a:rPr lang="es-419"/>
              <a:t>dinámicamente</a:t>
            </a:r>
            <a:r>
              <a:rPr lang="es-419"/>
              <a:t> (usando </a:t>
            </a:r>
            <a:r>
              <a:rPr b="1" i="1" lang="es-419"/>
              <a:t>new</a:t>
            </a:r>
            <a:r>
              <a:rPr lang="es-419"/>
              <a:t>).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heap</a:t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266325"/>
            <a:ext cx="3508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int main()</a:t>
            </a:r>
            <a:br>
              <a:rPr lang="es-419"/>
            </a:br>
            <a:r>
              <a:rPr lang="es-419"/>
              <a:t>{</a:t>
            </a:r>
            <a:br>
              <a:rPr lang="es-419"/>
            </a:br>
            <a:r>
              <a:rPr lang="es-419"/>
              <a:t>	</a:t>
            </a:r>
            <a:r>
              <a:rPr lang="es-419"/>
              <a:t>int *a = new int;</a:t>
            </a:r>
            <a:br>
              <a:rPr lang="es-419"/>
            </a:br>
            <a:r>
              <a:rPr lang="es-419"/>
              <a:t>	*a = 5;</a:t>
            </a:r>
            <a:br>
              <a:rPr b="1" lang="es-419"/>
            </a:br>
            <a:r>
              <a:rPr lang="es-419"/>
              <a:t>	int *b = new int;</a:t>
            </a:r>
            <a:br>
              <a:rPr lang="es-419"/>
            </a:br>
            <a:r>
              <a:rPr lang="es-419"/>
              <a:t>	*b = 6;</a:t>
            </a:r>
            <a:br>
              <a:rPr lang="es-419"/>
            </a:br>
            <a:r>
              <a:rPr lang="es-419"/>
              <a:t>	delete a;</a:t>
            </a:r>
            <a:br>
              <a:rPr lang="es-419"/>
            </a:br>
            <a:r>
              <a:rPr lang="es-419"/>
              <a:t>	</a:t>
            </a:r>
            <a:r>
              <a:rPr lang="es-419"/>
              <a:t>*a = new int;</a:t>
            </a:r>
            <a:br>
              <a:rPr lang="es-419"/>
            </a:br>
            <a:r>
              <a:rPr lang="es-419"/>
              <a:t>	*a = 6;</a:t>
            </a:r>
            <a:br>
              <a:rPr lang="es-419"/>
            </a:br>
            <a:r>
              <a:rPr lang="es-419"/>
              <a:t>	return 0;</a:t>
            </a:r>
            <a:br>
              <a:rPr lang="es-419"/>
            </a:br>
            <a:r>
              <a:rPr lang="es-419"/>
              <a:t>}</a:t>
            </a:r>
            <a:endParaRPr/>
          </a:p>
        </p:txBody>
      </p:sp>
      <p:sp>
        <p:nvSpPr>
          <p:cNvPr id="248" name="Google Shape;248;p37"/>
          <p:cNvSpPr/>
          <p:nvPr/>
        </p:nvSpPr>
        <p:spPr>
          <a:xfrm>
            <a:off x="5085450" y="1128775"/>
            <a:ext cx="2356500" cy="339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7"/>
          <p:cNvSpPr txBox="1"/>
          <p:nvPr/>
        </p:nvSpPr>
        <p:spPr>
          <a:xfrm>
            <a:off x="5070075" y="575475"/>
            <a:ext cx="23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HEAP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37"/>
          <p:cNvSpPr/>
          <p:nvPr/>
        </p:nvSpPr>
        <p:spPr>
          <a:xfrm>
            <a:off x="5131550" y="3874700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0x000123</a:t>
            </a:r>
            <a:endParaRPr/>
          </a:p>
        </p:txBody>
      </p:sp>
      <p:sp>
        <p:nvSpPr>
          <p:cNvPr id="251" name="Google Shape;251;p37"/>
          <p:cNvSpPr/>
          <p:nvPr/>
        </p:nvSpPr>
        <p:spPr>
          <a:xfrm>
            <a:off x="5113575" y="3207425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0x000127</a:t>
            </a:r>
            <a:endParaRPr/>
          </a:p>
        </p:txBody>
      </p:sp>
      <p:sp>
        <p:nvSpPr>
          <p:cNvPr id="252" name="Google Shape;252;p37"/>
          <p:cNvSpPr/>
          <p:nvPr/>
        </p:nvSpPr>
        <p:spPr>
          <a:xfrm>
            <a:off x="5113575" y="2540150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0x00012B</a:t>
            </a:r>
            <a:endParaRPr/>
          </a:p>
        </p:txBody>
      </p:sp>
      <p:sp>
        <p:nvSpPr>
          <p:cNvPr id="253" name="Google Shape;253;p37"/>
          <p:cNvSpPr/>
          <p:nvPr/>
        </p:nvSpPr>
        <p:spPr>
          <a:xfrm>
            <a:off x="5113575" y="1880225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0x00012F</a:t>
            </a:r>
            <a:endParaRPr/>
          </a:p>
        </p:txBody>
      </p:sp>
      <p:sp>
        <p:nvSpPr>
          <p:cNvPr id="254" name="Google Shape;254;p37"/>
          <p:cNvSpPr/>
          <p:nvPr/>
        </p:nvSpPr>
        <p:spPr>
          <a:xfrm>
            <a:off x="5128950" y="1216625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0x000133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heap</a:t>
            </a:r>
            <a:endParaRPr/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311700" y="1266325"/>
            <a:ext cx="3508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int main()</a:t>
            </a:r>
            <a:br>
              <a:rPr lang="es-419"/>
            </a:br>
            <a:r>
              <a:rPr lang="es-419"/>
              <a:t>{</a:t>
            </a:r>
            <a:br>
              <a:rPr lang="es-419"/>
            </a:br>
            <a:r>
              <a:rPr lang="es-419"/>
              <a:t>	</a:t>
            </a:r>
            <a:r>
              <a:rPr b="1" lang="es-419"/>
              <a:t>int *a = new int;</a:t>
            </a:r>
            <a:br>
              <a:rPr b="1" lang="es-419"/>
            </a:br>
            <a:r>
              <a:rPr b="1" lang="es-419"/>
              <a:t>	*a = 5;</a:t>
            </a:r>
            <a:br>
              <a:rPr b="1" lang="es-419"/>
            </a:br>
            <a:r>
              <a:rPr lang="es-419"/>
              <a:t>	int *b = new int;</a:t>
            </a:r>
            <a:br>
              <a:rPr lang="es-419"/>
            </a:br>
            <a:r>
              <a:rPr lang="es-419"/>
              <a:t>	*b = 6;</a:t>
            </a:r>
            <a:br>
              <a:rPr lang="es-419"/>
            </a:br>
            <a:r>
              <a:rPr lang="es-419"/>
              <a:t>	delete a;</a:t>
            </a:r>
            <a:br>
              <a:rPr lang="es-419"/>
            </a:br>
            <a:r>
              <a:rPr lang="es-419"/>
              <a:t>	*a = new int;</a:t>
            </a:r>
            <a:br>
              <a:rPr lang="es-419"/>
            </a:br>
            <a:r>
              <a:rPr lang="es-419"/>
              <a:t>	*a = 6;</a:t>
            </a:r>
            <a:br>
              <a:rPr lang="es-419"/>
            </a:br>
            <a:r>
              <a:rPr lang="es-419"/>
              <a:t>	return 0;</a:t>
            </a:r>
            <a:br>
              <a:rPr lang="es-419"/>
            </a:br>
            <a:r>
              <a:rPr lang="es-419"/>
              <a:t>}</a:t>
            </a:r>
            <a:endParaRPr/>
          </a:p>
        </p:txBody>
      </p:sp>
      <p:sp>
        <p:nvSpPr>
          <p:cNvPr id="261" name="Google Shape;261;p38"/>
          <p:cNvSpPr/>
          <p:nvPr/>
        </p:nvSpPr>
        <p:spPr>
          <a:xfrm>
            <a:off x="5085450" y="1128775"/>
            <a:ext cx="2356500" cy="339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8"/>
          <p:cNvSpPr txBox="1"/>
          <p:nvPr/>
        </p:nvSpPr>
        <p:spPr>
          <a:xfrm>
            <a:off x="5070075" y="575475"/>
            <a:ext cx="23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HEAP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p38"/>
          <p:cNvSpPr/>
          <p:nvPr/>
        </p:nvSpPr>
        <p:spPr>
          <a:xfrm>
            <a:off x="5131550" y="3874700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0x000123</a:t>
            </a:r>
            <a:endParaRPr/>
          </a:p>
        </p:txBody>
      </p:sp>
      <p:sp>
        <p:nvSpPr>
          <p:cNvPr id="264" name="Google Shape;264;p38"/>
          <p:cNvSpPr/>
          <p:nvPr/>
        </p:nvSpPr>
        <p:spPr>
          <a:xfrm>
            <a:off x="5113575" y="3207425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0x000127</a:t>
            </a:r>
            <a:endParaRPr/>
          </a:p>
        </p:txBody>
      </p:sp>
      <p:sp>
        <p:nvSpPr>
          <p:cNvPr id="265" name="Google Shape;265;p38"/>
          <p:cNvSpPr/>
          <p:nvPr/>
        </p:nvSpPr>
        <p:spPr>
          <a:xfrm>
            <a:off x="5113575" y="2540150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0x00012B</a:t>
            </a:r>
            <a:endParaRPr/>
          </a:p>
        </p:txBody>
      </p:sp>
      <p:sp>
        <p:nvSpPr>
          <p:cNvPr id="266" name="Google Shape;266;p38"/>
          <p:cNvSpPr/>
          <p:nvPr/>
        </p:nvSpPr>
        <p:spPr>
          <a:xfrm>
            <a:off x="5113575" y="1880225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0x00012F</a:t>
            </a:r>
            <a:br>
              <a:rPr lang="es-419"/>
            </a:br>
            <a:r>
              <a:rPr lang="es-419"/>
              <a:t>*a  = 5</a:t>
            </a:r>
            <a:endParaRPr/>
          </a:p>
        </p:txBody>
      </p:sp>
      <p:sp>
        <p:nvSpPr>
          <p:cNvPr id="267" name="Google Shape;267;p38"/>
          <p:cNvSpPr/>
          <p:nvPr/>
        </p:nvSpPr>
        <p:spPr>
          <a:xfrm>
            <a:off x="5128950" y="1216625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0x000133</a:t>
            </a:r>
            <a:endParaRPr/>
          </a:p>
        </p:txBody>
      </p:sp>
      <p:cxnSp>
        <p:nvCxnSpPr>
          <p:cNvPr id="268" name="Google Shape;268;p38"/>
          <p:cNvCxnSpPr>
            <a:endCxn id="266" idx="1"/>
          </p:cNvCxnSpPr>
          <p:nvPr/>
        </p:nvCxnSpPr>
        <p:spPr>
          <a:xfrm>
            <a:off x="2789475" y="2039525"/>
            <a:ext cx="2324100" cy="1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heap</a:t>
            </a:r>
            <a:endParaRPr/>
          </a:p>
        </p:txBody>
      </p:sp>
      <p:sp>
        <p:nvSpPr>
          <p:cNvPr id="274" name="Google Shape;274;p39"/>
          <p:cNvSpPr txBox="1"/>
          <p:nvPr>
            <p:ph idx="1" type="body"/>
          </p:nvPr>
        </p:nvSpPr>
        <p:spPr>
          <a:xfrm>
            <a:off x="311700" y="1266325"/>
            <a:ext cx="3508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int main()</a:t>
            </a:r>
            <a:br>
              <a:rPr lang="es-419"/>
            </a:br>
            <a:r>
              <a:rPr lang="es-419"/>
              <a:t>{</a:t>
            </a:r>
            <a:br>
              <a:rPr lang="es-419"/>
            </a:br>
            <a:r>
              <a:rPr lang="es-419"/>
              <a:t>	</a:t>
            </a:r>
            <a:r>
              <a:rPr lang="es-419"/>
              <a:t>int *a = new int;</a:t>
            </a:r>
            <a:br>
              <a:rPr lang="es-419"/>
            </a:br>
            <a:r>
              <a:rPr lang="es-419"/>
              <a:t>	*a = 5;</a:t>
            </a:r>
            <a:br>
              <a:rPr b="1" lang="es-419"/>
            </a:br>
            <a:r>
              <a:rPr lang="es-419"/>
              <a:t>	</a:t>
            </a:r>
            <a:r>
              <a:rPr b="1" lang="es-419"/>
              <a:t>int *b = new int;</a:t>
            </a:r>
            <a:br>
              <a:rPr b="1" lang="es-419"/>
            </a:br>
            <a:r>
              <a:rPr b="1" lang="es-419"/>
              <a:t>	*b = 6;</a:t>
            </a:r>
            <a:br>
              <a:rPr lang="es-419"/>
            </a:br>
            <a:r>
              <a:rPr lang="es-419"/>
              <a:t>	delete a;</a:t>
            </a:r>
            <a:br>
              <a:rPr lang="es-419"/>
            </a:br>
            <a:r>
              <a:rPr lang="es-419"/>
              <a:t>	*a = new int;</a:t>
            </a:r>
            <a:br>
              <a:rPr lang="es-419"/>
            </a:br>
            <a:r>
              <a:rPr lang="es-419"/>
              <a:t>	*a = 6;</a:t>
            </a:r>
            <a:br>
              <a:rPr lang="es-419"/>
            </a:br>
            <a:r>
              <a:rPr lang="es-419"/>
              <a:t>	return 0;</a:t>
            </a:r>
            <a:br>
              <a:rPr lang="es-419"/>
            </a:br>
            <a:r>
              <a:rPr lang="es-419"/>
              <a:t>}</a:t>
            </a:r>
            <a:endParaRPr/>
          </a:p>
        </p:txBody>
      </p:sp>
      <p:sp>
        <p:nvSpPr>
          <p:cNvPr id="275" name="Google Shape;275;p39"/>
          <p:cNvSpPr/>
          <p:nvPr/>
        </p:nvSpPr>
        <p:spPr>
          <a:xfrm>
            <a:off x="5085450" y="1128775"/>
            <a:ext cx="2356500" cy="339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9"/>
          <p:cNvSpPr txBox="1"/>
          <p:nvPr/>
        </p:nvSpPr>
        <p:spPr>
          <a:xfrm>
            <a:off x="5070075" y="575475"/>
            <a:ext cx="23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HEAP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39"/>
          <p:cNvSpPr/>
          <p:nvPr/>
        </p:nvSpPr>
        <p:spPr>
          <a:xfrm>
            <a:off x="5131550" y="3874700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*b = 6</a:t>
            </a:r>
            <a:endParaRPr/>
          </a:p>
        </p:txBody>
      </p:sp>
      <p:sp>
        <p:nvSpPr>
          <p:cNvPr id="278" name="Google Shape;278;p39"/>
          <p:cNvSpPr/>
          <p:nvPr/>
        </p:nvSpPr>
        <p:spPr>
          <a:xfrm>
            <a:off x="5113575" y="3207425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0x000127</a:t>
            </a:r>
            <a:endParaRPr/>
          </a:p>
        </p:txBody>
      </p:sp>
      <p:sp>
        <p:nvSpPr>
          <p:cNvPr id="279" name="Google Shape;279;p39"/>
          <p:cNvSpPr/>
          <p:nvPr/>
        </p:nvSpPr>
        <p:spPr>
          <a:xfrm>
            <a:off x="5113575" y="2540150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0x00012B</a:t>
            </a:r>
            <a:endParaRPr/>
          </a:p>
        </p:txBody>
      </p:sp>
      <p:sp>
        <p:nvSpPr>
          <p:cNvPr id="280" name="Google Shape;280;p39"/>
          <p:cNvSpPr/>
          <p:nvPr/>
        </p:nvSpPr>
        <p:spPr>
          <a:xfrm>
            <a:off x="5113575" y="1880225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0x00012F</a:t>
            </a:r>
            <a:br>
              <a:rPr lang="es-419"/>
            </a:br>
            <a:r>
              <a:rPr lang="es-419"/>
              <a:t>*a  = 5</a:t>
            </a:r>
            <a:endParaRPr/>
          </a:p>
        </p:txBody>
      </p:sp>
      <p:sp>
        <p:nvSpPr>
          <p:cNvPr id="281" name="Google Shape;281;p39"/>
          <p:cNvSpPr/>
          <p:nvPr/>
        </p:nvSpPr>
        <p:spPr>
          <a:xfrm>
            <a:off x="5128950" y="1216625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0x000133</a:t>
            </a:r>
            <a:endParaRPr/>
          </a:p>
        </p:txBody>
      </p:sp>
      <p:cxnSp>
        <p:nvCxnSpPr>
          <p:cNvPr id="282" name="Google Shape;282;p39"/>
          <p:cNvCxnSpPr>
            <a:endCxn id="277" idx="1"/>
          </p:cNvCxnSpPr>
          <p:nvPr/>
        </p:nvCxnSpPr>
        <p:spPr>
          <a:xfrm>
            <a:off x="2781350" y="2668400"/>
            <a:ext cx="2350200" cy="15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39"/>
          <p:cNvCxnSpPr>
            <a:endCxn id="280" idx="1"/>
          </p:cNvCxnSpPr>
          <p:nvPr/>
        </p:nvCxnSpPr>
        <p:spPr>
          <a:xfrm>
            <a:off x="2660475" y="2047625"/>
            <a:ext cx="2453100" cy="1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heap</a:t>
            </a:r>
            <a:endParaRPr/>
          </a:p>
        </p:txBody>
      </p:sp>
      <p:sp>
        <p:nvSpPr>
          <p:cNvPr id="289" name="Google Shape;289;p40"/>
          <p:cNvSpPr txBox="1"/>
          <p:nvPr>
            <p:ph idx="1" type="body"/>
          </p:nvPr>
        </p:nvSpPr>
        <p:spPr>
          <a:xfrm>
            <a:off x="311700" y="1266325"/>
            <a:ext cx="3508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int main()</a:t>
            </a:r>
            <a:br>
              <a:rPr lang="es-419"/>
            </a:br>
            <a:r>
              <a:rPr lang="es-419"/>
              <a:t>{</a:t>
            </a:r>
            <a:br>
              <a:rPr lang="es-419"/>
            </a:br>
            <a:r>
              <a:rPr lang="es-419"/>
              <a:t>	int *a = new int;</a:t>
            </a:r>
            <a:br>
              <a:rPr lang="es-419"/>
            </a:br>
            <a:r>
              <a:rPr lang="es-419"/>
              <a:t>	*a = 5;</a:t>
            </a:r>
            <a:br>
              <a:rPr b="1" lang="es-419"/>
            </a:br>
            <a:r>
              <a:rPr lang="es-419"/>
              <a:t>	</a:t>
            </a:r>
            <a:r>
              <a:rPr lang="es-419"/>
              <a:t>int *b = new int;</a:t>
            </a:r>
            <a:br>
              <a:rPr lang="es-419"/>
            </a:br>
            <a:r>
              <a:rPr lang="es-419"/>
              <a:t>	*b = 6;</a:t>
            </a:r>
            <a:br>
              <a:rPr lang="es-419"/>
            </a:br>
            <a:r>
              <a:rPr lang="es-419"/>
              <a:t>	</a:t>
            </a:r>
            <a:r>
              <a:rPr b="1" lang="es-419"/>
              <a:t>delete a;</a:t>
            </a:r>
            <a:br>
              <a:rPr b="1" lang="es-419"/>
            </a:br>
            <a:r>
              <a:rPr lang="es-419"/>
              <a:t>	*a = new int;</a:t>
            </a:r>
            <a:br>
              <a:rPr lang="es-419"/>
            </a:br>
            <a:r>
              <a:rPr lang="es-419"/>
              <a:t>	*a = 6;</a:t>
            </a:r>
            <a:br>
              <a:rPr lang="es-419"/>
            </a:br>
            <a:r>
              <a:rPr lang="es-419"/>
              <a:t>	return 0;</a:t>
            </a:r>
            <a:br>
              <a:rPr lang="es-419"/>
            </a:br>
            <a:r>
              <a:rPr lang="es-419"/>
              <a:t>}</a:t>
            </a:r>
            <a:endParaRPr/>
          </a:p>
        </p:txBody>
      </p:sp>
      <p:sp>
        <p:nvSpPr>
          <p:cNvPr id="290" name="Google Shape;290;p40"/>
          <p:cNvSpPr/>
          <p:nvPr/>
        </p:nvSpPr>
        <p:spPr>
          <a:xfrm>
            <a:off x="5085450" y="1128775"/>
            <a:ext cx="2356500" cy="339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0"/>
          <p:cNvSpPr txBox="1"/>
          <p:nvPr/>
        </p:nvSpPr>
        <p:spPr>
          <a:xfrm>
            <a:off x="5070075" y="575475"/>
            <a:ext cx="23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HEAP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40"/>
          <p:cNvSpPr/>
          <p:nvPr/>
        </p:nvSpPr>
        <p:spPr>
          <a:xfrm>
            <a:off x="5131550" y="3874700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*b = 6</a:t>
            </a:r>
            <a:endParaRPr/>
          </a:p>
        </p:txBody>
      </p:sp>
      <p:sp>
        <p:nvSpPr>
          <p:cNvPr id="293" name="Google Shape;293;p40"/>
          <p:cNvSpPr/>
          <p:nvPr/>
        </p:nvSpPr>
        <p:spPr>
          <a:xfrm>
            <a:off x="5113575" y="3207425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0x000127</a:t>
            </a:r>
            <a:endParaRPr/>
          </a:p>
        </p:txBody>
      </p:sp>
      <p:sp>
        <p:nvSpPr>
          <p:cNvPr id="294" name="Google Shape;294;p40"/>
          <p:cNvSpPr/>
          <p:nvPr/>
        </p:nvSpPr>
        <p:spPr>
          <a:xfrm>
            <a:off x="5113575" y="2540150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0x00012B</a:t>
            </a:r>
            <a:endParaRPr/>
          </a:p>
        </p:txBody>
      </p:sp>
      <p:sp>
        <p:nvSpPr>
          <p:cNvPr id="295" name="Google Shape;295;p40"/>
          <p:cNvSpPr/>
          <p:nvPr/>
        </p:nvSpPr>
        <p:spPr>
          <a:xfrm>
            <a:off x="5113575" y="1880225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0x00012F</a:t>
            </a:r>
            <a:br>
              <a:rPr lang="es-419"/>
            </a:br>
            <a:r>
              <a:rPr lang="es-419"/>
              <a:t>*a  = 5</a:t>
            </a:r>
            <a:endParaRPr/>
          </a:p>
        </p:txBody>
      </p:sp>
      <p:sp>
        <p:nvSpPr>
          <p:cNvPr id="296" name="Google Shape;296;p40"/>
          <p:cNvSpPr/>
          <p:nvPr/>
        </p:nvSpPr>
        <p:spPr>
          <a:xfrm>
            <a:off x="5128950" y="1216625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0x000133</a:t>
            </a:r>
            <a:endParaRPr/>
          </a:p>
        </p:txBody>
      </p:sp>
      <p:cxnSp>
        <p:nvCxnSpPr>
          <p:cNvPr id="297" name="Google Shape;297;p40"/>
          <p:cNvCxnSpPr>
            <a:endCxn id="292" idx="1"/>
          </p:cNvCxnSpPr>
          <p:nvPr/>
        </p:nvCxnSpPr>
        <p:spPr>
          <a:xfrm>
            <a:off x="2628050" y="2595800"/>
            <a:ext cx="2503500" cy="15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40"/>
          <p:cNvCxnSpPr/>
          <p:nvPr/>
        </p:nvCxnSpPr>
        <p:spPr>
          <a:xfrm flipH="1" rot="10800000">
            <a:off x="1975175" y="2354075"/>
            <a:ext cx="3039300" cy="7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40"/>
          <p:cNvCxnSpPr/>
          <p:nvPr/>
        </p:nvCxnSpPr>
        <p:spPr>
          <a:xfrm>
            <a:off x="5208750" y="2305700"/>
            <a:ext cx="700500" cy="8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heap</a:t>
            </a:r>
            <a:endParaRPr/>
          </a:p>
        </p:txBody>
      </p:sp>
      <p:sp>
        <p:nvSpPr>
          <p:cNvPr id="305" name="Google Shape;305;p41"/>
          <p:cNvSpPr txBox="1"/>
          <p:nvPr>
            <p:ph idx="1" type="body"/>
          </p:nvPr>
        </p:nvSpPr>
        <p:spPr>
          <a:xfrm>
            <a:off x="311700" y="1266325"/>
            <a:ext cx="3508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int main()</a:t>
            </a:r>
            <a:br>
              <a:rPr lang="es-419"/>
            </a:br>
            <a:r>
              <a:rPr lang="es-419"/>
              <a:t>{</a:t>
            </a:r>
            <a:br>
              <a:rPr lang="es-419"/>
            </a:br>
            <a:r>
              <a:rPr lang="es-419"/>
              <a:t>	int *a = new int;</a:t>
            </a:r>
            <a:br>
              <a:rPr lang="es-419"/>
            </a:br>
            <a:r>
              <a:rPr lang="es-419"/>
              <a:t>	*a = 5;</a:t>
            </a:r>
            <a:br>
              <a:rPr b="1" lang="es-419"/>
            </a:br>
            <a:r>
              <a:rPr lang="es-419"/>
              <a:t>	int *b = new int;</a:t>
            </a:r>
            <a:br>
              <a:rPr lang="es-419"/>
            </a:br>
            <a:r>
              <a:rPr lang="es-419"/>
              <a:t>	*b = 6;</a:t>
            </a:r>
            <a:br>
              <a:rPr lang="es-419"/>
            </a:br>
            <a:r>
              <a:rPr lang="es-419"/>
              <a:t>	</a:t>
            </a:r>
            <a:r>
              <a:rPr lang="es-419"/>
              <a:t>delete a;</a:t>
            </a:r>
            <a:br>
              <a:rPr lang="es-419"/>
            </a:br>
            <a:r>
              <a:rPr lang="es-419"/>
              <a:t>	</a:t>
            </a:r>
            <a:r>
              <a:rPr b="1" lang="es-419"/>
              <a:t>*a = new int;</a:t>
            </a:r>
            <a:br>
              <a:rPr b="1" lang="es-419"/>
            </a:br>
            <a:r>
              <a:rPr b="1" lang="es-419"/>
              <a:t>	*a = 6;</a:t>
            </a:r>
            <a:br>
              <a:rPr b="1" lang="es-419"/>
            </a:br>
            <a:r>
              <a:rPr lang="es-419"/>
              <a:t>	return 0;</a:t>
            </a:r>
            <a:br>
              <a:rPr lang="es-419"/>
            </a:br>
            <a:r>
              <a:rPr lang="es-419"/>
              <a:t>}</a:t>
            </a:r>
            <a:endParaRPr/>
          </a:p>
        </p:txBody>
      </p:sp>
      <p:sp>
        <p:nvSpPr>
          <p:cNvPr id="306" name="Google Shape;306;p41"/>
          <p:cNvSpPr/>
          <p:nvPr/>
        </p:nvSpPr>
        <p:spPr>
          <a:xfrm>
            <a:off x="5085450" y="1128775"/>
            <a:ext cx="2356500" cy="339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1"/>
          <p:cNvSpPr txBox="1"/>
          <p:nvPr/>
        </p:nvSpPr>
        <p:spPr>
          <a:xfrm>
            <a:off x="5070075" y="575475"/>
            <a:ext cx="23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HEAP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8" name="Google Shape;308;p41"/>
          <p:cNvSpPr/>
          <p:nvPr/>
        </p:nvSpPr>
        <p:spPr>
          <a:xfrm>
            <a:off x="5131550" y="3874700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*b = 6</a:t>
            </a:r>
            <a:endParaRPr/>
          </a:p>
        </p:txBody>
      </p:sp>
      <p:sp>
        <p:nvSpPr>
          <p:cNvPr id="309" name="Google Shape;309;p41"/>
          <p:cNvSpPr/>
          <p:nvPr/>
        </p:nvSpPr>
        <p:spPr>
          <a:xfrm>
            <a:off x="5113575" y="3207425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0x000127</a:t>
            </a:r>
            <a:br>
              <a:rPr lang="es-419"/>
            </a:br>
            <a:r>
              <a:rPr lang="es-419"/>
              <a:t>*a = 6</a:t>
            </a:r>
            <a:endParaRPr/>
          </a:p>
        </p:txBody>
      </p:sp>
      <p:sp>
        <p:nvSpPr>
          <p:cNvPr id="310" name="Google Shape;310;p41"/>
          <p:cNvSpPr/>
          <p:nvPr/>
        </p:nvSpPr>
        <p:spPr>
          <a:xfrm>
            <a:off x="5113575" y="2540150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0x00012B</a:t>
            </a:r>
            <a:endParaRPr/>
          </a:p>
        </p:txBody>
      </p:sp>
      <p:sp>
        <p:nvSpPr>
          <p:cNvPr id="311" name="Google Shape;311;p41"/>
          <p:cNvSpPr/>
          <p:nvPr/>
        </p:nvSpPr>
        <p:spPr>
          <a:xfrm>
            <a:off x="5113575" y="1880225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0x00012F</a:t>
            </a:r>
            <a:br>
              <a:rPr lang="es-419"/>
            </a:br>
            <a:endParaRPr/>
          </a:p>
        </p:txBody>
      </p:sp>
      <p:sp>
        <p:nvSpPr>
          <p:cNvPr id="312" name="Google Shape;312;p41"/>
          <p:cNvSpPr/>
          <p:nvPr/>
        </p:nvSpPr>
        <p:spPr>
          <a:xfrm>
            <a:off x="5128950" y="1216625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0x000133</a:t>
            </a:r>
            <a:endParaRPr/>
          </a:p>
        </p:txBody>
      </p:sp>
      <p:cxnSp>
        <p:nvCxnSpPr>
          <p:cNvPr id="313" name="Google Shape;313;p41"/>
          <p:cNvCxnSpPr>
            <a:endCxn id="309" idx="1"/>
          </p:cNvCxnSpPr>
          <p:nvPr/>
        </p:nvCxnSpPr>
        <p:spPr>
          <a:xfrm>
            <a:off x="2233275" y="3458525"/>
            <a:ext cx="2880300" cy="4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41"/>
          <p:cNvCxnSpPr>
            <a:endCxn id="308" idx="1"/>
          </p:cNvCxnSpPr>
          <p:nvPr/>
        </p:nvCxnSpPr>
        <p:spPr>
          <a:xfrm>
            <a:off x="2499050" y="2676500"/>
            <a:ext cx="2632500" cy="14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Dirección de memoria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3364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Cuando una variable se declara, se asocian tres atributos fundamentales con la misma: su </a:t>
            </a:r>
            <a:r>
              <a:rPr i="1" lang="es-419"/>
              <a:t>nombre</a:t>
            </a:r>
            <a:r>
              <a:rPr lang="es-419"/>
              <a:t>, su </a:t>
            </a:r>
            <a:r>
              <a:rPr i="1" lang="es-419"/>
              <a:t>tipo </a:t>
            </a:r>
            <a:r>
              <a:rPr lang="es-419"/>
              <a:t>y su </a:t>
            </a:r>
            <a:r>
              <a:rPr i="1" lang="es-419"/>
              <a:t>dirección </a:t>
            </a:r>
            <a:r>
              <a:rPr lang="es-419"/>
              <a:t>en memoria.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int n = 75;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cout &lt;&lt; n &lt;&lt; endl;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cout &lt;&lt; &amp;n &lt;&lt; endl;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4885650" y="2291700"/>
            <a:ext cx="3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5249375" y="2291700"/>
            <a:ext cx="16188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75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5473525" y="1834475"/>
            <a:ext cx="14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pen Sans"/>
                <a:ea typeface="Open Sans"/>
                <a:cs typeface="Open Sans"/>
                <a:sym typeface="Open Sans"/>
              </a:rPr>
              <a:t>0x4ffffd34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5695075" y="2748925"/>
            <a:ext cx="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pen Sans"/>
                <a:ea typeface="Open Sans"/>
                <a:cs typeface="Open Sans"/>
                <a:sym typeface="Open Sans"/>
              </a:rPr>
              <a:t>int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STACK VS HEAP</a:t>
            </a:r>
            <a:endParaRPr/>
          </a:p>
        </p:txBody>
      </p:sp>
      <p:graphicFrame>
        <p:nvGraphicFramePr>
          <p:cNvPr id="320" name="Google Shape;320;p42"/>
          <p:cNvGraphicFramePr/>
          <p:nvPr/>
        </p:nvGraphicFramePr>
        <p:xfrm>
          <a:off x="410250" y="122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{C710F434-2603-4447-BA4F-7620C10DFB58}</a:tableStyleId>
              </a:tblPr>
              <a:tblGrid>
                <a:gridCol w="4211025"/>
                <a:gridCol w="4211025"/>
              </a:tblGrid>
              <a:tr h="55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La memoria en el stack es almacenada en bloques contiguos.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La memoria en el heap es almacenada en un orden aleatorio.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5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Acceder a la memoria del stack es </a:t>
                      </a:r>
                      <a:r>
                        <a:rPr lang="es-419" sz="1200"/>
                        <a:t>más</a:t>
                      </a:r>
                      <a:r>
                        <a:rPr lang="es-419" sz="1200"/>
                        <a:t> </a:t>
                      </a:r>
                      <a:r>
                        <a:rPr lang="es-419" sz="1200"/>
                        <a:t>rápido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El acceso a la memoria en el heap es </a:t>
                      </a:r>
                      <a:r>
                        <a:rPr lang="es-419" sz="1200"/>
                        <a:t>más</a:t>
                      </a:r>
                      <a:r>
                        <a:rPr lang="es-419" sz="1200"/>
                        <a:t> lento comparado con el stack.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5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La memoria es administrada </a:t>
                      </a:r>
                      <a:r>
                        <a:rPr lang="es-419" sz="1200"/>
                        <a:t>automáticamente</a:t>
                      </a:r>
                      <a:r>
                        <a:rPr lang="es-419" sz="1200"/>
                        <a:t> por el sistema.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La memoria es administrada por el programador.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5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El stack solo permite </a:t>
                      </a:r>
                      <a:r>
                        <a:rPr lang="es-419" sz="1200"/>
                        <a:t>acceder</a:t>
                      </a:r>
                      <a:r>
                        <a:rPr lang="es-419" sz="1200"/>
                        <a:t> a variables de la </a:t>
                      </a:r>
                      <a:r>
                        <a:rPr lang="es-419" sz="1200"/>
                        <a:t>función</a:t>
                      </a:r>
                      <a:r>
                        <a:rPr lang="es-419" sz="1200"/>
                        <a:t> que </a:t>
                      </a:r>
                      <a:r>
                        <a:rPr lang="es-419" sz="1200"/>
                        <a:t>está</a:t>
                      </a:r>
                      <a:r>
                        <a:rPr lang="es-419" sz="1200"/>
                        <a:t> </a:t>
                      </a:r>
                      <a:r>
                        <a:rPr lang="es-419" sz="1200"/>
                        <a:t>ejecutándose</a:t>
                      </a:r>
                      <a:r>
                        <a:rPr lang="es-419" sz="1200"/>
                        <a:t>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Los datos en el heap pueden accederse de forma global.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74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Las variables en el stack no pueden cambiar de tamaño, </a:t>
                      </a:r>
                      <a:r>
                        <a:rPr lang="es-419" sz="1200"/>
                        <a:t>además</a:t>
                      </a:r>
                      <a:r>
                        <a:rPr lang="es-419" sz="1200"/>
                        <a:t> de tener </a:t>
                      </a:r>
                      <a:r>
                        <a:rPr lang="es-419" sz="1200"/>
                        <a:t>restricción</a:t>
                      </a:r>
                      <a:r>
                        <a:rPr lang="es-419" sz="1200"/>
                        <a:t> de tamaño del stack.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Las variables en el heap pueden cambiar </a:t>
                      </a:r>
                      <a:r>
                        <a:rPr lang="es-419" sz="1200"/>
                        <a:t>dinámicamente</a:t>
                      </a:r>
                      <a:r>
                        <a:rPr lang="es-419" sz="1200"/>
                        <a:t> de tamaño y no hay </a:t>
                      </a:r>
                      <a:r>
                        <a:rPr lang="es-419" sz="1200"/>
                        <a:t>límite</a:t>
                      </a:r>
                      <a:r>
                        <a:rPr lang="es-419" sz="1200"/>
                        <a:t> de tamaño del heap.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6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Hay eficiencia en el uso de memoria y el consumo de memoria es </a:t>
                      </a:r>
                      <a:r>
                        <a:rPr lang="es-419" sz="1200"/>
                        <a:t>más</a:t>
                      </a:r>
                      <a:r>
                        <a:rPr lang="es-419" sz="1200"/>
                        <a:t> seguro.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No se garantiza la eficiencia en el uso del espacio de memoria, ya que se puede fragmentar conforme pasa el tiempo, </a:t>
                      </a:r>
                      <a:r>
                        <a:rPr lang="es-419" sz="1200"/>
                        <a:t>además</a:t>
                      </a:r>
                      <a:r>
                        <a:rPr lang="es-419" sz="1200"/>
                        <a:t> de que pueden </a:t>
                      </a:r>
                      <a:r>
                        <a:rPr lang="es-419" sz="1200"/>
                        <a:t>provocar</a:t>
                      </a:r>
                      <a:r>
                        <a:rPr lang="es-419" sz="1200"/>
                        <a:t> memory leaks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Secciones de memoria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Cuando se ejecuta un programa, se necesita tener una espacio de memoria donde se puedan guardar las funciones y variables utilizadas en dicho programa.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 Este espacio asignado al programa se divide en dos secciones: </a:t>
            </a:r>
            <a:r>
              <a:rPr i="1" lang="es-419"/>
              <a:t>stack </a:t>
            </a:r>
            <a:r>
              <a:rPr lang="es-419"/>
              <a:t>y </a:t>
            </a:r>
            <a:r>
              <a:rPr i="1" lang="es-419"/>
              <a:t>heap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Stack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4614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Es una región especial en la memoria de la computadora que almacena temporalmente las variables creadas por cada </a:t>
            </a:r>
            <a:r>
              <a:rPr lang="es-419"/>
              <a:t>función</a:t>
            </a:r>
            <a:r>
              <a:rPr lang="es-419"/>
              <a:t> (incluyendo la </a:t>
            </a:r>
            <a:r>
              <a:rPr lang="es-419"/>
              <a:t>función</a:t>
            </a:r>
            <a:r>
              <a:rPr lang="es-419"/>
              <a:t> main).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El </a:t>
            </a:r>
            <a:r>
              <a:rPr i="1" lang="es-419"/>
              <a:t>stack </a:t>
            </a:r>
            <a:r>
              <a:rPr lang="es-419"/>
              <a:t>es una estructura de datos tipo </a:t>
            </a:r>
            <a:r>
              <a:rPr b="1" lang="es-419"/>
              <a:t>LIFO </a:t>
            </a:r>
            <a:r>
              <a:rPr lang="es-419"/>
              <a:t>(last in, first out).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Cada que en una </a:t>
            </a:r>
            <a:r>
              <a:rPr lang="es-419"/>
              <a:t>función</a:t>
            </a:r>
            <a:r>
              <a:rPr lang="es-419"/>
              <a:t> se declara una variable, esta es puesta en la cima del </a:t>
            </a:r>
            <a:r>
              <a:rPr i="1" lang="es-419"/>
              <a:t>stack</a:t>
            </a:r>
            <a:r>
              <a:rPr lang="es-419"/>
              <a:t>. Y cuando la </a:t>
            </a:r>
            <a:r>
              <a:rPr lang="es-419"/>
              <a:t>función</a:t>
            </a:r>
            <a:r>
              <a:rPr lang="es-419"/>
              <a:t> termina, todas las variables puestas en el stack por esa </a:t>
            </a:r>
            <a:r>
              <a:rPr lang="es-419"/>
              <a:t>función</a:t>
            </a:r>
            <a:r>
              <a:rPr lang="es-419"/>
              <a:t> son liberadas.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0475" y="2489775"/>
            <a:ext cx="3016050" cy="207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0687" y="445025"/>
            <a:ext cx="1334963" cy="180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Stack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266325"/>
            <a:ext cx="3508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int </a:t>
            </a:r>
            <a:r>
              <a:rPr lang="es-419"/>
              <a:t>multiply</a:t>
            </a:r>
            <a:r>
              <a:rPr lang="es-419"/>
              <a:t>(int x, int y)</a:t>
            </a:r>
            <a:br>
              <a:rPr lang="es-419"/>
            </a:br>
            <a:r>
              <a:rPr lang="es-419"/>
              <a:t>{</a:t>
            </a:r>
            <a:br>
              <a:rPr lang="es-419"/>
            </a:br>
            <a:r>
              <a:rPr lang="es-419"/>
              <a:t>	return x * y;</a:t>
            </a:r>
            <a:br>
              <a:rPr lang="es-419"/>
            </a:br>
            <a:r>
              <a:rPr lang="es-419"/>
              <a:t>}</a:t>
            </a:r>
            <a:br>
              <a:rPr lang="es-419"/>
            </a:br>
            <a:br>
              <a:rPr lang="es-419"/>
            </a:br>
            <a:r>
              <a:rPr lang="es-419"/>
              <a:t>int main()</a:t>
            </a:r>
            <a:br>
              <a:rPr lang="es-419"/>
            </a:br>
            <a:r>
              <a:rPr lang="es-419"/>
              <a:t>{</a:t>
            </a:r>
            <a:br>
              <a:rPr lang="es-419"/>
            </a:br>
            <a:r>
              <a:rPr lang="es-419"/>
              <a:t>	int a = 3;</a:t>
            </a:r>
            <a:br>
              <a:rPr lang="es-419"/>
            </a:br>
            <a:r>
              <a:rPr lang="es-419"/>
              <a:t>	int b = 5;</a:t>
            </a:r>
            <a:br>
              <a:rPr lang="es-419"/>
            </a:br>
            <a:r>
              <a:rPr lang="es-419"/>
              <a:t>	int c = multiply(a, b);</a:t>
            </a:r>
            <a:br>
              <a:rPr lang="es-419"/>
            </a:br>
            <a:r>
              <a:rPr lang="es-419"/>
              <a:t>	cout &lt;&lt; c;</a:t>
            </a:r>
            <a:br>
              <a:rPr lang="es-419"/>
            </a:br>
            <a:r>
              <a:rPr lang="es-419"/>
              <a:t>	return 0;</a:t>
            </a:r>
            <a:br>
              <a:rPr lang="es-419"/>
            </a:br>
            <a:r>
              <a:rPr lang="es-419"/>
              <a:t>}</a:t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5085450" y="1067300"/>
            <a:ext cx="2356500" cy="345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5070075" y="575475"/>
            <a:ext cx="23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EMPTY STACK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Stack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66325"/>
            <a:ext cx="3508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int multiply(int x, int y)</a:t>
            </a:r>
            <a:br>
              <a:rPr lang="es-419"/>
            </a:br>
            <a:r>
              <a:rPr lang="es-419"/>
              <a:t>{</a:t>
            </a:r>
            <a:br>
              <a:rPr lang="es-419"/>
            </a:br>
            <a:r>
              <a:rPr lang="es-419"/>
              <a:t>	return x * y;</a:t>
            </a:r>
            <a:br>
              <a:rPr lang="es-419"/>
            </a:br>
            <a:r>
              <a:rPr lang="es-419"/>
              <a:t>}</a:t>
            </a:r>
            <a:br>
              <a:rPr lang="es-419"/>
            </a:br>
            <a:br>
              <a:rPr lang="es-419"/>
            </a:br>
            <a:r>
              <a:rPr lang="es-419"/>
              <a:t>int main()</a:t>
            </a:r>
            <a:br>
              <a:rPr lang="es-419"/>
            </a:br>
            <a:r>
              <a:rPr lang="es-419"/>
              <a:t>{</a:t>
            </a:r>
            <a:br>
              <a:rPr lang="es-419"/>
            </a:br>
            <a:r>
              <a:rPr lang="es-419"/>
              <a:t>	int a = 3;</a:t>
            </a:r>
            <a:br>
              <a:rPr lang="es-419"/>
            </a:br>
            <a:r>
              <a:rPr lang="es-419"/>
              <a:t>	int b = 5;</a:t>
            </a:r>
            <a:br>
              <a:rPr lang="es-419"/>
            </a:br>
            <a:r>
              <a:rPr lang="es-419"/>
              <a:t>	int c = multiply(a, b);</a:t>
            </a:r>
            <a:br>
              <a:rPr lang="es-419"/>
            </a:br>
            <a:r>
              <a:rPr lang="es-419"/>
              <a:t>	cout &lt;&lt; c;</a:t>
            </a:r>
            <a:br>
              <a:rPr lang="es-419"/>
            </a:br>
            <a:r>
              <a:rPr lang="es-419"/>
              <a:t>	return 0;</a:t>
            </a:r>
            <a:br>
              <a:rPr lang="es-419"/>
            </a:br>
            <a:r>
              <a:rPr lang="es-419"/>
              <a:t>}</a:t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5085450" y="1067300"/>
            <a:ext cx="2356500" cy="345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5070075" y="575475"/>
            <a:ext cx="23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STACK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5193025" y="3510975"/>
            <a:ext cx="2166900" cy="91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 main()</a:t>
            </a:r>
            <a:br>
              <a:rPr lang="es-419"/>
            </a:br>
            <a:r>
              <a:rPr lang="es-419"/>
              <a:t>a, b, c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3652050" y="3713025"/>
            <a:ext cx="1080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latin typeface="Open Sans"/>
                <a:ea typeface="Open Sans"/>
                <a:cs typeface="Open Sans"/>
                <a:sym typeface="Open Sans"/>
              </a:rPr>
              <a:t>PUSH</a:t>
            </a:r>
            <a:endParaRPr b="1" sz="21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6" name="Google Shape;116;p19"/>
          <p:cNvCxnSpPr>
            <a:stCxn id="115" idx="3"/>
            <a:endCxn id="114" idx="1"/>
          </p:cNvCxnSpPr>
          <p:nvPr/>
        </p:nvCxnSpPr>
        <p:spPr>
          <a:xfrm>
            <a:off x="4732350" y="396697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Stack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266325"/>
            <a:ext cx="3508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int multiply(int x, int y)</a:t>
            </a:r>
            <a:br>
              <a:rPr lang="es-419"/>
            </a:br>
            <a:r>
              <a:rPr lang="es-419"/>
              <a:t>{</a:t>
            </a:r>
            <a:br>
              <a:rPr lang="es-419"/>
            </a:br>
            <a:r>
              <a:rPr lang="es-419"/>
              <a:t>	return x * y;</a:t>
            </a:r>
            <a:br>
              <a:rPr lang="es-419"/>
            </a:br>
            <a:r>
              <a:rPr lang="es-419"/>
              <a:t>}</a:t>
            </a:r>
            <a:br>
              <a:rPr lang="es-419"/>
            </a:br>
            <a:br>
              <a:rPr lang="es-419"/>
            </a:br>
            <a:r>
              <a:rPr lang="es-419"/>
              <a:t>int main()</a:t>
            </a:r>
            <a:br>
              <a:rPr lang="es-419"/>
            </a:br>
            <a:r>
              <a:rPr lang="es-419"/>
              <a:t>{</a:t>
            </a:r>
            <a:br>
              <a:rPr lang="es-419"/>
            </a:br>
            <a:r>
              <a:rPr lang="es-419"/>
              <a:t>	int a = 3;</a:t>
            </a:r>
            <a:br>
              <a:rPr lang="es-419"/>
            </a:br>
            <a:r>
              <a:rPr lang="es-419"/>
              <a:t>	int b = 5;</a:t>
            </a:r>
            <a:br>
              <a:rPr lang="es-419"/>
            </a:br>
            <a:r>
              <a:rPr lang="es-419"/>
              <a:t>	int c = multiply(a, b);</a:t>
            </a:r>
            <a:br>
              <a:rPr lang="es-419"/>
            </a:br>
            <a:r>
              <a:rPr lang="es-419"/>
              <a:t>	cout &lt;&lt; c;</a:t>
            </a:r>
            <a:br>
              <a:rPr lang="es-419"/>
            </a:br>
            <a:r>
              <a:rPr lang="es-419"/>
              <a:t>	return 0;</a:t>
            </a:r>
            <a:br>
              <a:rPr lang="es-419"/>
            </a:br>
            <a:r>
              <a:rPr lang="es-419"/>
              <a:t>}</a:t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5085450" y="1067300"/>
            <a:ext cx="2356500" cy="345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5070075" y="575475"/>
            <a:ext cx="23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STACK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5193025" y="3510975"/>
            <a:ext cx="2166900" cy="91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 main</a:t>
            </a:r>
            <a:br>
              <a:rPr lang="es-419"/>
            </a:br>
            <a:r>
              <a:rPr lang="es-419"/>
              <a:t>int a, b, c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180250" y="2461675"/>
            <a:ext cx="2166900" cy="91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 multiply</a:t>
            </a:r>
            <a:br>
              <a:rPr lang="es-419"/>
            </a:br>
            <a:r>
              <a:rPr lang="es-419"/>
              <a:t>int x, 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Stack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266325"/>
            <a:ext cx="3508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int multiply(int x, int y)</a:t>
            </a:r>
            <a:br>
              <a:rPr lang="es-419"/>
            </a:br>
            <a:r>
              <a:rPr lang="es-419"/>
              <a:t>{</a:t>
            </a:r>
            <a:br>
              <a:rPr lang="es-419"/>
            </a:br>
            <a:r>
              <a:rPr lang="es-419"/>
              <a:t>	return x * y;</a:t>
            </a:r>
            <a:br>
              <a:rPr lang="es-419"/>
            </a:br>
            <a:r>
              <a:rPr lang="es-419"/>
              <a:t>}</a:t>
            </a:r>
            <a:br>
              <a:rPr lang="es-419"/>
            </a:br>
            <a:br>
              <a:rPr lang="es-419"/>
            </a:br>
            <a:r>
              <a:rPr lang="es-419"/>
              <a:t>int main()</a:t>
            </a:r>
            <a:br>
              <a:rPr lang="es-419"/>
            </a:br>
            <a:r>
              <a:rPr lang="es-419"/>
              <a:t>{</a:t>
            </a:r>
            <a:br>
              <a:rPr lang="es-419"/>
            </a:br>
            <a:r>
              <a:rPr lang="es-419"/>
              <a:t>	int a = 3;</a:t>
            </a:r>
            <a:br>
              <a:rPr lang="es-419"/>
            </a:br>
            <a:r>
              <a:rPr lang="es-419"/>
              <a:t>	int b = 5;</a:t>
            </a:r>
            <a:br>
              <a:rPr lang="es-419"/>
            </a:br>
            <a:r>
              <a:rPr lang="es-419"/>
              <a:t>	int c = multiply(a, b);</a:t>
            </a:r>
            <a:br>
              <a:rPr lang="es-419"/>
            </a:br>
            <a:r>
              <a:rPr lang="es-419"/>
              <a:t>	cout &lt;&lt; c;</a:t>
            </a:r>
            <a:br>
              <a:rPr lang="es-419"/>
            </a:br>
            <a:r>
              <a:rPr lang="es-419"/>
              <a:t>	return 0;</a:t>
            </a:r>
            <a:br>
              <a:rPr lang="es-419"/>
            </a:br>
            <a:r>
              <a:rPr lang="es-419"/>
              <a:t>}</a:t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5085450" y="1067300"/>
            <a:ext cx="2356500" cy="345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5070075" y="575475"/>
            <a:ext cx="23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STACK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5193025" y="3510975"/>
            <a:ext cx="2166900" cy="91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 main</a:t>
            </a:r>
            <a:br>
              <a:rPr lang="es-419"/>
            </a:br>
            <a:r>
              <a:rPr lang="es-419"/>
              <a:t>int a, b, c</a:t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5180250" y="2461675"/>
            <a:ext cx="2166900" cy="91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 multiply</a:t>
            </a:r>
            <a:br>
              <a:rPr lang="es-419"/>
            </a:br>
            <a:r>
              <a:rPr lang="es-419"/>
              <a:t>int x, 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