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T Sans Narrow"/>
      <p:regular r:id="rId42"/>
      <p:bold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TSansNarrow-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penSans-regular.fntdata"/><Relationship Id="rId21" Type="http://schemas.openxmlformats.org/officeDocument/2006/relationships/slide" Target="slides/slide16.xml"/><Relationship Id="rId43" Type="http://schemas.openxmlformats.org/officeDocument/2006/relationships/font" Target="fonts/PTSansNarrow-bold.fntdata"/><Relationship Id="rId24" Type="http://schemas.openxmlformats.org/officeDocument/2006/relationships/slide" Target="slides/slide19.xml"/><Relationship Id="rId46" Type="http://schemas.openxmlformats.org/officeDocument/2006/relationships/font" Target="fonts/OpenSans-italic.fntdata"/><Relationship Id="rId23" Type="http://schemas.openxmlformats.org/officeDocument/2006/relationships/slide" Target="slides/slide18.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penSans-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bf6967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bf6967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2c97680a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2c97680a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2c97680a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2c97680a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Hacer los 4 casos en VS studio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2c97680a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2c97680a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2c97680a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2c97680a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2c97680a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2c97680a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2c97680a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2c97680a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2c97680a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2c97680a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2c97680a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2c97680a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Modificar los ejemplos hechos con listas simples y convertirlos en listas con doble liga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53a4fad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53a4fad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bf6967a6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bf6967a6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bf6967a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bf6967a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53a4fad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53a4fad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53a4fada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53a4fada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Vamos a visual studio a ver el primer ejemplo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53a4fad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53a4fada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53a4fada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53a4fada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1"/>
                </a:solidFill>
              </a:rPr>
              <a:t>Hace enfasis en que el ios::in es para cuando escribimos</a:t>
            </a:r>
            <a:endParaRPr>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Hace enfasis en que el ios::out es para cuando leemos</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53a4fada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53a4fada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53a4fada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53a4fada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53a4fada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53a4fada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53a4fada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53a4fada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53a4fada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53a4fada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53a4fada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53a4fada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2c97680a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2c97680a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Primero hacer ejemplo en Visual studio de listas simples luego pasar a esta diapositiva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53a4fada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53a4fada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53a4fada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53a4fada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53a4fada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53a4fada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53a4fada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53a4fada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53a4fada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53a4fada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53a4fad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53a4fad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53a4fada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53a4fada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2c97680a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2c97680a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Primero hacer ejemplo en Visual studio de listas simples luego pasar a esta diapositiva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2c97680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2c97680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2c97680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2c97680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2c97680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2c97680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Cambiar arreglo de jugadores en la </a:t>
            </a:r>
            <a:r>
              <a:rPr lang="es-419"/>
              <a:t>práctica</a:t>
            </a:r>
            <a:r>
              <a:rPr lang="es-419"/>
              <a:t> con una lista simplemente ligada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2c97680a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2c97680a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2c97680a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2c97680a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Programación</a:t>
            </a:r>
            <a:r>
              <a:rPr lang="es-419"/>
              <a:t> avanzada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Listas ligadas y archivos binarios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 enlazada: </a:t>
            </a:r>
            <a:r>
              <a:rPr lang="es-419"/>
              <a:t>Inicialización</a:t>
            </a:r>
            <a:r>
              <a:rPr lang="es-419"/>
              <a:t> o </a:t>
            </a:r>
            <a:r>
              <a:rPr lang="es-419"/>
              <a:t>creación</a:t>
            </a:r>
            <a:endParaRPr/>
          </a:p>
        </p:txBody>
      </p:sp>
      <p:sp>
        <p:nvSpPr>
          <p:cNvPr id="161" name="Google Shape;16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algoritmo para la </a:t>
            </a:r>
            <a:r>
              <a:rPr lang="es-419"/>
              <a:t>creación</a:t>
            </a:r>
            <a:r>
              <a:rPr lang="es-419"/>
              <a:t> de una lista enlazada entraña los siguientes pasos:</a:t>
            </a:r>
            <a:endParaRPr/>
          </a:p>
          <a:p>
            <a:pPr indent="-342900" lvl="0" marL="457200" rtl="0" algn="l">
              <a:spcBef>
                <a:spcPts val="1200"/>
              </a:spcBef>
              <a:spcAft>
                <a:spcPts val="0"/>
              </a:spcAft>
              <a:buSzPts val="1800"/>
              <a:buAutoNum type="arabicPeriod"/>
            </a:pPr>
            <a:r>
              <a:rPr lang="es-419"/>
              <a:t>Declarar la estructura del nodo.</a:t>
            </a:r>
            <a:endParaRPr/>
          </a:p>
          <a:p>
            <a:pPr indent="-342900" lvl="0" marL="457200" rtl="0" algn="l">
              <a:spcBef>
                <a:spcPts val="0"/>
              </a:spcBef>
              <a:spcAft>
                <a:spcPts val="0"/>
              </a:spcAft>
              <a:buSzPts val="1800"/>
              <a:buAutoNum type="arabicPeriod"/>
            </a:pPr>
            <a:r>
              <a:rPr lang="es-419"/>
              <a:t>Declarar la cabeza/origen/primer nodo de la lista.</a:t>
            </a:r>
            <a:endParaRPr/>
          </a:p>
          <a:p>
            <a:pPr indent="-342900" lvl="0" marL="457200" rtl="0" algn="l">
              <a:spcBef>
                <a:spcPts val="0"/>
              </a:spcBef>
              <a:spcAft>
                <a:spcPts val="0"/>
              </a:spcAft>
              <a:buSzPts val="1800"/>
              <a:buAutoNum type="arabicPeriod"/>
            </a:pPr>
            <a:r>
              <a:rPr lang="es-419"/>
              <a:t>Asignar memoria  para un nuevo nodo utilizando la palabra reservada </a:t>
            </a:r>
            <a:r>
              <a:rPr b="1" i="1" lang="es-419"/>
              <a:t>new.</a:t>
            </a:r>
            <a:endParaRPr b="1" i="1"/>
          </a:p>
          <a:p>
            <a:pPr indent="-342900" lvl="0" marL="457200" rtl="0" algn="l">
              <a:spcBef>
                <a:spcPts val="0"/>
              </a:spcBef>
              <a:spcAft>
                <a:spcPts val="0"/>
              </a:spcAft>
              <a:buSzPts val="1800"/>
              <a:buAutoNum type="arabicPeriod"/>
            </a:pPr>
            <a:r>
              <a:rPr lang="es-419"/>
              <a:t>Asignar valores a la parte de los datos.</a:t>
            </a:r>
            <a:endParaRPr/>
          </a:p>
          <a:p>
            <a:pPr indent="-342900" lvl="0" marL="457200" rtl="0" algn="l">
              <a:spcBef>
                <a:spcPts val="0"/>
              </a:spcBef>
              <a:spcAft>
                <a:spcPts val="0"/>
              </a:spcAft>
              <a:buSzPts val="1800"/>
              <a:buAutoNum type="arabicPeriod"/>
            </a:pPr>
            <a:r>
              <a:rPr lang="es-419"/>
              <a:t>Apuntar el enlace a NULL.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s-419"/>
              <a:t>Lista enlazada: Insertar elementos en una lista</a:t>
            </a:r>
            <a:endParaRPr/>
          </a:p>
          <a:p>
            <a:pPr indent="0" lvl="0" marL="0" rtl="0" algn="l">
              <a:spcBef>
                <a:spcPts val="0"/>
              </a:spcBef>
              <a:spcAft>
                <a:spcPts val="0"/>
              </a:spcAft>
              <a:buNone/>
            </a:pPr>
            <a:r>
              <a:t/>
            </a:r>
            <a:endParaRPr/>
          </a:p>
        </p:txBody>
      </p:sp>
      <p:sp>
        <p:nvSpPr>
          <p:cNvPr id="167" name="Google Shape;16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algoritmo empleado para insertar un elemento en una lista enlazada </a:t>
            </a:r>
            <a:r>
              <a:rPr lang="es-419"/>
              <a:t>varía</a:t>
            </a:r>
            <a:r>
              <a:rPr lang="es-419"/>
              <a:t> dependiendo de la </a:t>
            </a:r>
            <a:r>
              <a:rPr lang="es-419"/>
              <a:t>posición</a:t>
            </a:r>
            <a:r>
              <a:rPr lang="es-419"/>
              <a:t> en la que se desea insertar el elemento. La </a:t>
            </a:r>
            <a:r>
              <a:rPr lang="es-419"/>
              <a:t>posición</a:t>
            </a:r>
            <a:r>
              <a:rPr lang="es-419"/>
              <a:t> de </a:t>
            </a:r>
            <a:r>
              <a:rPr lang="es-419"/>
              <a:t>inserción</a:t>
            </a:r>
            <a:r>
              <a:rPr lang="es-419"/>
              <a:t> puede ser:</a:t>
            </a:r>
            <a:endParaRPr/>
          </a:p>
          <a:p>
            <a:pPr indent="-342900" lvl="0" marL="457200" rtl="0" algn="l">
              <a:spcBef>
                <a:spcPts val="1200"/>
              </a:spcBef>
              <a:spcAft>
                <a:spcPts val="0"/>
              </a:spcAft>
              <a:buSzPts val="1800"/>
              <a:buChar char="●"/>
            </a:pPr>
            <a:r>
              <a:rPr lang="es-419"/>
              <a:t>En la cabeza, es decir, el primer nodo de la lista.</a:t>
            </a:r>
            <a:endParaRPr/>
          </a:p>
          <a:p>
            <a:pPr indent="-342900" lvl="0" marL="457200" rtl="0" algn="l">
              <a:spcBef>
                <a:spcPts val="0"/>
              </a:spcBef>
              <a:spcAft>
                <a:spcPts val="0"/>
              </a:spcAft>
              <a:buSzPts val="1800"/>
              <a:buChar char="●"/>
            </a:pPr>
            <a:r>
              <a:rPr lang="es-419"/>
              <a:t>En el final de la lista.</a:t>
            </a:r>
            <a:endParaRPr/>
          </a:p>
          <a:p>
            <a:pPr indent="-342900" lvl="0" marL="457200" rtl="0" algn="l">
              <a:spcBef>
                <a:spcPts val="0"/>
              </a:spcBef>
              <a:spcAft>
                <a:spcPts val="0"/>
              </a:spcAft>
              <a:buSzPts val="1800"/>
              <a:buChar char="●"/>
            </a:pPr>
            <a:r>
              <a:rPr lang="es-419"/>
              <a:t>Antes de un elemento especificado</a:t>
            </a:r>
            <a:endParaRPr/>
          </a:p>
          <a:p>
            <a:pPr indent="-342900" lvl="0" marL="457200" rtl="0" algn="l">
              <a:spcBef>
                <a:spcPts val="0"/>
              </a:spcBef>
              <a:spcAft>
                <a:spcPts val="0"/>
              </a:spcAft>
              <a:buSzPts val="1800"/>
              <a:buChar char="●"/>
            </a:pPr>
            <a:r>
              <a:rPr lang="es-419"/>
              <a:t>Después</a:t>
            </a:r>
            <a:r>
              <a:rPr lang="es-419"/>
              <a:t> de un elemento especificado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 enlazada</a:t>
            </a:r>
            <a:r>
              <a:rPr lang="es-419"/>
              <a:t>: Buscar elementos de una lista</a:t>
            </a:r>
            <a:endParaRPr/>
          </a:p>
        </p:txBody>
      </p:sp>
      <p:sp>
        <p:nvSpPr>
          <p:cNvPr id="173" name="Google Shape;17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s-419"/>
              <a:t>Dado que una </a:t>
            </a:r>
            <a:r>
              <a:rPr lang="es-419"/>
              <a:t>función</a:t>
            </a:r>
            <a:r>
              <a:rPr lang="es-419"/>
              <a:t> puede devolver un puntero, el algoritmo que sirva para localizar un elemento en una lista ligada puede devolver ese puntero a ese elemento buscado.</a:t>
            </a:r>
            <a:endParaRPr/>
          </a:p>
          <a:p>
            <a:pPr indent="0" lvl="0" marL="0" rtl="0" algn="l">
              <a:spcBef>
                <a:spcPts val="1200"/>
              </a:spcBef>
              <a:spcAft>
                <a:spcPts val="0"/>
              </a:spcAft>
              <a:buNone/>
            </a:pPr>
            <a:r>
              <a:rPr lang="es-419">
                <a:latin typeface="Consolas"/>
                <a:ea typeface="Consolas"/>
                <a:cs typeface="Consolas"/>
                <a:sym typeface="Consolas"/>
              </a:rPr>
              <a:t>Nodo* BuscarNodoPorEntero(Nodo* cabeza, int enteroABuscar)</a:t>
            </a:r>
            <a:br>
              <a:rPr lang="es-419">
                <a:latin typeface="Consolas"/>
                <a:ea typeface="Consolas"/>
                <a:cs typeface="Consolas"/>
                <a:sym typeface="Consolas"/>
              </a:rPr>
            </a:br>
            <a:r>
              <a:rPr lang="es-419">
                <a:latin typeface="Consolas"/>
                <a:ea typeface="Consolas"/>
                <a:cs typeface="Consolas"/>
                <a:sym typeface="Consolas"/>
              </a:rPr>
              <a:t>{</a:t>
            </a:r>
            <a:br>
              <a:rPr lang="es-419">
                <a:latin typeface="Consolas"/>
                <a:ea typeface="Consolas"/>
                <a:cs typeface="Consolas"/>
                <a:sym typeface="Consolas"/>
              </a:rPr>
            </a:br>
            <a:r>
              <a:rPr lang="es-419">
                <a:latin typeface="Consolas"/>
                <a:ea typeface="Consolas"/>
                <a:cs typeface="Consolas"/>
                <a:sym typeface="Consolas"/>
              </a:rPr>
              <a:t>	/*  </a:t>
            </a:r>
            <a:br>
              <a:rPr lang="es-419">
                <a:latin typeface="Consolas"/>
                <a:ea typeface="Consolas"/>
                <a:cs typeface="Consolas"/>
                <a:sym typeface="Consolas"/>
              </a:rPr>
            </a:br>
            <a:r>
              <a:rPr lang="es-419">
                <a:latin typeface="Consolas"/>
                <a:ea typeface="Consolas"/>
                <a:cs typeface="Consolas"/>
                <a:sym typeface="Consolas"/>
              </a:rPr>
              <a:t>	cabeza = puntero al inicio de la lista</a:t>
            </a:r>
            <a:br>
              <a:rPr lang="es-419">
                <a:latin typeface="Consolas"/>
                <a:ea typeface="Consolas"/>
                <a:cs typeface="Consolas"/>
                <a:sym typeface="Consolas"/>
              </a:rPr>
            </a:br>
            <a:r>
              <a:rPr lang="es-419">
                <a:latin typeface="Consolas"/>
                <a:ea typeface="Consolas"/>
                <a:cs typeface="Consolas"/>
                <a:sym typeface="Consolas"/>
              </a:rPr>
              <a:t>	enteroABuscar = valor que se desea buscar en la lista</a:t>
            </a:r>
            <a:br>
              <a:rPr lang="es-419">
                <a:latin typeface="Consolas"/>
                <a:ea typeface="Consolas"/>
                <a:cs typeface="Consolas"/>
                <a:sym typeface="Consolas"/>
              </a:rPr>
            </a:br>
            <a:r>
              <a:rPr lang="es-419">
                <a:latin typeface="Consolas"/>
                <a:ea typeface="Consolas"/>
                <a:cs typeface="Consolas"/>
                <a:sym typeface="Consolas"/>
              </a:rPr>
              <a:t>	indice = puntero que apunta al primer nodo que contiene el enteroABuscar; </a:t>
            </a:r>
            <a:br>
              <a:rPr lang="es-419">
                <a:latin typeface="Consolas"/>
                <a:ea typeface="Consolas"/>
                <a:cs typeface="Consolas"/>
                <a:sym typeface="Consolas"/>
              </a:rPr>
            </a:br>
            <a:r>
              <a:rPr lang="es-419">
                <a:latin typeface="Consolas"/>
                <a:ea typeface="Consolas"/>
                <a:cs typeface="Consolas"/>
                <a:sym typeface="Consolas"/>
              </a:rPr>
              <a:t>		  si no se encuentra el valor, se retorna un valor nulo */</a:t>
            </a:r>
            <a:endParaRPr>
              <a:latin typeface="Consolas"/>
              <a:ea typeface="Consolas"/>
              <a:cs typeface="Consolas"/>
              <a:sym typeface="Consolas"/>
            </a:endParaRPr>
          </a:p>
          <a:p>
            <a:pPr indent="457200" lvl="0" marL="0" rtl="0" algn="l">
              <a:spcBef>
                <a:spcPts val="1200"/>
              </a:spcBef>
              <a:spcAft>
                <a:spcPts val="0"/>
              </a:spcAft>
              <a:buNone/>
            </a:pPr>
            <a:r>
              <a:rPr lang="es-419">
                <a:latin typeface="Consolas"/>
                <a:ea typeface="Consolas"/>
                <a:cs typeface="Consolas"/>
                <a:sym typeface="Consolas"/>
              </a:rPr>
              <a:t>Nodo* indice;</a:t>
            </a:r>
            <a:endParaRPr>
              <a:latin typeface="Consolas"/>
              <a:ea typeface="Consolas"/>
              <a:cs typeface="Consolas"/>
              <a:sym typeface="Consolas"/>
            </a:endParaRPr>
          </a:p>
          <a:p>
            <a:pPr indent="457200" lvl="0" marL="0" rtl="0" algn="l">
              <a:spcBef>
                <a:spcPts val="1200"/>
              </a:spcBef>
              <a:spcAft>
                <a:spcPts val="1200"/>
              </a:spcAft>
              <a:buNone/>
            </a:pPr>
            <a:r>
              <a:rPr lang="es-419">
                <a:latin typeface="Consolas"/>
                <a:ea typeface="Consolas"/>
                <a:cs typeface="Consolas"/>
                <a:sym typeface="Consolas"/>
              </a:rPr>
              <a:t>for(indice = cabeza; indice != NULL; indice = indice-&gt;enlace)</a:t>
            </a:r>
            <a:br>
              <a:rPr lang="es-419">
                <a:latin typeface="Consolas"/>
                <a:ea typeface="Consolas"/>
                <a:cs typeface="Consolas"/>
                <a:sym typeface="Consolas"/>
              </a:rPr>
            </a:br>
            <a:r>
              <a:rPr lang="es-419">
                <a:latin typeface="Consolas"/>
                <a:ea typeface="Consolas"/>
                <a:cs typeface="Consolas"/>
                <a:sym typeface="Consolas"/>
              </a:rPr>
              <a:t>	{</a:t>
            </a:r>
            <a:br>
              <a:rPr lang="es-419">
                <a:latin typeface="Consolas"/>
                <a:ea typeface="Consolas"/>
                <a:cs typeface="Consolas"/>
                <a:sym typeface="Consolas"/>
              </a:rPr>
            </a:br>
            <a:r>
              <a:rPr lang="es-419">
                <a:latin typeface="Consolas"/>
                <a:ea typeface="Consolas"/>
                <a:cs typeface="Consolas"/>
                <a:sym typeface="Consolas"/>
              </a:rPr>
              <a:t>		if(indice-&gt;dato == enteroABuscar)</a:t>
            </a:r>
            <a:br>
              <a:rPr lang="es-419">
                <a:latin typeface="Consolas"/>
                <a:ea typeface="Consolas"/>
                <a:cs typeface="Consolas"/>
                <a:sym typeface="Consolas"/>
              </a:rPr>
            </a:br>
            <a:r>
              <a:rPr lang="es-419">
                <a:latin typeface="Consolas"/>
                <a:ea typeface="Consolas"/>
                <a:cs typeface="Consolas"/>
                <a:sym typeface="Consolas"/>
              </a:rPr>
              <a:t>			return indice;</a:t>
            </a:r>
            <a:br>
              <a:rPr lang="es-419">
                <a:latin typeface="Consolas"/>
                <a:ea typeface="Consolas"/>
                <a:cs typeface="Consolas"/>
                <a:sym typeface="Consolas"/>
              </a:rPr>
            </a:br>
            <a:r>
              <a:rPr lang="es-419">
                <a:latin typeface="Consolas"/>
                <a:ea typeface="Consolas"/>
                <a:cs typeface="Consolas"/>
                <a:sym typeface="Consolas"/>
              </a:rPr>
              <a:t>	}</a:t>
            </a:r>
            <a:br>
              <a:rPr lang="es-419">
                <a:latin typeface="Consolas"/>
                <a:ea typeface="Consolas"/>
                <a:cs typeface="Consolas"/>
                <a:sym typeface="Consolas"/>
              </a:rPr>
            </a:br>
            <a:r>
              <a:rPr lang="es-419">
                <a:latin typeface="Consolas"/>
                <a:ea typeface="Consolas"/>
                <a:cs typeface="Consolas"/>
                <a:sym typeface="Consolas"/>
              </a:rPr>
              <a:t>	return NULL;</a:t>
            </a:r>
            <a:br>
              <a:rPr lang="es-419">
                <a:latin typeface="Consolas"/>
                <a:ea typeface="Consolas"/>
                <a:cs typeface="Consolas"/>
                <a:sym typeface="Consolas"/>
              </a:rPr>
            </a:br>
            <a:r>
              <a:rPr lang="es-419">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 enlazad</a:t>
            </a:r>
            <a:r>
              <a:rPr lang="es-419"/>
              <a:t>a: Eliminar elementos de una lista</a:t>
            </a:r>
            <a:endParaRPr/>
          </a:p>
        </p:txBody>
      </p:sp>
      <p:sp>
        <p:nvSpPr>
          <p:cNvPr id="179" name="Google Shape;179;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 </a:t>
            </a:r>
            <a:r>
              <a:rPr lang="es-419"/>
              <a:t>operación</a:t>
            </a:r>
            <a:r>
              <a:rPr lang="es-419"/>
              <a:t> para eliminar un nodo se puede expresar en estos pasos:</a:t>
            </a:r>
            <a:endParaRPr/>
          </a:p>
          <a:p>
            <a:pPr indent="-342900" lvl="0" marL="457200" rtl="0" algn="l">
              <a:spcBef>
                <a:spcPts val="1200"/>
              </a:spcBef>
              <a:spcAft>
                <a:spcPts val="0"/>
              </a:spcAft>
              <a:buSzPts val="1800"/>
              <a:buAutoNum type="arabicPeriod"/>
            </a:pPr>
            <a:r>
              <a:rPr lang="es-419"/>
              <a:t>Búsqueda</a:t>
            </a:r>
            <a:r>
              <a:rPr lang="es-419"/>
              <a:t> del nodo que contiene el dato. Se ha de tener la </a:t>
            </a:r>
            <a:r>
              <a:rPr lang="es-419"/>
              <a:t>dirección</a:t>
            </a:r>
            <a:r>
              <a:rPr lang="es-419"/>
              <a:t> del nodo a eliminar y la </a:t>
            </a:r>
            <a:r>
              <a:rPr lang="es-419"/>
              <a:t>dirección</a:t>
            </a:r>
            <a:r>
              <a:rPr lang="es-419"/>
              <a:t> del nodo anterior.</a:t>
            </a:r>
            <a:endParaRPr/>
          </a:p>
          <a:p>
            <a:pPr indent="-342900" lvl="0" marL="457200" rtl="0" algn="l">
              <a:spcBef>
                <a:spcPts val="0"/>
              </a:spcBef>
              <a:spcAft>
                <a:spcPts val="0"/>
              </a:spcAft>
              <a:buSzPts val="1800"/>
              <a:buAutoNum type="arabicPeriod"/>
            </a:pPr>
            <a:r>
              <a:rPr lang="es-419"/>
              <a:t>El puntero </a:t>
            </a:r>
            <a:r>
              <a:rPr i="1" lang="es-419"/>
              <a:t>siguiente</a:t>
            </a:r>
            <a:r>
              <a:rPr lang="es-419"/>
              <a:t> del nodo anterior ha de apuntar al </a:t>
            </a:r>
            <a:r>
              <a:rPr i="1" lang="es-419"/>
              <a:t>siguiente </a:t>
            </a:r>
            <a:r>
              <a:rPr lang="es-419"/>
              <a:t>del nodo eliminar.</a:t>
            </a:r>
            <a:endParaRPr/>
          </a:p>
          <a:p>
            <a:pPr indent="-342900" lvl="0" marL="457200" rtl="0" algn="l">
              <a:spcBef>
                <a:spcPts val="0"/>
              </a:spcBef>
              <a:spcAft>
                <a:spcPts val="0"/>
              </a:spcAft>
              <a:buSzPts val="1800"/>
              <a:buAutoNum type="arabicPeriod"/>
            </a:pPr>
            <a:r>
              <a:rPr lang="es-419"/>
              <a:t>En caso de que el nodo a eliminar sea el primero, el nodo </a:t>
            </a:r>
            <a:r>
              <a:rPr i="1" lang="es-419"/>
              <a:t>cabeza, </a:t>
            </a:r>
            <a:r>
              <a:rPr lang="es-419"/>
              <a:t>se modifica el puntero </a:t>
            </a:r>
            <a:r>
              <a:rPr i="1" lang="es-419"/>
              <a:t>cabeza </a:t>
            </a:r>
            <a:r>
              <a:rPr lang="es-419"/>
              <a:t>para que tenga la dirección del nodo </a:t>
            </a:r>
            <a:r>
              <a:rPr i="1" lang="es-419"/>
              <a:t>siguiente</a:t>
            </a:r>
            <a:r>
              <a:rPr lang="es-419"/>
              <a:t>.</a:t>
            </a:r>
            <a:endParaRPr/>
          </a:p>
          <a:p>
            <a:pPr indent="-342900" lvl="0" marL="457200" rtl="0" algn="l">
              <a:spcBef>
                <a:spcPts val="0"/>
              </a:spcBef>
              <a:spcAft>
                <a:spcPts val="0"/>
              </a:spcAft>
              <a:buSzPts val="1800"/>
              <a:buAutoNum type="arabicPeriod"/>
            </a:pPr>
            <a:r>
              <a:rPr lang="es-419"/>
              <a:t>Por </a:t>
            </a:r>
            <a:r>
              <a:rPr lang="es-419"/>
              <a:t>último</a:t>
            </a:r>
            <a:r>
              <a:rPr lang="es-419"/>
              <a:t> se libera la memoria ocupada por el nodo con la </a:t>
            </a:r>
            <a:r>
              <a:rPr lang="es-419"/>
              <a:t>instrucción</a:t>
            </a:r>
            <a:r>
              <a:rPr lang="es-419"/>
              <a:t> </a:t>
            </a:r>
            <a:r>
              <a:rPr b="1" lang="es-419"/>
              <a:t>delete</a:t>
            </a:r>
            <a:r>
              <a:rPr lang="es-419"/>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 enlazada: Eliminar elementos de una lista</a:t>
            </a:r>
            <a:endParaRPr/>
          </a:p>
        </p:txBody>
      </p:sp>
      <p:sp>
        <p:nvSpPr>
          <p:cNvPr id="185" name="Google Shape;18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1200"/>
              </a:spcAft>
              <a:buNone/>
            </a:pPr>
            <a:r>
              <a:rPr lang="es-419">
                <a:latin typeface="Consolas"/>
                <a:ea typeface="Consolas"/>
                <a:cs typeface="Consolas"/>
                <a:sym typeface="Consolas"/>
              </a:rPr>
              <a:t>void eliminar(Nodo* cabeza, int datoAEliminar){</a:t>
            </a:r>
            <a:br>
              <a:rPr lang="es-419">
                <a:latin typeface="Consolas"/>
                <a:ea typeface="Consolas"/>
                <a:cs typeface="Consolas"/>
                <a:sym typeface="Consolas"/>
              </a:rPr>
            </a:br>
            <a:r>
              <a:rPr lang="es-419">
                <a:latin typeface="Consolas"/>
                <a:ea typeface="Consolas"/>
                <a:cs typeface="Consolas"/>
                <a:sym typeface="Consolas"/>
              </a:rPr>
              <a:t>	Nodo* actual, anterior;</a:t>
            </a:r>
            <a:br>
              <a:rPr lang="es-419">
                <a:latin typeface="Consolas"/>
                <a:ea typeface="Consolas"/>
                <a:cs typeface="Consolas"/>
                <a:sym typeface="Consolas"/>
              </a:rPr>
            </a:br>
            <a:r>
              <a:rPr lang="es-419">
                <a:latin typeface="Consolas"/>
                <a:ea typeface="Consolas"/>
                <a:cs typeface="Consolas"/>
                <a:sym typeface="Consolas"/>
              </a:rPr>
              <a:t>	bool existeDato = false;</a:t>
            </a:r>
            <a:br>
              <a:rPr lang="es-419">
                <a:latin typeface="Consolas"/>
                <a:ea typeface="Consolas"/>
                <a:cs typeface="Consolas"/>
                <a:sym typeface="Consolas"/>
              </a:rPr>
            </a:br>
            <a:r>
              <a:rPr lang="es-419">
                <a:latin typeface="Consolas"/>
                <a:ea typeface="Consolas"/>
                <a:cs typeface="Consolas"/>
                <a:sym typeface="Consolas"/>
              </a:rPr>
              <a:t>	actual = cabeza;</a:t>
            </a:r>
            <a:br>
              <a:rPr lang="es-419">
                <a:latin typeface="Consolas"/>
                <a:ea typeface="Consolas"/>
                <a:cs typeface="Consolas"/>
                <a:sym typeface="Consolas"/>
              </a:rPr>
            </a:br>
            <a:r>
              <a:rPr lang="es-419">
                <a:latin typeface="Consolas"/>
                <a:ea typeface="Consolas"/>
                <a:cs typeface="Consolas"/>
                <a:sym typeface="Consolas"/>
              </a:rPr>
              <a:t>	anterior = null;</a:t>
            </a:r>
            <a:br>
              <a:rPr lang="es-419">
                <a:latin typeface="Consolas"/>
                <a:ea typeface="Consolas"/>
                <a:cs typeface="Consolas"/>
                <a:sym typeface="Consolas"/>
              </a:rPr>
            </a:br>
            <a:r>
              <a:rPr lang="es-419">
                <a:latin typeface="Consolas"/>
                <a:ea typeface="Consolas"/>
                <a:cs typeface="Consolas"/>
                <a:sym typeface="Consolas"/>
              </a:rPr>
              <a:t>	while(actual != NULL &amp;&amp; !</a:t>
            </a:r>
            <a:r>
              <a:rPr lang="es-419">
                <a:latin typeface="Consolas"/>
                <a:ea typeface="Consolas"/>
                <a:cs typeface="Consolas"/>
                <a:sym typeface="Consolas"/>
              </a:rPr>
              <a:t>existeDato</a:t>
            </a:r>
            <a:r>
              <a:rPr lang="es-419">
                <a:latin typeface="Consolas"/>
                <a:ea typeface="Consolas"/>
                <a:cs typeface="Consolas"/>
                <a:sym typeface="Consolas"/>
              </a:rPr>
              <a:t>){</a:t>
            </a:r>
            <a:br>
              <a:rPr lang="es-419">
                <a:latin typeface="Consolas"/>
                <a:ea typeface="Consolas"/>
                <a:cs typeface="Consolas"/>
                <a:sym typeface="Consolas"/>
              </a:rPr>
            </a:br>
            <a:r>
              <a:rPr lang="es-419">
                <a:latin typeface="Consolas"/>
                <a:ea typeface="Consolas"/>
                <a:cs typeface="Consolas"/>
                <a:sym typeface="Consolas"/>
              </a:rPr>
              <a:t>		existeDato = actual-&gt;dato == </a:t>
            </a:r>
            <a:r>
              <a:rPr lang="es-419">
                <a:latin typeface="Consolas"/>
                <a:ea typeface="Consolas"/>
                <a:cs typeface="Consolas"/>
                <a:sym typeface="Consolas"/>
              </a:rPr>
              <a:t>datoAEliminar;</a:t>
            </a:r>
            <a:br>
              <a:rPr lang="es-419">
                <a:latin typeface="Consolas"/>
                <a:ea typeface="Consolas"/>
                <a:cs typeface="Consolas"/>
                <a:sym typeface="Consolas"/>
              </a:rPr>
            </a:br>
            <a:r>
              <a:rPr lang="es-419">
                <a:latin typeface="Consolas"/>
                <a:ea typeface="Consolas"/>
                <a:cs typeface="Consolas"/>
                <a:sym typeface="Consolas"/>
              </a:rPr>
              <a:t>		if(!existeDato){</a:t>
            </a:r>
            <a:br>
              <a:rPr lang="es-419">
                <a:latin typeface="Consolas"/>
                <a:ea typeface="Consolas"/>
                <a:cs typeface="Consolas"/>
                <a:sym typeface="Consolas"/>
              </a:rPr>
            </a:br>
            <a:r>
              <a:rPr lang="es-419">
                <a:latin typeface="Consolas"/>
                <a:ea typeface="Consolas"/>
                <a:cs typeface="Consolas"/>
                <a:sym typeface="Consolas"/>
              </a:rPr>
              <a:t>			anterior = actual;</a:t>
            </a:r>
            <a:br>
              <a:rPr lang="es-419">
                <a:latin typeface="Consolas"/>
                <a:ea typeface="Consolas"/>
                <a:cs typeface="Consolas"/>
                <a:sym typeface="Consolas"/>
              </a:rPr>
            </a:br>
            <a:r>
              <a:rPr lang="es-419">
                <a:latin typeface="Consolas"/>
                <a:ea typeface="Consolas"/>
                <a:cs typeface="Consolas"/>
                <a:sym typeface="Consolas"/>
              </a:rPr>
              <a:t>			actual = actual-&gt;siguiente;</a:t>
            </a:r>
            <a:br>
              <a:rPr lang="es-419">
                <a:latin typeface="Consolas"/>
                <a:ea typeface="Consolas"/>
                <a:cs typeface="Consolas"/>
                <a:sym typeface="Consolas"/>
              </a:rPr>
            </a:br>
            <a:r>
              <a:rPr lang="es-419">
                <a:latin typeface="Consolas"/>
                <a:ea typeface="Consolas"/>
                <a:cs typeface="Consolas"/>
                <a:sym typeface="Consolas"/>
              </a:rPr>
              <a:t>		}</a:t>
            </a:r>
            <a:br>
              <a:rPr lang="es-419">
                <a:latin typeface="Consolas"/>
                <a:ea typeface="Consolas"/>
                <a:cs typeface="Consolas"/>
                <a:sym typeface="Consolas"/>
              </a:rPr>
            </a:br>
            <a:r>
              <a:rPr lang="es-419">
                <a:latin typeface="Consolas"/>
                <a:ea typeface="Consolas"/>
                <a:cs typeface="Consolas"/>
                <a:sym typeface="Consolas"/>
              </a:rPr>
              <a:t>	}</a:t>
            </a:r>
            <a:br>
              <a:rPr lang="es-419">
                <a:latin typeface="Consolas"/>
                <a:ea typeface="Consolas"/>
                <a:cs typeface="Consolas"/>
                <a:sym typeface="Consolas"/>
              </a:rPr>
            </a:br>
            <a:r>
              <a:rPr lang="es-419">
                <a:latin typeface="Consolas"/>
                <a:ea typeface="Consolas"/>
                <a:cs typeface="Consolas"/>
                <a:sym typeface="Consolas"/>
              </a:rPr>
              <a:t>	if(actual != NULL){</a:t>
            </a:r>
            <a:br>
              <a:rPr lang="es-419">
                <a:latin typeface="Consolas"/>
                <a:ea typeface="Consolas"/>
                <a:cs typeface="Consolas"/>
                <a:sym typeface="Consolas"/>
              </a:rPr>
            </a:br>
            <a:r>
              <a:rPr lang="es-419">
                <a:latin typeface="Consolas"/>
                <a:ea typeface="Consolas"/>
                <a:cs typeface="Consolas"/>
                <a:sym typeface="Consolas"/>
              </a:rPr>
              <a:t>		if(actual == cabeza)</a:t>
            </a:r>
            <a:br>
              <a:rPr lang="es-419">
                <a:latin typeface="Consolas"/>
                <a:ea typeface="Consolas"/>
                <a:cs typeface="Consolas"/>
                <a:sym typeface="Consolas"/>
              </a:rPr>
            </a:br>
            <a:r>
              <a:rPr lang="es-419">
                <a:latin typeface="Consolas"/>
                <a:ea typeface="Consolas"/>
                <a:cs typeface="Consolas"/>
                <a:sym typeface="Consolas"/>
              </a:rPr>
              <a:t>			cabeza = actual-&gt;siguiente;</a:t>
            </a:r>
            <a:br>
              <a:rPr lang="es-419">
                <a:latin typeface="Consolas"/>
                <a:ea typeface="Consolas"/>
                <a:cs typeface="Consolas"/>
                <a:sym typeface="Consolas"/>
              </a:rPr>
            </a:br>
            <a:r>
              <a:rPr lang="es-419">
                <a:latin typeface="Consolas"/>
                <a:ea typeface="Consolas"/>
                <a:cs typeface="Consolas"/>
                <a:sym typeface="Consolas"/>
              </a:rPr>
              <a:t>		else</a:t>
            </a:r>
            <a:br>
              <a:rPr lang="es-419">
                <a:latin typeface="Consolas"/>
                <a:ea typeface="Consolas"/>
                <a:cs typeface="Consolas"/>
                <a:sym typeface="Consolas"/>
              </a:rPr>
            </a:br>
            <a:r>
              <a:rPr lang="es-419">
                <a:latin typeface="Consolas"/>
                <a:ea typeface="Consolas"/>
                <a:cs typeface="Consolas"/>
                <a:sym typeface="Consolas"/>
              </a:rPr>
              <a:t>			anterior-&gt;siguiente </a:t>
            </a:r>
            <a:r>
              <a:rPr lang="es-419">
                <a:latin typeface="Consolas"/>
                <a:ea typeface="Consolas"/>
                <a:cs typeface="Consolas"/>
                <a:sym typeface="Consolas"/>
              </a:rPr>
              <a:t>= actual-&gt;siguiente;</a:t>
            </a:r>
            <a:br>
              <a:rPr lang="es-419">
                <a:latin typeface="Consolas"/>
                <a:ea typeface="Consolas"/>
                <a:cs typeface="Consolas"/>
                <a:sym typeface="Consolas"/>
              </a:rPr>
            </a:br>
            <a:r>
              <a:rPr lang="es-419">
                <a:latin typeface="Consolas"/>
                <a:ea typeface="Consolas"/>
                <a:cs typeface="Consolas"/>
                <a:sym typeface="Consolas"/>
              </a:rPr>
              <a:t>		delete anterior;</a:t>
            </a:r>
            <a:br>
              <a:rPr lang="es-419">
                <a:latin typeface="Consolas"/>
                <a:ea typeface="Consolas"/>
                <a:cs typeface="Consolas"/>
                <a:sym typeface="Consolas"/>
              </a:rPr>
            </a:br>
            <a:r>
              <a:rPr lang="es-419">
                <a:latin typeface="Consolas"/>
                <a:ea typeface="Consolas"/>
                <a:cs typeface="Consolas"/>
                <a:sym typeface="Consolas"/>
              </a:rPr>
              <a:t>	}</a:t>
            </a:r>
            <a:br>
              <a:rPr lang="es-419">
                <a:latin typeface="Consolas"/>
                <a:ea typeface="Consolas"/>
                <a:cs typeface="Consolas"/>
                <a:sym typeface="Consolas"/>
              </a:rPr>
            </a:br>
            <a:r>
              <a:rPr lang="es-419">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 enlazada</a:t>
            </a:r>
            <a:r>
              <a:rPr lang="es-419"/>
              <a:t>: Recorrer una lista enlazada</a:t>
            </a:r>
            <a:endParaRPr/>
          </a:p>
        </p:txBody>
      </p:sp>
      <p:sp>
        <p:nvSpPr>
          <p:cNvPr id="191" name="Google Shape;191;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lang="es-419">
                <a:latin typeface="Consolas"/>
                <a:ea typeface="Consolas"/>
                <a:cs typeface="Consolas"/>
                <a:sym typeface="Consolas"/>
              </a:rPr>
              <a:t>Nodo* indice;</a:t>
            </a:r>
            <a:endParaRPr>
              <a:latin typeface="Consolas"/>
              <a:ea typeface="Consolas"/>
              <a:cs typeface="Consolas"/>
              <a:sym typeface="Consolas"/>
            </a:endParaRPr>
          </a:p>
          <a:p>
            <a:pPr indent="457200" lvl="0" marL="0" rtl="0" algn="l">
              <a:spcBef>
                <a:spcPts val="1200"/>
              </a:spcBef>
              <a:spcAft>
                <a:spcPts val="0"/>
              </a:spcAft>
              <a:buNone/>
            </a:pPr>
            <a:r>
              <a:rPr lang="es-419">
                <a:latin typeface="Consolas"/>
                <a:ea typeface="Consolas"/>
                <a:cs typeface="Consolas"/>
                <a:sym typeface="Consolas"/>
              </a:rPr>
              <a:t>for(indice = cabeza; indice != NULL; indice = indice-&gt;enlace)</a:t>
            </a:r>
            <a:br>
              <a:rPr lang="es-419">
                <a:latin typeface="Consolas"/>
                <a:ea typeface="Consolas"/>
                <a:cs typeface="Consolas"/>
                <a:sym typeface="Consolas"/>
              </a:rPr>
            </a:br>
            <a:r>
              <a:rPr lang="es-419">
                <a:latin typeface="Consolas"/>
                <a:ea typeface="Consolas"/>
                <a:cs typeface="Consolas"/>
                <a:sym typeface="Consolas"/>
              </a:rPr>
              <a:t>	{</a:t>
            </a:r>
            <a:br>
              <a:rPr lang="es-419">
                <a:latin typeface="Consolas"/>
                <a:ea typeface="Consolas"/>
                <a:cs typeface="Consolas"/>
                <a:sym typeface="Consolas"/>
              </a:rPr>
            </a:br>
            <a:r>
              <a:rPr lang="es-419">
                <a:latin typeface="Consolas"/>
                <a:ea typeface="Consolas"/>
                <a:cs typeface="Consolas"/>
                <a:sym typeface="Consolas"/>
              </a:rPr>
              <a:t>		//operaciones sobre los datos de los nodos</a:t>
            </a:r>
            <a:endParaRPr>
              <a:latin typeface="Consolas"/>
              <a:ea typeface="Consolas"/>
              <a:cs typeface="Consolas"/>
              <a:sym typeface="Consolas"/>
            </a:endParaRPr>
          </a:p>
          <a:p>
            <a:pPr indent="457200" lvl="0" marL="0" rtl="0" algn="l">
              <a:spcBef>
                <a:spcPts val="1200"/>
              </a:spcBef>
              <a:spcAft>
                <a:spcPts val="1200"/>
              </a:spcAft>
              <a:buClr>
                <a:schemeClr val="dk1"/>
              </a:buClr>
              <a:buSzPts val="1100"/>
              <a:buFont typeface="Arial"/>
              <a:buNone/>
            </a:pPr>
            <a:r>
              <a:rPr lang="es-419">
                <a:latin typeface="Consolas"/>
                <a:ea typeface="Consolas"/>
                <a:cs typeface="Consolas"/>
                <a:sym typeface="Consolas"/>
              </a:rPr>
              <a:t>}</a:t>
            </a:r>
            <a:br>
              <a:rPr lang="es-419">
                <a:latin typeface="Consolas"/>
                <a:ea typeface="Consolas"/>
                <a:cs typeface="Consolas"/>
                <a:sym typeface="Consolas"/>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 enlazad</a:t>
            </a:r>
            <a:r>
              <a:rPr lang="es-419"/>
              <a:t>a: Comprobar si la lista está vacía</a:t>
            </a:r>
            <a:endParaRPr/>
          </a:p>
        </p:txBody>
      </p:sp>
      <p:sp>
        <p:nvSpPr>
          <p:cNvPr id="197" name="Google Shape;19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Con lo visto anteriormente, desarrollar un </a:t>
            </a:r>
            <a:r>
              <a:rPr lang="es-419"/>
              <a:t>código</a:t>
            </a:r>
            <a:r>
              <a:rPr lang="es-419"/>
              <a:t> para validar si una lista </a:t>
            </a:r>
            <a:r>
              <a:rPr lang="es-419"/>
              <a:t>está</a:t>
            </a:r>
            <a:r>
              <a:rPr lang="es-419"/>
              <a:t> </a:t>
            </a:r>
            <a:r>
              <a:rPr lang="es-419"/>
              <a:t>vacía</a:t>
            </a:r>
            <a:r>
              <a:rPr lang="es-419"/>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Listas doblemente ligadas</a:t>
            </a:r>
            <a:endParaRPr/>
          </a:p>
        </p:txBody>
      </p:sp>
      <p:sp>
        <p:nvSpPr>
          <p:cNvPr id="203" name="Google Shape;20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Declaración de los tipos nodo y puntero nodo</a:t>
            </a:r>
            <a:endParaRPr/>
          </a:p>
          <a:p>
            <a:pPr indent="-342900" lvl="0" marL="457200" rtl="0" algn="l">
              <a:spcBef>
                <a:spcPts val="0"/>
              </a:spcBef>
              <a:spcAft>
                <a:spcPts val="0"/>
              </a:spcAft>
              <a:buSzPts val="1800"/>
              <a:buChar char="●"/>
            </a:pPr>
            <a:r>
              <a:rPr lang="es-419"/>
              <a:t>Inicialización o creación</a:t>
            </a:r>
            <a:endParaRPr/>
          </a:p>
          <a:p>
            <a:pPr indent="-342900" lvl="0" marL="457200" rtl="0" algn="l">
              <a:spcBef>
                <a:spcPts val="0"/>
              </a:spcBef>
              <a:spcAft>
                <a:spcPts val="0"/>
              </a:spcAft>
              <a:buSzPts val="1800"/>
              <a:buChar char="●"/>
            </a:pPr>
            <a:r>
              <a:rPr lang="es-419"/>
              <a:t>Insertar elementos en una lista</a:t>
            </a:r>
            <a:endParaRPr/>
          </a:p>
          <a:p>
            <a:pPr indent="-342900" lvl="0" marL="457200" rtl="0" algn="l">
              <a:spcBef>
                <a:spcPts val="0"/>
              </a:spcBef>
              <a:spcAft>
                <a:spcPts val="0"/>
              </a:spcAft>
              <a:buSzPts val="1800"/>
              <a:buChar char="●"/>
            </a:pPr>
            <a:r>
              <a:rPr lang="es-419"/>
              <a:t>Eliminar elementos de una lista</a:t>
            </a:r>
            <a:endParaRPr/>
          </a:p>
          <a:p>
            <a:pPr indent="-342900" lvl="0" marL="457200" rtl="0" algn="l">
              <a:spcBef>
                <a:spcPts val="0"/>
              </a:spcBef>
              <a:spcAft>
                <a:spcPts val="0"/>
              </a:spcAft>
              <a:buSzPts val="1800"/>
              <a:buChar char="●"/>
            </a:pPr>
            <a:r>
              <a:rPr lang="es-419"/>
              <a:t>Buscar elementos de una lista</a:t>
            </a:r>
            <a:endParaRPr/>
          </a:p>
          <a:p>
            <a:pPr indent="-342900" lvl="0" marL="457200" rtl="0" algn="l">
              <a:spcBef>
                <a:spcPts val="0"/>
              </a:spcBef>
              <a:spcAft>
                <a:spcPts val="0"/>
              </a:spcAft>
              <a:buSzPts val="1800"/>
              <a:buChar char="●"/>
            </a:pPr>
            <a:r>
              <a:rPr lang="es-419"/>
              <a:t>Recorrer una lista enlazada</a:t>
            </a:r>
            <a:endParaRPr/>
          </a:p>
          <a:p>
            <a:pPr indent="-342900" lvl="0" marL="457200" rtl="0" algn="l">
              <a:spcBef>
                <a:spcPts val="0"/>
              </a:spcBef>
              <a:spcAft>
                <a:spcPts val="0"/>
              </a:spcAft>
              <a:buSzPts val="1800"/>
              <a:buChar char="●"/>
            </a:pPr>
            <a:r>
              <a:rPr lang="es-419"/>
              <a:t>Comprobar si la lista está vacía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 doblemente enlazada: Declaración de un nodo</a:t>
            </a:r>
            <a:endParaRPr/>
          </a:p>
        </p:txBody>
      </p:sp>
      <p:sp>
        <p:nvSpPr>
          <p:cNvPr id="209" name="Google Shape;20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latin typeface="Consolas"/>
                <a:ea typeface="Consolas"/>
                <a:cs typeface="Consolas"/>
                <a:sym typeface="Consolas"/>
              </a:rPr>
              <a:t>struct Nodo{</a:t>
            </a:r>
            <a:endParaRPr>
              <a:latin typeface="Consolas"/>
              <a:ea typeface="Consolas"/>
              <a:cs typeface="Consolas"/>
              <a:sym typeface="Consolas"/>
            </a:endParaRPr>
          </a:p>
          <a:p>
            <a:pPr indent="457200" lvl="0" marL="0" rtl="0" algn="l">
              <a:spcBef>
                <a:spcPts val="1200"/>
              </a:spcBef>
              <a:spcAft>
                <a:spcPts val="0"/>
              </a:spcAft>
              <a:buNone/>
            </a:pPr>
            <a:r>
              <a:rPr lang="es-419">
                <a:latin typeface="Consolas"/>
                <a:ea typeface="Consolas"/>
                <a:cs typeface="Consolas"/>
                <a:sym typeface="Consolas"/>
              </a:rPr>
              <a:t>int dato;</a:t>
            </a:r>
            <a:endParaRPr>
              <a:latin typeface="Consolas"/>
              <a:ea typeface="Consolas"/>
              <a:cs typeface="Consolas"/>
              <a:sym typeface="Consolas"/>
            </a:endParaRPr>
          </a:p>
          <a:p>
            <a:pPr indent="457200" lvl="0" marL="0" rtl="0" algn="l">
              <a:spcBef>
                <a:spcPts val="1200"/>
              </a:spcBef>
              <a:spcAft>
                <a:spcPts val="0"/>
              </a:spcAft>
              <a:buNone/>
            </a:pPr>
            <a:r>
              <a:rPr lang="es-419">
                <a:latin typeface="Consolas"/>
                <a:ea typeface="Consolas"/>
                <a:cs typeface="Consolas"/>
                <a:sym typeface="Consolas"/>
              </a:rPr>
              <a:t>Nodo* siguiente;</a:t>
            </a:r>
            <a:endParaRPr>
              <a:latin typeface="Consolas"/>
              <a:ea typeface="Consolas"/>
              <a:cs typeface="Consolas"/>
              <a:sym typeface="Consolas"/>
            </a:endParaRPr>
          </a:p>
          <a:p>
            <a:pPr indent="457200" lvl="0" marL="0" rtl="0" algn="l">
              <a:spcBef>
                <a:spcPts val="1200"/>
              </a:spcBef>
              <a:spcAft>
                <a:spcPts val="0"/>
              </a:spcAft>
              <a:buNone/>
            </a:pPr>
            <a:r>
              <a:rPr lang="es-419">
                <a:latin typeface="Consolas"/>
                <a:ea typeface="Consolas"/>
                <a:cs typeface="Consolas"/>
                <a:sym typeface="Consolas"/>
              </a:rPr>
              <a:t>Nodo* anterior;</a:t>
            </a:r>
            <a:endParaRPr>
              <a:latin typeface="Consolas"/>
              <a:ea typeface="Consolas"/>
              <a:cs typeface="Consolas"/>
              <a:sym typeface="Consolas"/>
            </a:endParaRPr>
          </a:p>
          <a:p>
            <a:pPr indent="0" lvl="0" marL="0" rtl="0" algn="l">
              <a:spcBef>
                <a:spcPts val="1200"/>
              </a:spcBef>
              <a:spcAft>
                <a:spcPts val="0"/>
              </a:spcAft>
              <a:buNone/>
            </a:pPr>
            <a:r>
              <a:rPr lang="es-419">
                <a:latin typeface="Consolas"/>
                <a:ea typeface="Consolas"/>
                <a:cs typeface="Consolas"/>
                <a:sym typeface="Consolas"/>
              </a:rPr>
              <a:t>};</a:t>
            </a:r>
            <a:endParaRPr>
              <a:latin typeface="Consolas"/>
              <a:ea typeface="Consolas"/>
              <a:cs typeface="Consolas"/>
              <a:sym typeface="Consolas"/>
            </a:endParaRPr>
          </a:p>
          <a:p>
            <a:pPr indent="0" lvl="0" marL="0" rtl="0" algn="l">
              <a:spcBef>
                <a:spcPts val="1200"/>
              </a:spcBef>
              <a:spcAft>
                <a:spcPts val="0"/>
              </a:spcAft>
              <a:buNone/>
            </a:pPr>
            <a:r>
              <a:rPr b="1" lang="es-419">
                <a:latin typeface="Consolas"/>
                <a:ea typeface="Consolas"/>
                <a:cs typeface="Consolas"/>
                <a:sym typeface="Consolas"/>
              </a:rPr>
              <a:t>Responder:</a:t>
            </a:r>
            <a:br>
              <a:rPr b="1" lang="es-419">
                <a:latin typeface="Consolas"/>
                <a:ea typeface="Consolas"/>
                <a:cs typeface="Consolas"/>
                <a:sym typeface="Consolas"/>
              </a:rPr>
            </a:br>
            <a:r>
              <a:rPr lang="es-419">
                <a:latin typeface="Consolas"/>
                <a:ea typeface="Consolas"/>
                <a:cs typeface="Consolas"/>
                <a:sym typeface="Consolas"/>
              </a:rPr>
              <a:t>Porqué en las listas simples tenemos que cuidar el puntero al origen o inicio de la lista?</a:t>
            </a:r>
            <a:endParaRPr>
              <a:latin typeface="Consolas"/>
              <a:ea typeface="Consolas"/>
              <a:cs typeface="Consolas"/>
              <a:sym typeface="Consolas"/>
            </a:endParaRPr>
          </a:p>
          <a:p>
            <a:pPr indent="0" lvl="0" marL="0" rtl="0" algn="l">
              <a:spcBef>
                <a:spcPts val="1200"/>
              </a:spcBef>
              <a:spcAft>
                <a:spcPts val="0"/>
              </a:spcAft>
              <a:buNone/>
            </a:pPr>
            <a:r>
              <a:rPr lang="es-419">
                <a:latin typeface="Consolas"/>
                <a:ea typeface="Consolas"/>
                <a:cs typeface="Consolas"/>
                <a:sym typeface="Consolas"/>
              </a:rPr>
              <a:t>Cómo sabemos cuál es el último nodo en una lista simple?</a:t>
            </a:r>
            <a:endParaRPr>
              <a:latin typeface="Consolas"/>
              <a:ea typeface="Consolas"/>
              <a:cs typeface="Consolas"/>
              <a:sym typeface="Consolas"/>
            </a:endParaRPr>
          </a:p>
          <a:p>
            <a:pPr indent="0" lvl="0" marL="0" rtl="0" algn="l">
              <a:spcBef>
                <a:spcPts val="1200"/>
              </a:spcBef>
              <a:spcAft>
                <a:spcPts val="1200"/>
              </a:spcAft>
              <a:buNone/>
            </a:pPr>
            <a:r>
              <a:rPr lang="es-419">
                <a:latin typeface="Consolas"/>
                <a:ea typeface="Consolas"/>
                <a:cs typeface="Consolas"/>
                <a:sym typeface="Consolas"/>
              </a:rPr>
              <a:t>Cómo sabremos cuál es el primer y último nodo en una lista doblemente ligada?</a:t>
            </a:r>
            <a:endParaRPr>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Archivos binarios</a:t>
            </a:r>
            <a:endParaRPr/>
          </a:p>
        </p:txBody>
      </p:sp>
      <p:sp>
        <p:nvSpPr>
          <p:cNvPr id="215" name="Google Shape;21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Introducción</a:t>
            </a:r>
            <a:endParaRPr/>
          </a:p>
          <a:p>
            <a:pPr indent="-342900" lvl="0" marL="457200" rtl="0" algn="l">
              <a:spcBef>
                <a:spcPts val="0"/>
              </a:spcBef>
              <a:spcAft>
                <a:spcPts val="0"/>
              </a:spcAft>
              <a:buSzPts val="1800"/>
              <a:buChar char="●"/>
            </a:pPr>
            <a:r>
              <a:rPr lang="es-419"/>
              <a:t>Escritura</a:t>
            </a:r>
            <a:endParaRPr/>
          </a:p>
          <a:p>
            <a:pPr indent="-342900" lvl="0" marL="457200" rtl="0" algn="l">
              <a:spcBef>
                <a:spcPts val="0"/>
              </a:spcBef>
              <a:spcAft>
                <a:spcPts val="0"/>
              </a:spcAft>
              <a:buSzPts val="1800"/>
              <a:buChar char="●"/>
            </a:pPr>
            <a:r>
              <a:rPr lang="es-419"/>
              <a:t>Lectura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Listas ligadas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Fundamentos </a:t>
            </a:r>
            <a:r>
              <a:rPr lang="es-419"/>
              <a:t>teóricos</a:t>
            </a:r>
            <a:endParaRPr/>
          </a:p>
          <a:p>
            <a:pPr indent="-342900" lvl="0" marL="457200" rtl="0" algn="l">
              <a:spcBef>
                <a:spcPts val="0"/>
              </a:spcBef>
              <a:spcAft>
                <a:spcPts val="0"/>
              </a:spcAft>
              <a:buSzPts val="1800"/>
              <a:buChar char="●"/>
            </a:pPr>
            <a:r>
              <a:rPr lang="es-419"/>
              <a:t>Clasificación</a:t>
            </a:r>
            <a:r>
              <a:rPr lang="es-419"/>
              <a:t> de listas enlazadas</a:t>
            </a:r>
            <a:endParaRPr/>
          </a:p>
          <a:p>
            <a:pPr indent="-342900" lvl="0" marL="457200" rtl="0" algn="l">
              <a:spcBef>
                <a:spcPts val="0"/>
              </a:spcBef>
              <a:spcAft>
                <a:spcPts val="0"/>
              </a:spcAft>
              <a:buSzPts val="1800"/>
              <a:buChar char="●"/>
            </a:pPr>
            <a:r>
              <a:rPr lang="es-419"/>
              <a:t>Estructura de lista ligada sencilla</a:t>
            </a:r>
            <a:endParaRPr/>
          </a:p>
          <a:p>
            <a:pPr indent="-342900" lvl="0" marL="457200" rtl="0" algn="l">
              <a:spcBef>
                <a:spcPts val="0"/>
              </a:spcBef>
              <a:spcAft>
                <a:spcPts val="0"/>
              </a:spcAft>
              <a:buSzPts val="1800"/>
              <a:buChar char="●"/>
            </a:pPr>
            <a:r>
              <a:rPr lang="es-419"/>
              <a:t>Operaciones con listas ligadas</a:t>
            </a:r>
            <a:endParaRPr/>
          </a:p>
          <a:p>
            <a:pPr indent="-342900" lvl="0" marL="457200" rtl="0" algn="l">
              <a:spcBef>
                <a:spcPts val="0"/>
              </a:spcBef>
              <a:spcAft>
                <a:spcPts val="0"/>
              </a:spcAft>
              <a:buSzPts val="1800"/>
              <a:buChar char="●"/>
            </a:pPr>
            <a:r>
              <a:rPr lang="es-419"/>
              <a:t>Lista ligada VS Arreglo</a:t>
            </a:r>
            <a:endParaRPr/>
          </a:p>
          <a:p>
            <a:pPr indent="-342900" lvl="0" marL="457200" rtl="0" algn="l">
              <a:spcBef>
                <a:spcPts val="0"/>
              </a:spcBef>
              <a:spcAft>
                <a:spcPts val="0"/>
              </a:spcAft>
              <a:buSzPts val="1800"/>
              <a:buChar char="●"/>
            </a:pPr>
            <a:r>
              <a:rPr lang="es-419"/>
              <a:t>Listas doblemente ligadas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Archivos</a:t>
            </a:r>
            <a:endParaRPr/>
          </a:p>
        </p:txBody>
      </p:sp>
      <p:sp>
        <p:nvSpPr>
          <p:cNvPr id="221" name="Google Shape;221;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Para poder utilizar archivos en C++ tenemos que declarar dos </a:t>
            </a:r>
            <a:r>
              <a:rPr lang="es-419"/>
              <a:t>librerías</a:t>
            </a:r>
            <a:r>
              <a:rPr lang="es-419"/>
              <a:t>, estas son </a:t>
            </a:r>
            <a:r>
              <a:rPr i="1" lang="es-419"/>
              <a:t>iostream</a:t>
            </a:r>
            <a:r>
              <a:rPr lang="es-419"/>
              <a:t> y </a:t>
            </a:r>
            <a:r>
              <a:rPr i="1" lang="es-419"/>
              <a:t>fstream</a:t>
            </a:r>
            <a:r>
              <a:rPr lang="es-419"/>
              <a:t>.</a:t>
            </a:r>
            <a:endParaRPr/>
          </a:p>
          <a:p>
            <a:pPr indent="0" lvl="0" marL="0" rtl="0" algn="l">
              <a:spcBef>
                <a:spcPts val="1200"/>
              </a:spcBef>
              <a:spcAft>
                <a:spcPts val="0"/>
              </a:spcAft>
              <a:buNone/>
            </a:pPr>
            <a:r>
              <a:rPr lang="es-419"/>
              <a:t>Hay 3 clases incluidas en la libreria fstream, las cuales son usadas para crear, leer o escribir archivos:</a:t>
            </a:r>
            <a:endParaRPr/>
          </a:p>
          <a:p>
            <a:pPr indent="0" lvl="0" marL="0" rtl="0" algn="l">
              <a:spcBef>
                <a:spcPts val="1200"/>
              </a:spcBef>
              <a:spcAft>
                <a:spcPts val="0"/>
              </a:spcAft>
              <a:buNone/>
            </a:pPr>
            <a:r>
              <a:rPr lang="es-419"/>
              <a:t>ofstream: Crea y escribe archivos.</a:t>
            </a:r>
            <a:br>
              <a:rPr lang="es-419"/>
            </a:br>
            <a:r>
              <a:rPr lang="es-419"/>
              <a:t>ifstream: Lee datos desde un archivo.</a:t>
            </a:r>
            <a:br>
              <a:rPr lang="es-419"/>
            </a:br>
            <a:r>
              <a:rPr lang="es-419"/>
              <a:t>fstream: es una </a:t>
            </a:r>
            <a:r>
              <a:rPr lang="es-419"/>
              <a:t>combinación</a:t>
            </a:r>
            <a:r>
              <a:rPr lang="es-419"/>
              <a:t> de ifstream y ofstream, permite crear, leer y escribir archivos</a:t>
            </a:r>
            <a:endParaRPr/>
          </a:p>
          <a:p>
            <a:pPr indent="0" lvl="0" marL="0" rtl="0" algn="l">
              <a:spcBef>
                <a:spcPts val="1200"/>
              </a:spcBef>
              <a:spcAft>
                <a:spcPts val="1200"/>
              </a:spcAft>
              <a:buNone/>
            </a:pPr>
            <a:r>
              <a:rPr lang="es-419"/>
              <a:t>Estas clases derivan directa o indirectamente de las clases </a:t>
            </a:r>
            <a:r>
              <a:rPr i="1" lang="es-419"/>
              <a:t>istream </a:t>
            </a:r>
            <a:r>
              <a:rPr lang="es-419"/>
              <a:t>y </a:t>
            </a:r>
            <a:r>
              <a:rPr i="1" lang="es-419"/>
              <a:t>ostream.</a:t>
            </a:r>
            <a:endParaRPr i="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Archivos</a:t>
            </a:r>
            <a:endParaRPr/>
          </a:p>
        </p:txBody>
      </p:sp>
      <p:sp>
        <p:nvSpPr>
          <p:cNvPr id="227" name="Google Shape;227;p33"/>
          <p:cNvSpPr txBox="1"/>
          <p:nvPr>
            <p:ph idx="1" type="body"/>
          </p:nvPr>
        </p:nvSpPr>
        <p:spPr>
          <a:xfrm>
            <a:off x="311700" y="1266325"/>
            <a:ext cx="47874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419"/>
              <a:t>Hemos usado indirectamente objetos de estas clases: </a:t>
            </a:r>
            <a:r>
              <a:rPr i="1" lang="es-419"/>
              <a:t>cin </a:t>
            </a:r>
            <a:r>
              <a:rPr lang="es-419"/>
              <a:t>es un objeto de la clase </a:t>
            </a:r>
            <a:r>
              <a:rPr i="1" lang="es-419"/>
              <a:t>istream</a:t>
            </a:r>
            <a:r>
              <a:rPr lang="es-419"/>
              <a:t>, y </a:t>
            </a:r>
            <a:r>
              <a:rPr i="1" lang="es-419"/>
              <a:t>cout</a:t>
            </a:r>
            <a:r>
              <a:rPr lang="es-419"/>
              <a:t> es un objeto de la clase </a:t>
            </a:r>
            <a:r>
              <a:rPr i="1" lang="es-419"/>
              <a:t>ostream</a:t>
            </a:r>
            <a:r>
              <a:rPr lang="es-419"/>
              <a:t>. </a:t>
            </a:r>
            <a:r>
              <a:rPr lang="es-419"/>
              <a:t>Así</a:t>
            </a:r>
            <a:r>
              <a:rPr lang="es-419"/>
              <a:t> que ya hemos usado estas funcionalidades que </a:t>
            </a:r>
            <a:r>
              <a:rPr lang="es-419"/>
              <a:t>están</a:t>
            </a:r>
            <a:r>
              <a:rPr lang="es-419"/>
              <a:t> relacionadas con el manejo de archivos. De hecho, podemos manejar streams de archivos de la misma manera en que usamos  el </a:t>
            </a:r>
            <a:r>
              <a:rPr i="1" lang="es-419"/>
              <a:t>cin </a:t>
            </a:r>
            <a:r>
              <a:rPr lang="es-419"/>
              <a:t>y </a:t>
            </a:r>
            <a:r>
              <a:rPr i="1" lang="es-419"/>
              <a:t>cout</a:t>
            </a:r>
            <a:r>
              <a:rPr lang="es-419"/>
              <a:t>, con la </a:t>
            </a:r>
            <a:r>
              <a:rPr lang="es-419"/>
              <a:t>única</a:t>
            </a:r>
            <a:r>
              <a:rPr lang="es-419"/>
              <a:t> diferencia que tenemos que asociar estos streams con archivos. Veamos un ejemplo.</a:t>
            </a:r>
            <a:endParaRPr/>
          </a:p>
        </p:txBody>
      </p:sp>
      <p:sp>
        <p:nvSpPr>
          <p:cNvPr id="228" name="Google Shape;228;p33"/>
          <p:cNvSpPr txBox="1"/>
          <p:nvPr/>
        </p:nvSpPr>
        <p:spPr>
          <a:xfrm>
            <a:off x="5306325" y="1421250"/>
            <a:ext cx="3621600" cy="23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50">
                <a:highlight>
                  <a:srgbClr val="FFFFFF"/>
                </a:highlight>
                <a:latin typeface="Consolas"/>
                <a:ea typeface="Consolas"/>
                <a:cs typeface="Consolas"/>
                <a:sym typeface="Consolas"/>
              </a:rPr>
              <a:t>#include &lt;iostream&gt;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s-419" sz="1150">
                <a:highlight>
                  <a:srgbClr val="FFFFFF"/>
                </a:highlight>
                <a:latin typeface="Consolas"/>
                <a:ea typeface="Consolas"/>
                <a:cs typeface="Consolas"/>
                <a:sym typeface="Consolas"/>
              </a:rPr>
              <a:t>#include &lt;fstream&gt;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s-419" sz="1150">
                <a:highlight>
                  <a:srgbClr val="FFFFFF"/>
                </a:highlight>
                <a:latin typeface="Consolas"/>
                <a:ea typeface="Consolas"/>
                <a:cs typeface="Consolas"/>
                <a:sym typeface="Consolas"/>
              </a:rPr>
              <a:t>using namespace std;</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t/>
            </a:r>
            <a:endParaRPr sz="1100"/>
          </a:p>
          <a:p>
            <a:pPr indent="0" lvl="0" marL="0" rtl="0" algn="l">
              <a:spcBef>
                <a:spcPts val="0"/>
              </a:spcBef>
              <a:spcAft>
                <a:spcPts val="0"/>
              </a:spcAft>
              <a:buNone/>
            </a:pPr>
            <a:r>
              <a:rPr lang="es-419" sz="1150">
                <a:solidFill>
                  <a:srgbClr val="0000CD"/>
                </a:solidFill>
                <a:highlight>
                  <a:srgbClr val="FFFFFF"/>
                </a:highlight>
                <a:latin typeface="Consolas"/>
                <a:ea typeface="Consolas"/>
                <a:cs typeface="Consolas"/>
                <a:sym typeface="Consolas"/>
              </a:rPr>
              <a:t>int</a:t>
            </a:r>
            <a:r>
              <a:rPr lang="es-419" sz="1150">
                <a:highlight>
                  <a:srgbClr val="FFFFFF"/>
                </a:highlight>
                <a:latin typeface="Consolas"/>
                <a:ea typeface="Consolas"/>
                <a:cs typeface="Consolas"/>
                <a:sym typeface="Consolas"/>
              </a:rPr>
              <a:t> main()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s-419" sz="1150">
                <a:highlight>
                  <a:srgbClr val="FFFFFF"/>
                </a:highlight>
                <a:latin typeface="Consolas"/>
                <a:ea typeface="Consolas"/>
                <a:cs typeface="Consolas"/>
                <a:sym typeface="Consolas"/>
              </a:rPr>
              <a:t>  ofstream myfile;</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s-419" sz="1150">
                <a:highlight>
                  <a:srgbClr val="FFFFFF"/>
                </a:highlight>
                <a:latin typeface="Consolas"/>
                <a:ea typeface="Consolas"/>
                <a:cs typeface="Consolas"/>
                <a:sym typeface="Consolas"/>
              </a:rPr>
              <a:t>  myfile.open ("example.txt");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s-419" sz="1150">
                <a:highlight>
                  <a:srgbClr val="FFFFFF"/>
                </a:highlight>
                <a:latin typeface="Consolas"/>
                <a:ea typeface="Consolas"/>
                <a:cs typeface="Consolas"/>
                <a:sym typeface="Consolas"/>
              </a:rPr>
              <a:t>  myfile &lt;&lt; "Writing this to a file.\n";</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s-419" sz="1150">
                <a:highlight>
                  <a:srgbClr val="FFFFFF"/>
                </a:highlight>
                <a:latin typeface="Consolas"/>
                <a:ea typeface="Consolas"/>
                <a:cs typeface="Consolas"/>
                <a:sym typeface="Consolas"/>
              </a:rPr>
              <a:t>  myfile.close();</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s-419" sz="1150">
                <a:highlight>
                  <a:srgbClr val="FFFFFF"/>
                </a:highlight>
                <a:latin typeface="Consolas"/>
                <a:ea typeface="Consolas"/>
                <a:cs typeface="Consolas"/>
                <a:sym typeface="Consolas"/>
              </a:rPr>
              <a:t>  return 0;</a:t>
            </a:r>
            <a:endParaRPr sz="900"/>
          </a:p>
          <a:p>
            <a:pPr indent="0" lvl="0" marL="0" rtl="0" algn="l">
              <a:spcBef>
                <a:spcPts val="0"/>
              </a:spcBef>
              <a:spcAft>
                <a:spcPts val="0"/>
              </a:spcAft>
              <a:buNone/>
            </a:pPr>
            <a:r>
              <a:t/>
            </a:r>
            <a:endParaRPr sz="1150">
              <a:solidFill>
                <a:srgbClr val="008000"/>
              </a:solidFill>
              <a:highlight>
                <a:srgbClr val="FFFFFF"/>
              </a:highlight>
              <a:latin typeface="Consolas"/>
              <a:ea typeface="Consolas"/>
              <a:cs typeface="Consolas"/>
              <a:sym typeface="Consolas"/>
            </a:endParaRPr>
          </a:p>
          <a:p>
            <a:pPr indent="0" lvl="0" marL="0" rtl="0" algn="l">
              <a:spcBef>
                <a:spcPts val="0"/>
              </a:spcBef>
              <a:spcAft>
                <a:spcPts val="0"/>
              </a:spcAft>
              <a:buNone/>
            </a:pPr>
            <a:r>
              <a:rPr lang="es-419" sz="1150">
                <a:highlight>
                  <a:srgbClr val="FFFFFF"/>
                </a:highlight>
                <a:latin typeface="Consolas"/>
                <a:ea typeface="Consolas"/>
                <a:cs typeface="Consolas"/>
                <a:sym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Generalmente, la primera </a:t>
            </a:r>
            <a:r>
              <a:rPr lang="es-419"/>
              <a:t>operación</a:t>
            </a:r>
            <a:r>
              <a:rPr lang="es-419"/>
              <a:t> que es realizada en alguno de estas clases (</a:t>
            </a:r>
            <a:r>
              <a:rPr i="1" lang="es-419"/>
              <a:t>ifstream, ofstream</a:t>
            </a:r>
            <a:r>
              <a:rPr lang="es-419"/>
              <a:t>) es asociarlas a un archivo real. Este proceso es conocido como </a:t>
            </a:r>
            <a:r>
              <a:rPr i="1" lang="es-419"/>
              <a:t>abrir un archivo.</a:t>
            </a:r>
            <a:r>
              <a:rPr lang="es-419"/>
              <a:t> Un archivo abierto es representado dentro de un programa por un stream, y cada </a:t>
            </a:r>
            <a:r>
              <a:rPr lang="es-419"/>
              <a:t>operación</a:t>
            </a:r>
            <a:r>
              <a:rPr lang="es-419"/>
              <a:t> de entrada o salida realizada sobre este stream será aplicada al archivo </a:t>
            </a:r>
            <a:r>
              <a:rPr lang="es-419"/>
              <a:t>físico</a:t>
            </a:r>
            <a:r>
              <a:rPr lang="es-419"/>
              <a:t> asociado a ese stream.</a:t>
            </a:r>
            <a:endParaRPr/>
          </a:p>
          <a:p>
            <a:pPr indent="0" lvl="0" marL="0" rtl="0" algn="l">
              <a:spcBef>
                <a:spcPts val="1200"/>
              </a:spcBef>
              <a:spcAft>
                <a:spcPts val="0"/>
              </a:spcAft>
              <a:buNone/>
            </a:pPr>
            <a:r>
              <a:rPr lang="es-419"/>
              <a:t>Para abrir un archivo mediante un stream usamos su </a:t>
            </a:r>
            <a:r>
              <a:rPr lang="es-419"/>
              <a:t>función</a:t>
            </a:r>
            <a:r>
              <a:rPr lang="es-419"/>
              <a:t> miembro </a:t>
            </a:r>
            <a:r>
              <a:rPr b="1" lang="es-419"/>
              <a:t>open:</a:t>
            </a:r>
            <a:endParaRPr b="1"/>
          </a:p>
          <a:p>
            <a:pPr indent="0" lvl="0" marL="0" rtl="0" algn="l">
              <a:spcBef>
                <a:spcPts val="1200"/>
              </a:spcBef>
              <a:spcAft>
                <a:spcPts val="1200"/>
              </a:spcAft>
              <a:buNone/>
            </a:pPr>
            <a:r>
              <a:rPr i="1" lang="es-419"/>
              <a:t>open ( filename, mode )</a:t>
            </a:r>
            <a:endParaRPr i="1"/>
          </a:p>
        </p:txBody>
      </p:sp>
      <p:sp>
        <p:nvSpPr>
          <p:cNvPr id="234" name="Google Shape;23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Abrir un archivo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Para abrir un archivo mediante un stream usamos su </a:t>
            </a:r>
            <a:r>
              <a:rPr lang="es-419"/>
              <a:t>función</a:t>
            </a:r>
            <a:r>
              <a:rPr lang="es-419"/>
              <a:t> miembro </a:t>
            </a:r>
            <a:r>
              <a:rPr b="1" lang="es-419"/>
              <a:t>open:</a:t>
            </a:r>
            <a:br>
              <a:rPr b="1" lang="es-419"/>
            </a:br>
            <a:r>
              <a:rPr i="1" lang="es-419"/>
              <a:t>open ( filename, mode )</a:t>
            </a:r>
            <a:r>
              <a:rPr lang="es-419"/>
              <a:t>. </a:t>
            </a:r>
            <a:endParaRPr/>
          </a:p>
          <a:p>
            <a:pPr indent="0" lvl="0" marL="0" rtl="0" algn="l">
              <a:spcBef>
                <a:spcPts val="1200"/>
              </a:spcBef>
              <a:spcAft>
                <a:spcPts val="0"/>
              </a:spcAft>
              <a:buNone/>
            </a:pPr>
            <a:r>
              <a:rPr lang="es-419"/>
              <a:t>Donde </a:t>
            </a:r>
            <a:r>
              <a:rPr i="1" lang="es-419"/>
              <a:t>filename</a:t>
            </a:r>
            <a:r>
              <a:rPr lang="es-419"/>
              <a:t> representa el nombre del archivo a ser abierto, y </a:t>
            </a:r>
            <a:r>
              <a:rPr i="1" lang="es-419"/>
              <a:t>mode</a:t>
            </a:r>
            <a:r>
              <a:rPr lang="es-419"/>
              <a:t> es un parámetro opcional con una combinación de las siguientes banderas</a:t>
            </a:r>
            <a:endParaRPr/>
          </a:p>
          <a:p>
            <a:pPr indent="0" lvl="0" marL="0" rtl="0" algn="l">
              <a:spcBef>
                <a:spcPts val="1200"/>
              </a:spcBef>
              <a:spcAft>
                <a:spcPts val="1200"/>
              </a:spcAft>
              <a:buNone/>
            </a:pPr>
            <a:r>
              <a:rPr b="1" lang="es-419"/>
              <a:t>ios::in </a:t>
            </a:r>
            <a:r>
              <a:rPr lang="es-419"/>
              <a:t>&gt; Abrir stream para operaciones de entrada.</a:t>
            </a:r>
            <a:br>
              <a:rPr lang="es-419"/>
            </a:br>
            <a:r>
              <a:rPr b="1" lang="es-419"/>
              <a:t>ios::out </a:t>
            </a:r>
            <a:r>
              <a:rPr lang="es-419"/>
              <a:t>&gt; Abrir stream para operaciones de salida.</a:t>
            </a:r>
            <a:br>
              <a:rPr b="1" lang="es-419"/>
            </a:br>
            <a:r>
              <a:rPr b="1" lang="es-419"/>
              <a:t>ios::binary </a:t>
            </a:r>
            <a:r>
              <a:rPr lang="es-419"/>
              <a:t>&gt; Abrir stream para operaciones de entrada.</a:t>
            </a:r>
            <a:br>
              <a:rPr b="1" lang="es-419"/>
            </a:br>
            <a:r>
              <a:rPr b="1" lang="es-419"/>
              <a:t>ios::ate </a:t>
            </a:r>
            <a:r>
              <a:rPr lang="es-419"/>
              <a:t>&gt; Establece la posición inicial al final del archivo. Si esta bandera no se declara, la posición inicial es el inicio del archivo.</a:t>
            </a:r>
            <a:br>
              <a:rPr b="1" lang="es-419"/>
            </a:br>
            <a:r>
              <a:rPr b="1" lang="es-419"/>
              <a:t>ios::app </a:t>
            </a:r>
            <a:r>
              <a:rPr lang="es-419"/>
              <a:t>&gt; Todas las operaciones de salida son realizadas al final de archivo, agregando el contenido al contenido actual del archivo.</a:t>
            </a:r>
            <a:br>
              <a:rPr b="1" lang="es-419"/>
            </a:br>
            <a:r>
              <a:rPr b="1" lang="es-419"/>
              <a:t>ios:trunc </a:t>
            </a:r>
            <a:r>
              <a:rPr lang="es-419"/>
              <a:t>&gt; Si el archivo ha sido abierto para operaciones de salida y ya existe dicho archivo, entonces su contenido previo es eliminado y reemplazado por uno nuevo.</a:t>
            </a:r>
            <a:endParaRPr/>
          </a:p>
        </p:txBody>
      </p:sp>
      <p:sp>
        <p:nvSpPr>
          <p:cNvPr id="240" name="Google Shape;240;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Abrir un archivo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Todas las banderas anteriores pueden combinarse usando el operador OR (|).</a:t>
            </a:r>
            <a:endParaRPr/>
          </a:p>
          <a:p>
            <a:pPr indent="0" lvl="0" marL="0" rtl="0" algn="l">
              <a:spcBef>
                <a:spcPts val="1200"/>
              </a:spcBef>
              <a:spcAft>
                <a:spcPts val="0"/>
              </a:spcAft>
              <a:buNone/>
            </a:pPr>
            <a:r>
              <a:rPr lang="es-419"/>
              <a:t>Por ejemplo, si queremos abrir el archivo </a:t>
            </a:r>
            <a:r>
              <a:rPr i="1" lang="es-419"/>
              <a:t>example.bin</a:t>
            </a:r>
            <a:r>
              <a:rPr lang="es-419"/>
              <a:t> en modo binario para agregar datos entonces podemos hacer lo siguiente:</a:t>
            </a:r>
            <a:endParaRPr/>
          </a:p>
          <a:p>
            <a:pPr indent="0" lvl="0" marL="0" rtl="0" algn="l">
              <a:spcBef>
                <a:spcPts val="1200"/>
              </a:spcBef>
              <a:spcAft>
                <a:spcPts val="0"/>
              </a:spcAft>
              <a:buNone/>
            </a:pPr>
            <a:r>
              <a:t/>
            </a:r>
            <a:endParaRPr/>
          </a:p>
          <a:p>
            <a:pPr indent="0" lvl="0" marL="0" rtl="0" algn="l">
              <a:spcBef>
                <a:spcPts val="1200"/>
              </a:spcBef>
              <a:spcAft>
                <a:spcPts val="0"/>
              </a:spcAft>
              <a:buNone/>
            </a:pPr>
            <a:br>
              <a:rPr lang="es-419"/>
            </a:br>
            <a:r>
              <a:rPr lang="es-419"/>
              <a:t>Para checar si un stream fue exitoso en abrir un archivo, puedes llamar al miembro </a:t>
            </a:r>
            <a:r>
              <a:rPr i="1" lang="es-419"/>
              <a:t>is_open</a:t>
            </a:r>
            <a:r>
              <a:rPr lang="es-419"/>
              <a:t>. Esta función miembro retorna true en caso de que el stream esté efectivamente asociado al archivo, o falso de otra forma.</a:t>
            </a:r>
            <a:endParaRPr/>
          </a:p>
          <a:p>
            <a:pPr indent="0" lvl="0" marL="0" rtl="0" algn="l">
              <a:spcBef>
                <a:spcPts val="1200"/>
              </a:spcBef>
              <a:spcAft>
                <a:spcPts val="1200"/>
              </a:spcAft>
              <a:buNone/>
            </a:pPr>
            <a:r>
              <a:t/>
            </a:r>
            <a:endParaRPr/>
          </a:p>
        </p:txBody>
      </p:sp>
      <p:sp>
        <p:nvSpPr>
          <p:cNvPr id="246" name="Google Shape;246;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Abrir un archivo</a:t>
            </a:r>
            <a:endParaRPr/>
          </a:p>
        </p:txBody>
      </p:sp>
      <p:sp>
        <p:nvSpPr>
          <p:cNvPr id="247" name="Google Shape;247;p36"/>
          <p:cNvSpPr txBox="1"/>
          <p:nvPr/>
        </p:nvSpPr>
        <p:spPr>
          <a:xfrm>
            <a:off x="1650400" y="2460750"/>
            <a:ext cx="5691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latin typeface="Consolas"/>
                <a:ea typeface="Consolas"/>
                <a:cs typeface="Consolas"/>
                <a:sym typeface="Consolas"/>
              </a:rPr>
              <a:t>ofstream myfile;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s-419" sz="1200">
                <a:latin typeface="Consolas"/>
                <a:ea typeface="Consolas"/>
                <a:cs typeface="Consolas"/>
                <a:sym typeface="Consolas"/>
              </a:rPr>
              <a:t>myfile.open (</a:t>
            </a:r>
            <a:r>
              <a:rPr lang="es-419" sz="1200">
                <a:solidFill>
                  <a:srgbClr val="600030"/>
                </a:solidFill>
                <a:latin typeface="Consolas"/>
                <a:ea typeface="Consolas"/>
                <a:cs typeface="Consolas"/>
                <a:sym typeface="Consolas"/>
              </a:rPr>
              <a:t>"example.bin"</a:t>
            </a:r>
            <a:r>
              <a:rPr lang="es-419" sz="1200">
                <a:latin typeface="Consolas"/>
                <a:ea typeface="Consolas"/>
                <a:cs typeface="Consolas"/>
                <a:sym typeface="Consolas"/>
              </a:rPr>
              <a:t>, ios::out | ios::app | ios::binary);</a:t>
            </a:r>
            <a:endParaRPr sz="1200">
              <a:latin typeface="Consolas"/>
              <a:ea typeface="Consolas"/>
              <a:cs typeface="Consolas"/>
              <a:sym typeface="Consolas"/>
            </a:endParaRPr>
          </a:p>
        </p:txBody>
      </p:sp>
      <p:sp>
        <p:nvSpPr>
          <p:cNvPr id="248" name="Google Shape;248;p36"/>
          <p:cNvSpPr txBox="1"/>
          <p:nvPr/>
        </p:nvSpPr>
        <p:spPr>
          <a:xfrm>
            <a:off x="1650375" y="4040425"/>
            <a:ext cx="5691300" cy="5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300">
                <a:solidFill>
                  <a:srgbClr val="0000B0"/>
                </a:solidFill>
                <a:highlight>
                  <a:srgbClr val="FFFFFF"/>
                </a:highlight>
                <a:latin typeface="Consolas"/>
                <a:ea typeface="Consolas"/>
                <a:cs typeface="Consolas"/>
                <a:sym typeface="Consolas"/>
              </a:rPr>
              <a:t>if</a:t>
            </a:r>
            <a:r>
              <a:rPr lang="es-419" sz="1300">
                <a:highlight>
                  <a:srgbClr val="FFFFFF"/>
                </a:highlight>
                <a:latin typeface="Consolas"/>
                <a:ea typeface="Consolas"/>
                <a:cs typeface="Consolas"/>
                <a:sym typeface="Consolas"/>
              </a:rPr>
              <a:t> (myfile.is_open()) { </a:t>
            </a:r>
            <a:r>
              <a:rPr lang="es-419" sz="1300">
                <a:solidFill>
                  <a:srgbClr val="007000"/>
                </a:solidFill>
                <a:highlight>
                  <a:srgbClr val="FFFFFF"/>
                </a:highlight>
                <a:latin typeface="Consolas"/>
                <a:ea typeface="Consolas"/>
                <a:cs typeface="Consolas"/>
                <a:sym typeface="Consolas"/>
              </a:rPr>
              <a:t>/* ok, proceed with output */</a:t>
            </a:r>
            <a:r>
              <a:rPr lang="es-419" sz="1300">
                <a:highlight>
                  <a:srgbClr val="FFFFFF"/>
                </a:highlight>
                <a:latin typeface="Consolas"/>
                <a:ea typeface="Consolas"/>
                <a:cs typeface="Consolas"/>
                <a:sym typeface="Consolas"/>
              </a:rPr>
              <a:t> }</a:t>
            </a:r>
            <a:endParaRPr sz="13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Cuando terminamos con nuestras operaciones de entrada (escritura) y operaciones de salida (lectura) sobre un archivo, debemos cerrar el archivo de tal manera que el sistema operativo sea notificado y sus recursos </a:t>
            </a:r>
            <a:r>
              <a:rPr lang="es-419"/>
              <a:t>estén</a:t>
            </a:r>
            <a:r>
              <a:rPr lang="es-419"/>
              <a:t> disponibles otra vez. Para esto, usamos la </a:t>
            </a:r>
            <a:r>
              <a:rPr lang="es-419"/>
              <a:t>función</a:t>
            </a:r>
            <a:r>
              <a:rPr lang="es-419"/>
              <a:t> miembro </a:t>
            </a:r>
            <a:r>
              <a:rPr i="1" lang="es-419"/>
              <a:t>close()</a:t>
            </a:r>
            <a:endParaRPr i="1"/>
          </a:p>
          <a:p>
            <a:pPr indent="0" lvl="0" marL="0" rtl="0" algn="l">
              <a:spcBef>
                <a:spcPts val="1200"/>
              </a:spcBef>
              <a:spcAft>
                <a:spcPts val="0"/>
              </a:spcAft>
              <a:buNone/>
            </a:pPr>
            <a:r>
              <a:t/>
            </a:r>
            <a:endParaRPr/>
          </a:p>
          <a:p>
            <a:pPr indent="0" lvl="0" marL="0" rtl="0" algn="l">
              <a:spcBef>
                <a:spcPts val="1200"/>
              </a:spcBef>
              <a:spcAft>
                <a:spcPts val="1200"/>
              </a:spcAft>
              <a:buNone/>
            </a:pPr>
            <a:br>
              <a:rPr lang="es-419"/>
            </a:br>
            <a:r>
              <a:rPr lang="es-419"/>
              <a:t>Una vez hecho esto, el archivo </a:t>
            </a:r>
            <a:r>
              <a:rPr lang="es-419"/>
              <a:t>está</a:t>
            </a:r>
            <a:r>
              <a:rPr lang="es-419"/>
              <a:t> disponible para ser abierto por otro proceso.</a:t>
            </a:r>
            <a:endParaRPr/>
          </a:p>
        </p:txBody>
      </p:sp>
      <p:sp>
        <p:nvSpPr>
          <p:cNvPr id="254" name="Google Shape;254;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Cerrar </a:t>
            </a:r>
            <a:r>
              <a:rPr lang="es-419"/>
              <a:t>un archivo</a:t>
            </a:r>
            <a:endParaRPr/>
          </a:p>
        </p:txBody>
      </p:sp>
      <p:sp>
        <p:nvSpPr>
          <p:cNvPr id="255" name="Google Shape;255;p37"/>
          <p:cNvSpPr txBox="1"/>
          <p:nvPr/>
        </p:nvSpPr>
        <p:spPr>
          <a:xfrm>
            <a:off x="1726350" y="2704950"/>
            <a:ext cx="5691300" cy="76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latin typeface="Consolas"/>
                <a:ea typeface="Consolas"/>
                <a:cs typeface="Consolas"/>
                <a:sym typeface="Consolas"/>
              </a:rPr>
              <a:t>ofstream myfile;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s-419" sz="1200">
                <a:latin typeface="Consolas"/>
                <a:ea typeface="Consolas"/>
                <a:cs typeface="Consolas"/>
                <a:sym typeface="Consolas"/>
              </a:rPr>
              <a:t>myfile.open (</a:t>
            </a:r>
            <a:r>
              <a:rPr lang="es-419" sz="1200">
                <a:solidFill>
                  <a:srgbClr val="600030"/>
                </a:solidFill>
                <a:latin typeface="Consolas"/>
                <a:ea typeface="Consolas"/>
                <a:cs typeface="Consolas"/>
                <a:sym typeface="Consolas"/>
              </a:rPr>
              <a:t>"example.bin"</a:t>
            </a:r>
            <a:r>
              <a:rPr lang="es-419" sz="1200">
                <a:latin typeface="Consolas"/>
                <a:ea typeface="Consolas"/>
                <a:cs typeface="Consolas"/>
                <a:sym typeface="Consolas"/>
              </a:rPr>
              <a:t>, ios::out | ios::app | ios::binary);</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s-419" sz="1200">
                <a:latin typeface="Consolas"/>
                <a:ea typeface="Consolas"/>
                <a:cs typeface="Consolas"/>
                <a:sym typeface="Consolas"/>
              </a:rPr>
              <a:t>myfile.close();</a:t>
            </a:r>
            <a:endParaRPr sz="12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Archivos de texto</a:t>
            </a:r>
            <a:endParaRPr/>
          </a:p>
        </p:txBody>
      </p:sp>
      <p:sp>
        <p:nvSpPr>
          <p:cNvPr id="261" name="Google Shape;261;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Streams de archivos de texto son aquellos donde la bandera </a:t>
            </a:r>
            <a:r>
              <a:rPr i="1" lang="es-419"/>
              <a:t>ios::binary</a:t>
            </a:r>
            <a:r>
              <a:rPr lang="es-419"/>
              <a:t> no se incluye en el modo. Estos archivos son diseñados para almacenar texto y donde tanto la lectura del archivo como escritura en el mismo pueden sufrir transformaciones de formato, las cuales no necesariamente corresponden al valor binario.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Archivos de texto</a:t>
            </a:r>
            <a:endParaRPr/>
          </a:p>
        </p:txBody>
      </p:sp>
      <p:sp>
        <p:nvSpPr>
          <p:cNvPr id="267" name="Google Shape;267;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Las operaciones de escritura en archivos de texto son realizadas de la misma forma en la que operamos con </a:t>
            </a:r>
            <a:r>
              <a:rPr b="1" i="1" lang="es-419"/>
              <a:t>cout</a:t>
            </a:r>
            <a:r>
              <a:rPr lang="es-419"/>
              <a:t>:</a:t>
            </a:r>
            <a:endParaRPr/>
          </a:p>
        </p:txBody>
      </p:sp>
      <p:pic>
        <p:nvPicPr>
          <p:cNvPr id="268" name="Google Shape;268;p39"/>
          <p:cNvPicPr preferRelativeResize="0"/>
          <p:nvPr/>
        </p:nvPicPr>
        <p:blipFill>
          <a:blip r:embed="rId3">
            <a:alphaModFix/>
          </a:blip>
          <a:stretch>
            <a:fillRect/>
          </a:stretch>
        </p:blipFill>
        <p:spPr>
          <a:xfrm>
            <a:off x="1310275" y="2233888"/>
            <a:ext cx="6419850" cy="2200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Archivos de texto</a:t>
            </a:r>
            <a:endParaRPr/>
          </a:p>
        </p:txBody>
      </p:sp>
      <p:sp>
        <p:nvSpPr>
          <p:cNvPr id="274" name="Google Shape;274;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Leer desde un archivo también puede ser realizado en el mismo modo en el que usamos el </a:t>
            </a:r>
            <a:r>
              <a:rPr b="1" i="1" lang="es-419"/>
              <a:t>cin</a:t>
            </a:r>
            <a:r>
              <a:rPr lang="es-419"/>
              <a:t>:</a:t>
            </a:r>
            <a:endParaRPr/>
          </a:p>
        </p:txBody>
      </p:sp>
      <p:pic>
        <p:nvPicPr>
          <p:cNvPr id="275" name="Google Shape;275;p40"/>
          <p:cNvPicPr preferRelativeResize="0"/>
          <p:nvPr/>
        </p:nvPicPr>
        <p:blipFill>
          <a:blip r:embed="rId3">
            <a:alphaModFix/>
          </a:blip>
          <a:stretch>
            <a:fillRect/>
          </a:stretch>
        </p:blipFill>
        <p:spPr>
          <a:xfrm>
            <a:off x="1106713" y="1950625"/>
            <a:ext cx="6486525" cy="304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Archivos de texto</a:t>
            </a:r>
            <a:endParaRPr/>
          </a:p>
        </p:txBody>
      </p:sp>
      <p:sp>
        <p:nvSpPr>
          <p:cNvPr id="281" name="Google Shape;281;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En el ejemplo anterior leemos un archivo de texto e imprimimos el contenido en la pantalla. Creamos un ciclo while que lee el archivo linea por linea, usando </a:t>
            </a:r>
            <a:r>
              <a:rPr i="1" lang="es-419"/>
              <a:t>getline</a:t>
            </a:r>
            <a:r>
              <a:rPr lang="es-419"/>
              <a:t>. </a:t>
            </a:r>
            <a:endParaRPr/>
          </a:p>
          <a:p>
            <a:pPr indent="0" lvl="0" marL="0" rtl="0" algn="l">
              <a:spcBef>
                <a:spcPts val="1200"/>
              </a:spcBef>
              <a:spcAft>
                <a:spcPts val="1200"/>
              </a:spcAft>
              <a:buNone/>
            </a:pPr>
            <a:r>
              <a:rPr lang="es-419"/>
              <a:t>Si el stream </a:t>
            </a:r>
            <a:r>
              <a:rPr lang="es-419"/>
              <a:t>está</a:t>
            </a:r>
            <a:r>
              <a:rPr lang="es-419"/>
              <a:t> listo para realizar </a:t>
            </a:r>
            <a:r>
              <a:rPr lang="es-419"/>
              <a:t>más</a:t>
            </a:r>
            <a:r>
              <a:rPr lang="es-419"/>
              <a:t> operaciones (es decir, que aun queden </a:t>
            </a:r>
            <a:r>
              <a:rPr lang="es-419"/>
              <a:t>líneas</a:t>
            </a:r>
            <a:r>
              <a:rPr lang="es-419"/>
              <a:t> por leer) entonces </a:t>
            </a:r>
            <a:r>
              <a:rPr i="1" lang="es-419"/>
              <a:t>getline</a:t>
            </a:r>
            <a:r>
              <a:rPr lang="es-419"/>
              <a:t> retornará un valor </a:t>
            </a:r>
            <a:r>
              <a:rPr i="1" lang="es-419"/>
              <a:t>true </a:t>
            </a:r>
            <a:r>
              <a:rPr lang="es-419"/>
              <a:t>pero si ya se ha llegado al final del archivo u ocurrió un error entonces </a:t>
            </a:r>
            <a:r>
              <a:rPr i="1" lang="es-419"/>
              <a:t>getline</a:t>
            </a:r>
            <a:r>
              <a:rPr lang="es-419"/>
              <a:t> devolverá un </a:t>
            </a:r>
            <a:r>
              <a:rPr i="1" lang="es-419"/>
              <a:t>false.</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Clasificación</a:t>
            </a:r>
            <a:r>
              <a:rPr lang="es-419"/>
              <a:t> de listas ligadas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Las listas se pueden dividir en 4 </a:t>
            </a:r>
            <a:r>
              <a:rPr lang="es-419"/>
              <a:t>categorías</a:t>
            </a:r>
            <a:r>
              <a:rPr lang="es-419"/>
              <a:t>:</a:t>
            </a:r>
            <a:endParaRPr/>
          </a:p>
          <a:p>
            <a:pPr indent="-342900" lvl="0" marL="457200" rtl="0" algn="l">
              <a:spcBef>
                <a:spcPts val="1200"/>
              </a:spcBef>
              <a:spcAft>
                <a:spcPts val="0"/>
              </a:spcAft>
              <a:buSzPts val="1800"/>
              <a:buChar char="●"/>
            </a:pPr>
            <a:r>
              <a:rPr lang="es-419"/>
              <a:t>Listas simplemente enlazadas: Cada nodo (elemento) contiene un </a:t>
            </a:r>
            <a:r>
              <a:rPr lang="es-419"/>
              <a:t>único</a:t>
            </a:r>
            <a:r>
              <a:rPr lang="es-419"/>
              <a:t> enlace que conecta ese nodo al siguiente nodo. La lista es eficiente en recorridos directos, es decir, hacia adelante.</a:t>
            </a:r>
            <a:endParaRPr/>
          </a:p>
          <a:p>
            <a:pPr indent="-342900" lvl="0" marL="457200" rtl="0" algn="l">
              <a:spcBef>
                <a:spcPts val="0"/>
              </a:spcBef>
              <a:spcAft>
                <a:spcPts val="0"/>
              </a:spcAft>
              <a:buSzPts val="1800"/>
              <a:buChar char="●"/>
            </a:pPr>
            <a:r>
              <a:rPr lang="es-419"/>
              <a:t>Listas doblemente enlazadas: Cada nodo tiene dos enlaces, uno a su nodo predecesor o nodo anterior, y el otro a su nodo sucesor o siguiente. La lista es eficiente en recorrido directo como en recorrido inverso.</a:t>
            </a:r>
            <a:endParaRPr/>
          </a:p>
          <a:p>
            <a:pPr indent="-342900" lvl="0" marL="457200" rtl="0" algn="l">
              <a:spcBef>
                <a:spcPts val="0"/>
              </a:spcBef>
              <a:spcAft>
                <a:spcPts val="0"/>
              </a:spcAft>
              <a:buSzPts val="1800"/>
              <a:buChar char="●"/>
            </a:pPr>
            <a:r>
              <a:rPr lang="es-419"/>
              <a:t>Lista circular simplemente enlazada: como creen que es esta lista???…</a:t>
            </a:r>
            <a:endParaRPr/>
          </a:p>
          <a:p>
            <a:pPr indent="-342900" lvl="0" marL="457200" rtl="0" algn="l">
              <a:spcBef>
                <a:spcPts val="0"/>
              </a:spcBef>
              <a:spcAft>
                <a:spcPts val="0"/>
              </a:spcAft>
              <a:buSzPts val="1800"/>
              <a:buChar char="●"/>
            </a:pPr>
            <a:r>
              <a:rPr lang="es-419"/>
              <a:t>Lista circular doblemente enlazada: como creen que es esta lista???…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Banderas para revisar el estado</a:t>
            </a:r>
            <a:endParaRPr/>
          </a:p>
        </p:txBody>
      </p:sp>
      <p:sp>
        <p:nvSpPr>
          <p:cNvPr id="287" name="Google Shape;287;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Las siguientes funciones miembros existen para checar estados </a:t>
            </a:r>
            <a:r>
              <a:rPr lang="es-419"/>
              <a:t>específicos</a:t>
            </a:r>
            <a:r>
              <a:rPr lang="es-419"/>
              <a:t> del stream (todas regresan un valor booleano).</a:t>
            </a:r>
            <a:endParaRPr/>
          </a:p>
          <a:p>
            <a:pPr indent="0" lvl="0" marL="0" rtl="0" algn="l">
              <a:spcBef>
                <a:spcPts val="1200"/>
              </a:spcBef>
              <a:spcAft>
                <a:spcPts val="0"/>
              </a:spcAft>
              <a:buNone/>
            </a:pPr>
            <a:r>
              <a:rPr lang="es-419"/>
              <a:t>bad(): retorna </a:t>
            </a:r>
            <a:r>
              <a:rPr i="1" lang="es-419"/>
              <a:t>true</a:t>
            </a:r>
            <a:r>
              <a:rPr lang="es-419"/>
              <a:t> si una </a:t>
            </a:r>
            <a:r>
              <a:rPr lang="es-419"/>
              <a:t>operación</a:t>
            </a:r>
            <a:r>
              <a:rPr lang="es-419"/>
              <a:t> de lectura o escritura falla. Por ejemplo, en caso de que tratemos de escribir en un archivo que no ha sido abierto para escritura.</a:t>
            </a:r>
            <a:endParaRPr/>
          </a:p>
          <a:p>
            <a:pPr indent="0" lvl="0" marL="0" rtl="0" algn="l">
              <a:spcBef>
                <a:spcPts val="1200"/>
              </a:spcBef>
              <a:spcAft>
                <a:spcPts val="1200"/>
              </a:spcAft>
              <a:buNone/>
            </a:pPr>
            <a:r>
              <a:rPr lang="es-419"/>
              <a:t>eof(): Retorna </a:t>
            </a:r>
            <a:r>
              <a:rPr i="1" lang="es-419"/>
              <a:t>true</a:t>
            </a:r>
            <a:r>
              <a:rPr lang="es-419"/>
              <a:t> si un archivo abierto para lectura ha llegado al final.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Establecer y obtener el posicionamiento del stream</a:t>
            </a:r>
            <a:endParaRPr/>
          </a:p>
        </p:txBody>
      </p:sp>
      <p:sp>
        <p:nvSpPr>
          <p:cNvPr id="293" name="Google Shape;293;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Todos los streams de entrada y salida conservan internamente una </a:t>
            </a:r>
            <a:r>
              <a:rPr lang="es-419"/>
              <a:t>posición</a:t>
            </a:r>
            <a:r>
              <a:rPr lang="es-419"/>
              <a:t>.</a:t>
            </a:r>
            <a:endParaRPr/>
          </a:p>
          <a:p>
            <a:pPr indent="0" lvl="0" marL="0" rtl="0" algn="l">
              <a:spcBef>
                <a:spcPts val="1200"/>
              </a:spcBef>
              <a:spcAft>
                <a:spcPts val="0"/>
              </a:spcAft>
              <a:buNone/>
            </a:pPr>
            <a:r>
              <a:rPr i="1" lang="es-419"/>
              <a:t>ifstream</a:t>
            </a:r>
            <a:r>
              <a:rPr lang="es-419"/>
              <a:t> conserva un </a:t>
            </a:r>
            <a:r>
              <a:rPr i="1" lang="es-419"/>
              <a:t> get position </a:t>
            </a:r>
            <a:r>
              <a:rPr lang="es-419"/>
              <a:t>interno con la </a:t>
            </a:r>
            <a:r>
              <a:rPr lang="es-419"/>
              <a:t>ubicación</a:t>
            </a:r>
            <a:r>
              <a:rPr lang="es-419"/>
              <a:t> del elemento para ser </a:t>
            </a:r>
            <a:r>
              <a:rPr lang="es-419"/>
              <a:t>leído</a:t>
            </a:r>
            <a:r>
              <a:rPr lang="es-419"/>
              <a:t> en la siguiente </a:t>
            </a:r>
            <a:r>
              <a:rPr lang="es-419"/>
              <a:t>operación</a:t>
            </a:r>
            <a:r>
              <a:rPr lang="es-419"/>
              <a:t> de lectura.</a:t>
            </a:r>
            <a:endParaRPr/>
          </a:p>
          <a:p>
            <a:pPr indent="0" lvl="0" marL="0" rtl="0" algn="l">
              <a:spcBef>
                <a:spcPts val="1200"/>
              </a:spcBef>
              <a:spcAft>
                <a:spcPts val="0"/>
              </a:spcAft>
              <a:buNone/>
            </a:pPr>
            <a:r>
              <a:rPr i="1" lang="es-419"/>
              <a:t>ofstream</a:t>
            </a:r>
            <a:r>
              <a:rPr lang="es-419"/>
              <a:t> conserva un </a:t>
            </a:r>
            <a:r>
              <a:rPr i="1" lang="es-419"/>
              <a:t>put position </a:t>
            </a:r>
            <a:r>
              <a:rPr lang="es-419"/>
              <a:t>interno con la ubicación donde el siguiente elemento ha de ser escrito.</a:t>
            </a:r>
            <a:endParaRPr/>
          </a:p>
          <a:p>
            <a:pPr indent="0" lvl="0" marL="0" rtl="0" algn="l">
              <a:spcBef>
                <a:spcPts val="1200"/>
              </a:spcBef>
              <a:spcAft>
                <a:spcPts val="0"/>
              </a:spcAft>
              <a:buNone/>
            </a:pPr>
            <a:r>
              <a:rPr lang="es-419"/>
              <a:t>Estas posiciones pueden ser observadas o modificadas usando las siguientes funciones miembro:</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Establecer y obtener el posicionamiento del stream</a:t>
            </a:r>
            <a:endParaRPr/>
          </a:p>
        </p:txBody>
      </p:sp>
      <p:sp>
        <p:nvSpPr>
          <p:cNvPr id="299" name="Google Shape;299;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419"/>
              <a:t>tellg() / tellp()</a:t>
            </a:r>
            <a:endParaRPr b="1"/>
          </a:p>
          <a:p>
            <a:pPr indent="0" lvl="0" marL="0" rtl="0" algn="l">
              <a:spcBef>
                <a:spcPts val="1200"/>
              </a:spcBef>
              <a:spcAft>
                <a:spcPts val="0"/>
              </a:spcAft>
              <a:buNone/>
            </a:pPr>
            <a:r>
              <a:rPr lang="es-419"/>
              <a:t>Estas dos funciones miembro sin </a:t>
            </a:r>
            <a:r>
              <a:rPr lang="es-419"/>
              <a:t>parámetros</a:t>
            </a:r>
            <a:r>
              <a:rPr lang="es-419"/>
              <a:t> retornan un valor de tipo </a:t>
            </a:r>
            <a:r>
              <a:rPr i="1" lang="es-419"/>
              <a:t>streampos</a:t>
            </a:r>
            <a:r>
              <a:rPr lang="es-419"/>
              <a:t>, el cual es un tipo que representa la </a:t>
            </a:r>
            <a:r>
              <a:rPr i="1" lang="es-419"/>
              <a:t>get position </a:t>
            </a:r>
            <a:r>
              <a:rPr lang="es-419"/>
              <a:t>actual (en el caso de tellg) o la </a:t>
            </a:r>
            <a:r>
              <a:rPr i="1" lang="es-419"/>
              <a:t>put position </a:t>
            </a:r>
            <a:r>
              <a:rPr lang="es-419"/>
              <a:t>actual (en el caso de tellp).</a:t>
            </a:r>
            <a:endParaRPr/>
          </a:p>
          <a:p>
            <a:pPr indent="0" lvl="0" marL="0" rtl="0" algn="l">
              <a:spcBef>
                <a:spcPts val="1200"/>
              </a:spcBef>
              <a:spcAft>
                <a:spcPts val="0"/>
              </a:spcAft>
              <a:buNone/>
            </a:pPr>
            <a:r>
              <a:rPr b="1" lang="es-419"/>
              <a:t>seekg() / seekp()</a:t>
            </a:r>
            <a:endParaRPr b="1"/>
          </a:p>
          <a:p>
            <a:pPr indent="0" lvl="0" marL="0" rtl="0" algn="l">
              <a:spcBef>
                <a:spcPts val="1200"/>
              </a:spcBef>
              <a:spcAft>
                <a:spcPts val="0"/>
              </a:spcAft>
              <a:buNone/>
            </a:pPr>
            <a:r>
              <a:rPr lang="es-419"/>
              <a:t>Estas funciones miembro permiten cambiar la ubicación del </a:t>
            </a:r>
            <a:r>
              <a:rPr i="1" lang="es-419"/>
              <a:t>get </a:t>
            </a:r>
            <a:r>
              <a:rPr lang="es-419"/>
              <a:t>y </a:t>
            </a:r>
            <a:r>
              <a:rPr i="1" lang="es-419"/>
              <a:t>put position. </a:t>
            </a:r>
            <a:r>
              <a:rPr lang="es-419"/>
              <a:t>Ambas funciones </a:t>
            </a:r>
            <a:r>
              <a:rPr lang="es-419"/>
              <a:t>están</a:t>
            </a:r>
            <a:r>
              <a:rPr lang="es-419"/>
              <a:t> sobrecargadas con dos diferentes prototipos:</a:t>
            </a:r>
            <a:endParaRPr/>
          </a:p>
          <a:p>
            <a:pPr indent="-342900" lvl="0" marL="457200" rtl="0" algn="l">
              <a:spcBef>
                <a:spcPts val="1200"/>
              </a:spcBef>
              <a:spcAft>
                <a:spcPts val="0"/>
              </a:spcAft>
              <a:buSzPts val="1800"/>
              <a:buChar char="●"/>
            </a:pPr>
            <a:r>
              <a:rPr b="1" lang="es-419"/>
              <a:t>seekg ( position ) / seekp ( position )</a:t>
            </a:r>
            <a:endParaRPr b="1"/>
          </a:p>
          <a:p>
            <a:pPr indent="-342900" lvl="0" marL="457200" rtl="0" algn="l">
              <a:spcBef>
                <a:spcPts val="0"/>
              </a:spcBef>
              <a:spcAft>
                <a:spcPts val="0"/>
              </a:spcAft>
              <a:buSzPts val="1800"/>
              <a:buChar char="●"/>
            </a:pPr>
            <a:r>
              <a:rPr b="1" lang="es-419"/>
              <a:t>seekg ( offset, position ) / seekp ( offset, position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Establecer y obtener el posicionamiento del stream</a:t>
            </a:r>
            <a:endParaRPr/>
          </a:p>
        </p:txBody>
      </p:sp>
      <p:sp>
        <p:nvSpPr>
          <p:cNvPr id="305" name="Google Shape;305;p45"/>
          <p:cNvSpPr txBox="1"/>
          <p:nvPr>
            <p:ph idx="1" type="body"/>
          </p:nvPr>
        </p:nvSpPr>
        <p:spPr>
          <a:xfrm>
            <a:off x="311700" y="1266325"/>
            <a:ext cx="8601600" cy="3478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b="1" lang="es-419"/>
              <a:t>seekg ( position )  / seekp ( </a:t>
            </a:r>
            <a:r>
              <a:rPr b="1" lang="es-419"/>
              <a:t>position </a:t>
            </a:r>
            <a:r>
              <a:rPr b="1" lang="es-419"/>
              <a:t>)</a:t>
            </a:r>
            <a:br>
              <a:rPr b="1" lang="es-419"/>
            </a:br>
            <a:r>
              <a:rPr lang="es-419"/>
              <a:t>Usando este prototipo, el puntero del stream es cambiado a una </a:t>
            </a:r>
            <a:r>
              <a:rPr b="1" lang="es-419"/>
              <a:t>position </a:t>
            </a:r>
            <a:r>
              <a:rPr lang="es-419"/>
              <a:t>absoluta (contando a partir del inicio del archivo). Este parámetro es de tipo </a:t>
            </a:r>
            <a:r>
              <a:rPr i="1" lang="es-419"/>
              <a:t>streampos</a:t>
            </a:r>
            <a:r>
              <a:rPr lang="es-419"/>
              <a:t>, el cual es el mismo tipo de dato retornado por las funciones </a:t>
            </a:r>
            <a:r>
              <a:rPr i="1" lang="es-419"/>
              <a:t>tellg/tellp.</a:t>
            </a:r>
            <a:br>
              <a:rPr i="1" lang="es-419"/>
            </a:br>
            <a:br>
              <a:rPr lang="es-419"/>
            </a:br>
            <a:r>
              <a:rPr b="1" lang="es-419"/>
              <a:t>seekg ( offset, direction ) / seekp ( offset, direction )</a:t>
            </a:r>
            <a:br>
              <a:rPr b="1" lang="es-419"/>
            </a:br>
            <a:r>
              <a:rPr lang="es-419"/>
              <a:t>Usando este prototipo, la </a:t>
            </a:r>
            <a:r>
              <a:rPr i="1" lang="es-419"/>
              <a:t>get </a:t>
            </a:r>
            <a:r>
              <a:rPr lang="es-419"/>
              <a:t>o </a:t>
            </a:r>
            <a:r>
              <a:rPr i="1" lang="es-419"/>
              <a:t>put position </a:t>
            </a:r>
            <a:r>
              <a:rPr lang="es-419"/>
              <a:t>es establecida con un offset relativo a una posición específica determinada por el parámetro </a:t>
            </a:r>
            <a:r>
              <a:rPr i="1" lang="es-419"/>
              <a:t>direction, </a:t>
            </a:r>
            <a:r>
              <a:rPr lang="es-419"/>
              <a:t>el cual puede tomar los siguientes valores:</a:t>
            </a:r>
            <a:br>
              <a:rPr lang="es-419"/>
            </a:br>
            <a:r>
              <a:rPr lang="es-419"/>
              <a:t>ios::beg &gt; offset contado desde el inicio del stream.</a:t>
            </a:r>
            <a:br>
              <a:rPr lang="es-419"/>
            </a:br>
            <a:r>
              <a:rPr lang="es-419"/>
              <a:t>ios::cur  &gt; offset contado desde la posición actual</a:t>
            </a:r>
            <a:br>
              <a:rPr lang="es-419"/>
            </a:br>
            <a:r>
              <a:rPr lang="es-419"/>
              <a:t>ios::end &gt; offset contado desde el final del stream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Establecer y obtener el posicionamiento del stream</a:t>
            </a:r>
            <a:endParaRPr/>
          </a:p>
        </p:txBody>
      </p:sp>
      <p:pic>
        <p:nvPicPr>
          <p:cNvPr id="311" name="Google Shape;311;p46"/>
          <p:cNvPicPr preferRelativeResize="0"/>
          <p:nvPr/>
        </p:nvPicPr>
        <p:blipFill>
          <a:blip r:embed="rId3">
            <a:alphaModFix/>
          </a:blip>
          <a:stretch>
            <a:fillRect/>
          </a:stretch>
        </p:blipFill>
        <p:spPr>
          <a:xfrm>
            <a:off x="671625" y="1708675"/>
            <a:ext cx="7200900" cy="2247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Archivos binarios</a:t>
            </a:r>
            <a:endParaRPr/>
          </a:p>
        </p:txBody>
      </p:sp>
      <p:sp>
        <p:nvSpPr>
          <p:cNvPr id="317" name="Google Shape;317;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Para archivos binarios, la lectura y escritura de datos con los operadores de </a:t>
            </a:r>
            <a:r>
              <a:rPr lang="es-419"/>
              <a:t>inserción</a:t>
            </a:r>
            <a:r>
              <a:rPr lang="es-419"/>
              <a:t> (&lt;&lt; y &gt;&gt;) y funciones como getline no son eficientes, ya que no necesitamos cambiar el formato de </a:t>
            </a:r>
            <a:r>
              <a:rPr lang="es-419"/>
              <a:t>algún</a:t>
            </a:r>
            <a:r>
              <a:rPr lang="es-419"/>
              <a:t> dato, y seguramente los datos no </a:t>
            </a:r>
            <a:r>
              <a:rPr lang="es-419"/>
              <a:t>están</a:t>
            </a:r>
            <a:r>
              <a:rPr lang="es-419"/>
              <a:t> formateados en </a:t>
            </a:r>
            <a:r>
              <a:rPr lang="es-419"/>
              <a:t>líneas</a:t>
            </a:r>
            <a:r>
              <a:rPr lang="es-419"/>
              <a:t>.</a:t>
            </a:r>
            <a:endParaRPr/>
          </a:p>
          <a:p>
            <a:pPr indent="0" lvl="0" marL="0" rtl="0" algn="l">
              <a:spcBef>
                <a:spcPts val="1200"/>
              </a:spcBef>
              <a:spcAft>
                <a:spcPts val="0"/>
              </a:spcAft>
              <a:buNone/>
            </a:pPr>
            <a:r>
              <a:rPr lang="es-419"/>
              <a:t>Streams de archivos incluyen dos funciones miembro </a:t>
            </a:r>
            <a:r>
              <a:rPr lang="es-419"/>
              <a:t>específicamente diseñadas para leer y escribir datos binarios secuenciales: </a:t>
            </a:r>
            <a:r>
              <a:rPr i="1" lang="es-419"/>
              <a:t>write and read.</a:t>
            </a:r>
            <a:endParaRPr/>
          </a:p>
          <a:p>
            <a:pPr indent="0" lvl="0" marL="0" rtl="0" algn="l">
              <a:spcBef>
                <a:spcPts val="1200"/>
              </a:spcBef>
              <a:spcAft>
                <a:spcPts val="1200"/>
              </a:spcAft>
              <a:buNone/>
            </a:pPr>
            <a:r>
              <a:rPr i="1" lang="es-419"/>
              <a:t>write( memory_block, size ) ;</a:t>
            </a:r>
            <a:br>
              <a:rPr i="1" lang="es-419"/>
            </a:br>
            <a:r>
              <a:rPr i="1" lang="es-419"/>
              <a:t>read( memory_block, size )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Archivos binarios</a:t>
            </a:r>
            <a:endParaRPr/>
          </a:p>
        </p:txBody>
      </p:sp>
      <p:pic>
        <p:nvPicPr>
          <p:cNvPr id="323" name="Google Shape;323;p48"/>
          <p:cNvPicPr preferRelativeResize="0"/>
          <p:nvPr/>
        </p:nvPicPr>
        <p:blipFill>
          <a:blip r:embed="rId3">
            <a:alphaModFix/>
          </a:blip>
          <a:stretch>
            <a:fillRect/>
          </a:stretch>
        </p:blipFill>
        <p:spPr>
          <a:xfrm>
            <a:off x="772575" y="1152425"/>
            <a:ext cx="7219950" cy="368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Clasificación</a:t>
            </a:r>
            <a:r>
              <a:rPr lang="es-419"/>
              <a:t> de listas ligadas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Las listas se pueden dividir en 4 </a:t>
            </a:r>
            <a:r>
              <a:rPr lang="es-419"/>
              <a:t>categorías</a:t>
            </a:r>
            <a:r>
              <a:rPr lang="es-419"/>
              <a:t>:</a:t>
            </a:r>
            <a:endParaRPr/>
          </a:p>
          <a:p>
            <a:pPr indent="-342900" lvl="0" marL="457200" rtl="0" algn="l">
              <a:spcBef>
                <a:spcPts val="1200"/>
              </a:spcBef>
              <a:spcAft>
                <a:spcPts val="0"/>
              </a:spcAft>
              <a:buSzPts val="1800"/>
              <a:buChar char="●"/>
            </a:pPr>
            <a:r>
              <a:rPr lang="es-419"/>
              <a:t>Listas simplemente enlazadas: Cada nodo (elemento) contiene un </a:t>
            </a:r>
            <a:r>
              <a:rPr lang="es-419"/>
              <a:t>único</a:t>
            </a:r>
            <a:r>
              <a:rPr lang="es-419"/>
              <a:t> enlace que conecta ese nodo al siguiente nodo. La lista es eficiente en recorridos directos, es decir, hacia adelante.</a:t>
            </a:r>
            <a:endParaRPr/>
          </a:p>
          <a:p>
            <a:pPr indent="-342900" lvl="0" marL="457200" rtl="0" algn="l">
              <a:spcBef>
                <a:spcPts val="0"/>
              </a:spcBef>
              <a:spcAft>
                <a:spcPts val="0"/>
              </a:spcAft>
              <a:buSzPts val="1800"/>
              <a:buChar char="●"/>
            </a:pPr>
            <a:r>
              <a:rPr lang="es-419"/>
              <a:t>Listas doblemente enlazadas: Cada nodo tiene dos enlaces, uno a su nodo predecesor o nodo anterior, y el otro a su nodo sucesor o siguiente. La lista es eficiente en recorrido directo como en recorrido inverso.</a:t>
            </a:r>
            <a:endParaRPr/>
          </a:p>
          <a:p>
            <a:pPr indent="-342900" lvl="0" marL="457200" rtl="0" algn="l">
              <a:spcBef>
                <a:spcPts val="0"/>
              </a:spcBef>
              <a:spcAft>
                <a:spcPts val="0"/>
              </a:spcAft>
              <a:buSzPts val="1800"/>
              <a:buChar char="●"/>
            </a:pPr>
            <a:r>
              <a:rPr lang="es-419"/>
              <a:t>Lista circular simplemente enlazada: </a:t>
            </a:r>
            <a:r>
              <a:rPr b="1" lang="es-419"/>
              <a:t>Una lista simplemente enlazada en la que el </a:t>
            </a:r>
            <a:r>
              <a:rPr b="1" lang="es-419"/>
              <a:t>último</a:t>
            </a:r>
            <a:r>
              <a:rPr b="1" lang="es-419"/>
              <a:t> nodo (cola) se enlaza al primer nodo (cabeza).</a:t>
            </a:r>
            <a:endParaRPr b="1"/>
          </a:p>
          <a:p>
            <a:pPr indent="-342900" lvl="0" marL="457200" rtl="0" algn="l">
              <a:spcBef>
                <a:spcPts val="0"/>
              </a:spcBef>
              <a:spcAft>
                <a:spcPts val="0"/>
              </a:spcAft>
              <a:buSzPts val="1800"/>
              <a:buChar char="●"/>
            </a:pPr>
            <a:r>
              <a:rPr lang="es-419"/>
              <a:t>Lista circular doblemente enlazada: </a:t>
            </a:r>
            <a:r>
              <a:rPr b="1" lang="es-419"/>
              <a:t>Una lista doblemente enlazada en la que el último nodo (cola) se enlaza al primer nodo (cabeza).</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419"/>
              <a:t>Anteriormente vimos arreglos (una estructura de datos lineal), los cuales vimos que para ser utilizados hay que fijar por adelantado el espacio a ocupar en memoria, de modo que cuando se desea añadir un nuevo elemento que rebase el tamaño prefijado, no es posible de realizar sin que se produzca un error. Esto se debe a que hacen un uso ineficiente de la memoria, en el sentido de que para almacenar datos debemos saber la cantidad </a:t>
            </a:r>
            <a:r>
              <a:rPr lang="es-419"/>
              <a:t>máxima</a:t>
            </a:r>
            <a:r>
              <a:rPr lang="es-419"/>
              <a:t> que nuestro programa puede llegar a necesitar, aunque esta no se utilice al principio de la </a:t>
            </a:r>
            <a:r>
              <a:rPr lang="es-419"/>
              <a:t>ejecución</a:t>
            </a:r>
            <a:r>
              <a:rPr lang="es-419"/>
              <a:t> de la </a:t>
            </a:r>
            <a:r>
              <a:rPr lang="es-419"/>
              <a:t>aplicación</a:t>
            </a:r>
            <a:r>
              <a:rPr lang="es-419"/>
              <a:t>.</a:t>
            </a:r>
            <a:br>
              <a:rPr lang="es-419"/>
            </a:br>
            <a:r>
              <a:rPr lang="es-419"/>
              <a:t>Gracias a la </a:t>
            </a:r>
            <a:r>
              <a:rPr lang="es-419"/>
              <a:t>asignación</a:t>
            </a:r>
            <a:r>
              <a:rPr lang="es-419"/>
              <a:t> </a:t>
            </a:r>
            <a:r>
              <a:rPr lang="es-419"/>
              <a:t>dinámica</a:t>
            </a:r>
            <a:r>
              <a:rPr lang="es-419"/>
              <a:t> de memoria, es posible implementar listas de modo que la memoria </a:t>
            </a:r>
            <a:r>
              <a:rPr lang="es-419"/>
              <a:t>física</a:t>
            </a:r>
            <a:r>
              <a:rPr lang="es-419"/>
              <a:t> utilizada se corresponda con el </a:t>
            </a:r>
            <a:r>
              <a:rPr lang="es-419"/>
              <a:t>número</a:t>
            </a:r>
            <a:r>
              <a:rPr lang="es-419"/>
              <a:t> de elementos utilizados.</a:t>
            </a:r>
            <a:endParaRPr/>
          </a:p>
        </p:txBody>
      </p:sp>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Fundamentos </a:t>
            </a:r>
            <a:r>
              <a:rPr lang="es-419"/>
              <a:t>teóricos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Una </a:t>
            </a:r>
            <a:r>
              <a:rPr b="1" lang="es-419"/>
              <a:t>lista enlazada </a:t>
            </a:r>
            <a:r>
              <a:rPr lang="es-419"/>
              <a:t>es una estructura de datos lineal, </a:t>
            </a:r>
            <a:r>
              <a:rPr lang="es-419"/>
              <a:t>colección</a:t>
            </a:r>
            <a:r>
              <a:rPr lang="es-419"/>
              <a:t> o secuencia de elementos dispuestos uno </a:t>
            </a:r>
            <a:r>
              <a:rPr lang="es-419"/>
              <a:t>detrás</a:t>
            </a:r>
            <a:r>
              <a:rPr lang="es-419"/>
              <a:t> de otro (</a:t>
            </a:r>
            <a:r>
              <a:rPr lang="es-419"/>
              <a:t>más</a:t>
            </a:r>
            <a:r>
              <a:rPr lang="es-419"/>
              <a:t> no almacenados en posiciones de memoria contiguas), en la que cada elemento se conecta al siguiente elemento por un </a:t>
            </a:r>
            <a:r>
              <a:rPr i="1" lang="es-419"/>
              <a:t>enlace </a:t>
            </a:r>
            <a:r>
              <a:rPr lang="es-419"/>
              <a:t>o </a:t>
            </a:r>
            <a:r>
              <a:rPr i="1" lang="es-419"/>
              <a:t>puntero</a:t>
            </a:r>
            <a:r>
              <a:rPr lang="es-419"/>
              <a:t>.</a:t>
            </a:r>
            <a:endParaRPr/>
          </a:p>
          <a:p>
            <a:pPr indent="0" lvl="0" marL="0" rtl="0" algn="l">
              <a:spcBef>
                <a:spcPts val="1200"/>
              </a:spcBef>
              <a:spcAft>
                <a:spcPts val="0"/>
              </a:spcAft>
              <a:buNone/>
            </a:pPr>
            <a:r>
              <a:rPr lang="es-419"/>
              <a:t>La idea </a:t>
            </a:r>
            <a:r>
              <a:rPr lang="es-419"/>
              <a:t>básica</a:t>
            </a:r>
            <a:r>
              <a:rPr lang="es-419"/>
              <a:t> consiste en construir una lista cuyos elementos llamados </a:t>
            </a:r>
            <a:r>
              <a:rPr b="1" lang="es-419"/>
              <a:t>nodos</a:t>
            </a:r>
            <a:r>
              <a:rPr lang="es-419"/>
              <a:t> se componen de dos partes:</a:t>
            </a:r>
            <a:endParaRPr/>
          </a:p>
          <a:p>
            <a:pPr indent="-342900" lvl="0" marL="457200" rtl="0" algn="l">
              <a:spcBef>
                <a:spcPts val="1200"/>
              </a:spcBef>
              <a:spcAft>
                <a:spcPts val="0"/>
              </a:spcAft>
              <a:buSzPts val="1800"/>
              <a:buChar char="●"/>
            </a:pPr>
            <a:r>
              <a:rPr lang="es-419"/>
              <a:t>La primera parte contiene la información.</a:t>
            </a:r>
            <a:endParaRPr/>
          </a:p>
          <a:p>
            <a:pPr indent="-342900" lvl="0" marL="457200" rtl="0" algn="l">
              <a:spcBef>
                <a:spcPts val="0"/>
              </a:spcBef>
              <a:spcAft>
                <a:spcPts val="0"/>
              </a:spcAft>
              <a:buSzPts val="1800"/>
              <a:buChar char="●"/>
            </a:pPr>
            <a:r>
              <a:rPr lang="es-419"/>
              <a:t>La segunda parte contiene un </a:t>
            </a:r>
            <a:r>
              <a:rPr i="1" lang="es-419"/>
              <a:t>puntero </a:t>
            </a:r>
            <a:r>
              <a:rPr lang="es-419"/>
              <a:t>denominado </a:t>
            </a:r>
            <a:r>
              <a:rPr i="1" lang="es-419"/>
              <a:t>enlace</a:t>
            </a:r>
            <a:r>
              <a:rPr lang="es-419"/>
              <a:t> que apunta al siguiente nodo de la lista.</a:t>
            </a:r>
            <a:endParaRPr/>
          </a:p>
        </p:txBody>
      </p:sp>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 enlazada o de enlace simple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 enlazada o de enlace simple</a:t>
            </a:r>
            <a:endParaRPr/>
          </a:p>
        </p:txBody>
      </p:sp>
      <p:sp>
        <p:nvSpPr>
          <p:cNvPr id="103" name="Google Shape;103;p19"/>
          <p:cNvSpPr/>
          <p:nvPr/>
        </p:nvSpPr>
        <p:spPr>
          <a:xfrm>
            <a:off x="976900" y="2031450"/>
            <a:ext cx="1324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Data	  Sig</a:t>
            </a:r>
            <a:endParaRPr/>
          </a:p>
        </p:txBody>
      </p:sp>
      <p:cxnSp>
        <p:nvCxnSpPr>
          <p:cNvPr id="104" name="Google Shape;104;p19"/>
          <p:cNvCxnSpPr/>
          <p:nvPr/>
        </p:nvCxnSpPr>
        <p:spPr>
          <a:xfrm flipH="1">
            <a:off x="1519250" y="2035200"/>
            <a:ext cx="7500" cy="577200"/>
          </a:xfrm>
          <a:prstGeom prst="straightConnector1">
            <a:avLst/>
          </a:prstGeom>
          <a:noFill/>
          <a:ln cap="flat" cmpd="sng" w="9525">
            <a:solidFill>
              <a:schemeClr val="dk2"/>
            </a:solidFill>
            <a:prstDash val="solid"/>
            <a:round/>
            <a:headEnd len="med" w="med" type="none"/>
            <a:tailEnd len="med" w="med" type="none"/>
          </a:ln>
        </p:spPr>
      </p:cxnSp>
      <p:sp>
        <p:nvSpPr>
          <p:cNvPr id="105" name="Google Shape;105;p19"/>
          <p:cNvSpPr/>
          <p:nvPr/>
        </p:nvSpPr>
        <p:spPr>
          <a:xfrm>
            <a:off x="2057400" y="2230200"/>
            <a:ext cx="177600" cy="187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9"/>
          <p:cNvCxnSpPr>
            <a:stCxn id="105" idx="6"/>
          </p:cNvCxnSpPr>
          <p:nvPr/>
        </p:nvCxnSpPr>
        <p:spPr>
          <a:xfrm flipH="1" rot="10800000">
            <a:off x="2235000" y="2316300"/>
            <a:ext cx="481200" cy="75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9"/>
          <p:cNvSpPr/>
          <p:nvPr/>
        </p:nvSpPr>
        <p:spPr>
          <a:xfrm>
            <a:off x="2716200" y="2033325"/>
            <a:ext cx="1324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Data	  Sig</a:t>
            </a:r>
            <a:endParaRPr/>
          </a:p>
        </p:txBody>
      </p:sp>
      <p:cxnSp>
        <p:nvCxnSpPr>
          <p:cNvPr id="108" name="Google Shape;108;p19"/>
          <p:cNvCxnSpPr/>
          <p:nvPr/>
        </p:nvCxnSpPr>
        <p:spPr>
          <a:xfrm flipH="1">
            <a:off x="3258550" y="2037075"/>
            <a:ext cx="7500" cy="577200"/>
          </a:xfrm>
          <a:prstGeom prst="straightConnector1">
            <a:avLst/>
          </a:prstGeom>
          <a:noFill/>
          <a:ln cap="flat" cmpd="sng" w="9525">
            <a:solidFill>
              <a:schemeClr val="dk2"/>
            </a:solidFill>
            <a:prstDash val="solid"/>
            <a:round/>
            <a:headEnd len="med" w="med" type="none"/>
            <a:tailEnd len="med" w="med" type="none"/>
          </a:ln>
        </p:spPr>
      </p:cxnSp>
      <p:sp>
        <p:nvSpPr>
          <p:cNvPr id="109" name="Google Shape;109;p19"/>
          <p:cNvSpPr/>
          <p:nvPr/>
        </p:nvSpPr>
        <p:spPr>
          <a:xfrm>
            <a:off x="3796700" y="2232075"/>
            <a:ext cx="177600" cy="187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19"/>
          <p:cNvCxnSpPr>
            <a:endCxn id="111" idx="2"/>
          </p:cNvCxnSpPr>
          <p:nvPr/>
        </p:nvCxnSpPr>
        <p:spPr>
          <a:xfrm>
            <a:off x="4069000" y="2525963"/>
            <a:ext cx="2788200" cy="750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9"/>
          <p:cNvSpPr/>
          <p:nvPr/>
        </p:nvSpPr>
        <p:spPr>
          <a:xfrm>
            <a:off x="4467000" y="1552763"/>
            <a:ext cx="1324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Data	  Link</a:t>
            </a:r>
            <a:endParaRPr/>
          </a:p>
        </p:txBody>
      </p:sp>
      <p:sp>
        <p:nvSpPr>
          <p:cNvPr id="113" name="Google Shape;113;p19"/>
          <p:cNvSpPr/>
          <p:nvPr/>
        </p:nvSpPr>
        <p:spPr>
          <a:xfrm>
            <a:off x="5536000" y="2225138"/>
            <a:ext cx="177600" cy="187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9"/>
          <p:cNvCxnSpPr>
            <a:stCxn id="113" idx="6"/>
          </p:cNvCxnSpPr>
          <p:nvPr/>
        </p:nvCxnSpPr>
        <p:spPr>
          <a:xfrm flipH="1" rot="10800000">
            <a:off x="5713600" y="2311238"/>
            <a:ext cx="481200" cy="75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9"/>
          <p:cNvSpPr/>
          <p:nvPr/>
        </p:nvSpPr>
        <p:spPr>
          <a:xfrm>
            <a:off x="6194800" y="2028263"/>
            <a:ext cx="1324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Data	  Link</a:t>
            </a:r>
            <a:endParaRPr/>
          </a:p>
        </p:txBody>
      </p:sp>
      <p:cxnSp>
        <p:nvCxnSpPr>
          <p:cNvPr id="115" name="Google Shape;115;p19"/>
          <p:cNvCxnSpPr/>
          <p:nvPr/>
        </p:nvCxnSpPr>
        <p:spPr>
          <a:xfrm flipH="1">
            <a:off x="6737150" y="2032013"/>
            <a:ext cx="7500" cy="577200"/>
          </a:xfrm>
          <a:prstGeom prst="straightConnector1">
            <a:avLst/>
          </a:prstGeom>
          <a:noFill/>
          <a:ln cap="flat" cmpd="sng" w="9525">
            <a:solidFill>
              <a:schemeClr val="dk2"/>
            </a:solidFill>
            <a:prstDash val="solid"/>
            <a:round/>
            <a:headEnd len="med" w="med" type="none"/>
            <a:tailEnd len="med" w="med" type="none"/>
          </a:ln>
        </p:spPr>
      </p:cxnSp>
      <p:sp>
        <p:nvSpPr>
          <p:cNvPr id="116" name="Google Shape;116;p19"/>
          <p:cNvSpPr/>
          <p:nvPr/>
        </p:nvSpPr>
        <p:spPr>
          <a:xfrm>
            <a:off x="7275300" y="2227013"/>
            <a:ext cx="177600" cy="187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976900" y="3575175"/>
            <a:ext cx="1324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Data	  Link</a:t>
            </a:r>
            <a:endParaRPr/>
          </a:p>
        </p:txBody>
      </p:sp>
      <p:cxnSp>
        <p:nvCxnSpPr>
          <p:cNvPr id="118" name="Google Shape;118;p19"/>
          <p:cNvCxnSpPr/>
          <p:nvPr/>
        </p:nvCxnSpPr>
        <p:spPr>
          <a:xfrm flipH="1">
            <a:off x="1519250" y="3578925"/>
            <a:ext cx="7500" cy="5772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9"/>
          <p:cNvSpPr/>
          <p:nvPr/>
        </p:nvSpPr>
        <p:spPr>
          <a:xfrm>
            <a:off x="2057400" y="3773925"/>
            <a:ext cx="177600" cy="187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19"/>
          <p:cNvCxnSpPr>
            <a:stCxn id="119" idx="6"/>
          </p:cNvCxnSpPr>
          <p:nvPr/>
        </p:nvCxnSpPr>
        <p:spPr>
          <a:xfrm flipH="1" rot="10800000">
            <a:off x="2235000" y="3860025"/>
            <a:ext cx="481200" cy="75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19"/>
          <p:cNvSpPr/>
          <p:nvPr/>
        </p:nvSpPr>
        <p:spPr>
          <a:xfrm>
            <a:off x="2716200" y="3577050"/>
            <a:ext cx="1324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Data	  Link</a:t>
            </a:r>
            <a:endParaRPr/>
          </a:p>
        </p:txBody>
      </p:sp>
      <p:cxnSp>
        <p:nvCxnSpPr>
          <p:cNvPr id="122" name="Google Shape;122;p19"/>
          <p:cNvCxnSpPr/>
          <p:nvPr/>
        </p:nvCxnSpPr>
        <p:spPr>
          <a:xfrm flipH="1">
            <a:off x="3258550" y="3580800"/>
            <a:ext cx="7500" cy="577200"/>
          </a:xfrm>
          <a:prstGeom prst="straightConnector1">
            <a:avLst/>
          </a:prstGeom>
          <a:noFill/>
          <a:ln cap="flat" cmpd="sng" w="9525">
            <a:solidFill>
              <a:schemeClr val="dk2"/>
            </a:solidFill>
            <a:prstDash val="solid"/>
            <a:round/>
            <a:headEnd len="med" w="med" type="none"/>
            <a:tailEnd len="med" w="med" type="none"/>
          </a:ln>
        </p:spPr>
      </p:cxnSp>
      <p:sp>
        <p:nvSpPr>
          <p:cNvPr id="123" name="Google Shape;123;p19"/>
          <p:cNvSpPr/>
          <p:nvPr/>
        </p:nvSpPr>
        <p:spPr>
          <a:xfrm>
            <a:off x="3796700" y="3775800"/>
            <a:ext cx="177600" cy="187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9"/>
          <p:cNvCxnSpPr>
            <a:stCxn id="123" idx="6"/>
          </p:cNvCxnSpPr>
          <p:nvPr/>
        </p:nvCxnSpPr>
        <p:spPr>
          <a:xfrm flipH="1" rot="10800000">
            <a:off x="3974300" y="3861900"/>
            <a:ext cx="481200" cy="75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19"/>
          <p:cNvSpPr/>
          <p:nvPr/>
        </p:nvSpPr>
        <p:spPr>
          <a:xfrm>
            <a:off x="4455500" y="3570113"/>
            <a:ext cx="1324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Data	  Link</a:t>
            </a:r>
            <a:endParaRPr/>
          </a:p>
        </p:txBody>
      </p:sp>
      <p:cxnSp>
        <p:nvCxnSpPr>
          <p:cNvPr id="126" name="Google Shape;126;p19"/>
          <p:cNvCxnSpPr/>
          <p:nvPr/>
        </p:nvCxnSpPr>
        <p:spPr>
          <a:xfrm flipH="1">
            <a:off x="4997850" y="3573863"/>
            <a:ext cx="7500" cy="577200"/>
          </a:xfrm>
          <a:prstGeom prst="straightConnector1">
            <a:avLst/>
          </a:prstGeom>
          <a:noFill/>
          <a:ln cap="flat" cmpd="sng" w="9525">
            <a:solidFill>
              <a:schemeClr val="dk2"/>
            </a:solidFill>
            <a:prstDash val="solid"/>
            <a:round/>
            <a:headEnd len="med" w="med" type="none"/>
            <a:tailEnd len="med" w="med" type="none"/>
          </a:ln>
        </p:spPr>
      </p:cxnSp>
      <p:sp>
        <p:nvSpPr>
          <p:cNvPr id="127" name="Google Shape;127;p19"/>
          <p:cNvSpPr/>
          <p:nvPr/>
        </p:nvSpPr>
        <p:spPr>
          <a:xfrm>
            <a:off x="5536000" y="3768863"/>
            <a:ext cx="177600" cy="187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9"/>
          <p:cNvCxnSpPr>
            <a:stCxn id="127" idx="6"/>
          </p:cNvCxnSpPr>
          <p:nvPr/>
        </p:nvCxnSpPr>
        <p:spPr>
          <a:xfrm flipH="1" rot="10800000">
            <a:off x="5713600" y="3854963"/>
            <a:ext cx="481200" cy="75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9"/>
          <p:cNvSpPr/>
          <p:nvPr/>
        </p:nvSpPr>
        <p:spPr>
          <a:xfrm>
            <a:off x="6194800" y="3571988"/>
            <a:ext cx="13248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Data	  Sig</a:t>
            </a:r>
            <a:endParaRPr/>
          </a:p>
        </p:txBody>
      </p:sp>
      <p:cxnSp>
        <p:nvCxnSpPr>
          <p:cNvPr id="130" name="Google Shape;130;p19"/>
          <p:cNvCxnSpPr/>
          <p:nvPr/>
        </p:nvCxnSpPr>
        <p:spPr>
          <a:xfrm flipH="1">
            <a:off x="6737150" y="3575738"/>
            <a:ext cx="7500" cy="57720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19"/>
          <p:cNvSpPr/>
          <p:nvPr/>
        </p:nvSpPr>
        <p:spPr>
          <a:xfrm>
            <a:off x="7275300" y="3770738"/>
            <a:ext cx="177600" cy="187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19"/>
          <p:cNvCxnSpPr>
            <a:stCxn id="131" idx="6"/>
          </p:cNvCxnSpPr>
          <p:nvPr/>
        </p:nvCxnSpPr>
        <p:spPr>
          <a:xfrm flipH="1" rot="10800000">
            <a:off x="7452900" y="3856838"/>
            <a:ext cx="481200" cy="75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9"/>
          <p:cNvCxnSpPr>
            <a:stCxn id="116" idx="6"/>
            <a:endCxn id="117" idx="1"/>
          </p:cNvCxnSpPr>
          <p:nvPr/>
        </p:nvCxnSpPr>
        <p:spPr>
          <a:xfrm flipH="1">
            <a:off x="976800" y="2320613"/>
            <a:ext cx="6476100" cy="1540800"/>
          </a:xfrm>
          <a:prstGeom prst="curvedConnector5">
            <a:avLst>
              <a:gd fmla="val -3677" name="adj1"/>
              <a:gd fmla="val 43749" name="adj2"/>
              <a:gd fmla="val 103675" name="adj3"/>
            </a:avLst>
          </a:prstGeom>
          <a:noFill/>
          <a:ln cap="flat" cmpd="sng" w="9525">
            <a:solidFill>
              <a:schemeClr val="dk2"/>
            </a:solidFill>
            <a:prstDash val="solid"/>
            <a:round/>
            <a:headEnd len="med" w="med" type="none"/>
            <a:tailEnd len="med" w="med" type="stealth"/>
          </a:ln>
        </p:spPr>
      </p:cxnSp>
      <p:sp>
        <p:nvSpPr>
          <p:cNvPr id="134" name="Google Shape;134;p19"/>
          <p:cNvSpPr txBox="1"/>
          <p:nvPr/>
        </p:nvSpPr>
        <p:spPr>
          <a:xfrm>
            <a:off x="4458650" y="1179763"/>
            <a:ext cx="11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auxiliar</a:t>
            </a:r>
            <a:endParaRPr/>
          </a:p>
        </p:txBody>
      </p:sp>
      <p:cxnSp>
        <p:nvCxnSpPr>
          <p:cNvPr id="135" name="Google Shape;135;p19"/>
          <p:cNvCxnSpPr>
            <a:endCxn id="112" idx="0"/>
          </p:cNvCxnSpPr>
          <p:nvPr/>
        </p:nvCxnSpPr>
        <p:spPr>
          <a:xfrm>
            <a:off x="4980300" y="1133663"/>
            <a:ext cx="149100" cy="41910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19"/>
          <p:cNvSpPr txBox="1"/>
          <p:nvPr/>
        </p:nvSpPr>
        <p:spPr>
          <a:xfrm>
            <a:off x="7556125" y="4499625"/>
            <a:ext cx="5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Tail</a:t>
            </a:r>
            <a:endParaRPr/>
          </a:p>
        </p:txBody>
      </p:sp>
      <p:cxnSp>
        <p:nvCxnSpPr>
          <p:cNvPr id="137" name="Google Shape;137;p19"/>
          <p:cNvCxnSpPr/>
          <p:nvPr/>
        </p:nvCxnSpPr>
        <p:spPr>
          <a:xfrm rot="10800000">
            <a:off x="7178850" y="4188825"/>
            <a:ext cx="414300" cy="3108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19"/>
          <p:cNvSpPr txBox="1"/>
          <p:nvPr/>
        </p:nvSpPr>
        <p:spPr>
          <a:xfrm>
            <a:off x="8048950" y="3660500"/>
            <a:ext cx="81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NULL</a:t>
            </a:r>
            <a:endParaRPr/>
          </a:p>
        </p:txBody>
      </p:sp>
      <p:sp>
        <p:nvSpPr>
          <p:cNvPr id="139" name="Google Shape;139;p19"/>
          <p:cNvSpPr txBox="1"/>
          <p:nvPr/>
        </p:nvSpPr>
        <p:spPr>
          <a:xfrm>
            <a:off x="663000" y="1243850"/>
            <a:ext cx="13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AUX</a:t>
            </a:r>
            <a:endParaRPr/>
          </a:p>
        </p:txBody>
      </p:sp>
      <p:cxnSp>
        <p:nvCxnSpPr>
          <p:cNvPr id="140" name="Google Shape;140;p19"/>
          <p:cNvCxnSpPr>
            <a:endCxn id="129" idx="0"/>
          </p:cNvCxnSpPr>
          <p:nvPr/>
        </p:nvCxnSpPr>
        <p:spPr>
          <a:xfrm>
            <a:off x="1448500" y="1629488"/>
            <a:ext cx="5408700" cy="19425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19"/>
          <p:cNvSpPr txBox="1"/>
          <p:nvPr/>
        </p:nvSpPr>
        <p:spPr>
          <a:xfrm>
            <a:off x="6070500" y="1207100"/>
            <a:ext cx="13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nodoSiguiente</a:t>
            </a:r>
            <a:endParaRPr/>
          </a:p>
        </p:txBody>
      </p:sp>
      <p:cxnSp>
        <p:nvCxnSpPr>
          <p:cNvPr id="142" name="Google Shape;142;p19"/>
          <p:cNvCxnSpPr/>
          <p:nvPr/>
        </p:nvCxnSpPr>
        <p:spPr>
          <a:xfrm>
            <a:off x="6797600" y="1607288"/>
            <a:ext cx="149100" cy="4191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a:endCxn id="107" idx="3"/>
          </p:cNvCxnSpPr>
          <p:nvPr/>
        </p:nvCxnSpPr>
        <p:spPr>
          <a:xfrm rot="10800000">
            <a:off x="4041000" y="2319675"/>
            <a:ext cx="2029500" cy="14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Operaciones con listas ligadas</a:t>
            </a:r>
            <a:endParaRPr/>
          </a:p>
        </p:txBody>
      </p:sp>
      <p:sp>
        <p:nvSpPr>
          <p:cNvPr id="149" name="Google Shape;14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Declaración</a:t>
            </a:r>
            <a:r>
              <a:rPr lang="es-419"/>
              <a:t> de los tipos nodo y puntero nodo</a:t>
            </a:r>
            <a:endParaRPr/>
          </a:p>
          <a:p>
            <a:pPr indent="-342900" lvl="0" marL="457200" rtl="0" algn="l">
              <a:spcBef>
                <a:spcPts val="0"/>
              </a:spcBef>
              <a:spcAft>
                <a:spcPts val="0"/>
              </a:spcAft>
              <a:buSzPts val="1800"/>
              <a:buChar char="●"/>
            </a:pPr>
            <a:r>
              <a:rPr lang="es-419"/>
              <a:t>Inicialización</a:t>
            </a:r>
            <a:r>
              <a:rPr lang="es-419"/>
              <a:t> o </a:t>
            </a:r>
            <a:r>
              <a:rPr lang="es-419"/>
              <a:t>creación</a:t>
            </a:r>
            <a:endParaRPr/>
          </a:p>
          <a:p>
            <a:pPr indent="-342900" lvl="0" marL="457200" rtl="0" algn="l">
              <a:spcBef>
                <a:spcPts val="0"/>
              </a:spcBef>
              <a:spcAft>
                <a:spcPts val="0"/>
              </a:spcAft>
              <a:buSzPts val="1800"/>
              <a:buChar char="●"/>
            </a:pPr>
            <a:r>
              <a:rPr lang="es-419"/>
              <a:t>Insertar elementos en una lista</a:t>
            </a:r>
            <a:endParaRPr/>
          </a:p>
          <a:p>
            <a:pPr indent="-342900" lvl="0" marL="457200" rtl="0" algn="l">
              <a:spcBef>
                <a:spcPts val="0"/>
              </a:spcBef>
              <a:spcAft>
                <a:spcPts val="0"/>
              </a:spcAft>
              <a:buSzPts val="1800"/>
              <a:buChar char="●"/>
            </a:pPr>
            <a:r>
              <a:rPr lang="es-419"/>
              <a:t>Eliminar elementos de una lista</a:t>
            </a:r>
            <a:endParaRPr/>
          </a:p>
          <a:p>
            <a:pPr indent="-342900" lvl="0" marL="457200" rtl="0" algn="l">
              <a:spcBef>
                <a:spcPts val="0"/>
              </a:spcBef>
              <a:spcAft>
                <a:spcPts val="0"/>
              </a:spcAft>
              <a:buSzPts val="1800"/>
              <a:buChar char="●"/>
            </a:pPr>
            <a:r>
              <a:rPr lang="es-419"/>
              <a:t>Buscar elementos de una lista</a:t>
            </a:r>
            <a:endParaRPr/>
          </a:p>
          <a:p>
            <a:pPr indent="-342900" lvl="0" marL="457200" rtl="0" algn="l">
              <a:spcBef>
                <a:spcPts val="0"/>
              </a:spcBef>
              <a:spcAft>
                <a:spcPts val="0"/>
              </a:spcAft>
              <a:buSzPts val="1800"/>
              <a:buChar char="●"/>
            </a:pPr>
            <a:r>
              <a:rPr lang="es-419"/>
              <a:t>Recorrer una </a:t>
            </a:r>
            <a:r>
              <a:rPr lang="es-419"/>
              <a:t>lista</a:t>
            </a:r>
            <a:r>
              <a:rPr lang="es-419"/>
              <a:t> enlazada</a:t>
            </a:r>
            <a:endParaRPr/>
          </a:p>
          <a:p>
            <a:pPr indent="-342900" lvl="0" marL="457200" rtl="0" algn="l">
              <a:spcBef>
                <a:spcPts val="0"/>
              </a:spcBef>
              <a:spcAft>
                <a:spcPts val="0"/>
              </a:spcAft>
              <a:buSzPts val="1800"/>
              <a:buChar char="●"/>
            </a:pPr>
            <a:r>
              <a:rPr lang="es-419"/>
              <a:t>Comprobar si la lista </a:t>
            </a:r>
            <a:r>
              <a:rPr lang="es-419"/>
              <a:t>está</a:t>
            </a:r>
            <a:r>
              <a:rPr lang="es-419"/>
              <a:t> </a:t>
            </a:r>
            <a:r>
              <a:rPr lang="es-419"/>
              <a:t>vacía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Lista enlazada: </a:t>
            </a:r>
            <a:r>
              <a:rPr lang="es-419"/>
              <a:t>Declaración</a:t>
            </a:r>
            <a:r>
              <a:rPr lang="es-419"/>
              <a:t> de un nodo</a:t>
            </a:r>
            <a:endParaRPr/>
          </a:p>
        </p:txBody>
      </p:sp>
      <p:sp>
        <p:nvSpPr>
          <p:cNvPr id="155" name="Google Shape;15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s-419"/>
              <a:t>Una lista enlazada se compone de una serie de nodos enlazados por un puntero. Cada nodo </a:t>
            </a:r>
            <a:r>
              <a:rPr lang="es-419"/>
              <a:t>se componen de dos partes: un tipo de dato (int, char, float o tipo definido por el programador) y un enlace (puntero) al siguiente nodo.</a:t>
            </a:r>
            <a:endParaRPr/>
          </a:p>
          <a:p>
            <a:pPr indent="0" lvl="0" marL="457200" rtl="0" algn="l">
              <a:spcBef>
                <a:spcPts val="1200"/>
              </a:spcBef>
              <a:spcAft>
                <a:spcPts val="0"/>
              </a:spcAft>
              <a:buNone/>
            </a:pPr>
            <a:r>
              <a:rPr lang="es-419">
                <a:latin typeface="Consolas"/>
                <a:ea typeface="Consolas"/>
                <a:cs typeface="Consolas"/>
                <a:sym typeface="Consolas"/>
              </a:rPr>
              <a:t>struct Nodo{</a:t>
            </a:r>
            <a:endParaRPr>
              <a:latin typeface="Consolas"/>
              <a:ea typeface="Consolas"/>
              <a:cs typeface="Consolas"/>
              <a:sym typeface="Consolas"/>
            </a:endParaRPr>
          </a:p>
          <a:p>
            <a:pPr indent="457200" lvl="0" marL="457200" rtl="0" algn="l">
              <a:spcBef>
                <a:spcPts val="1200"/>
              </a:spcBef>
              <a:spcAft>
                <a:spcPts val="0"/>
              </a:spcAft>
              <a:buNone/>
            </a:pPr>
            <a:r>
              <a:rPr lang="es-419">
                <a:latin typeface="Consolas"/>
                <a:ea typeface="Consolas"/>
                <a:cs typeface="Consolas"/>
                <a:sym typeface="Consolas"/>
              </a:rPr>
              <a:t>int dato;</a:t>
            </a:r>
            <a:endParaRPr>
              <a:latin typeface="Consolas"/>
              <a:ea typeface="Consolas"/>
              <a:cs typeface="Consolas"/>
              <a:sym typeface="Consolas"/>
            </a:endParaRPr>
          </a:p>
          <a:p>
            <a:pPr indent="457200" lvl="0" marL="457200" rtl="0" algn="l">
              <a:spcBef>
                <a:spcPts val="1200"/>
              </a:spcBef>
              <a:spcAft>
                <a:spcPts val="0"/>
              </a:spcAft>
              <a:buNone/>
            </a:pPr>
            <a:r>
              <a:rPr lang="es-419">
                <a:latin typeface="Consolas"/>
                <a:ea typeface="Consolas"/>
                <a:cs typeface="Consolas"/>
                <a:sym typeface="Consolas"/>
              </a:rPr>
              <a:t>Nodo* enlace;</a:t>
            </a:r>
            <a:endParaRPr>
              <a:latin typeface="Consolas"/>
              <a:ea typeface="Consolas"/>
              <a:cs typeface="Consolas"/>
              <a:sym typeface="Consolas"/>
            </a:endParaRPr>
          </a:p>
          <a:p>
            <a:pPr indent="0" lvl="0" marL="457200" rtl="0" algn="l">
              <a:spcBef>
                <a:spcPts val="1200"/>
              </a:spcBef>
              <a:spcAft>
                <a:spcPts val="0"/>
              </a:spcAft>
              <a:buNone/>
            </a:pPr>
            <a:r>
              <a:rPr lang="es-419">
                <a:latin typeface="Consolas"/>
                <a:ea typeface="Consolas"/>
                <a:cs typeface="Consolas"/>
                <a:sym typeface="Consolas"/>
              </a:rPr>
              <a:t>};</a:t>
            </a:r>
            <a:endParaRPr>
              <a:latin typeface="Consolas"/>
              <a:ea typeface="Consolas"/>
              <a:cs typeface="Consolas"/>
              <a:sym typeface="Consolas"/>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