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B1A46A-D26A-4310-AD57-21C231D929C7}">
  <a:tblStyle styleId="{C5B1A46A-D26A-4310-AD57-21C231D929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c0ff96e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c0ff96e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8aa6b9f8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8aa6b9f8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8aa6b9f8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8aa6b9f8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8aa6b9f8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8aa6b9f8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aa6b9f8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8aa6b9f8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8aa6b9f8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8aa6b9f8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8aa6b9f8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8aa6b9f8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c0ff96e2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c0ff96e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8aa6b9f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8aa6b9f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aa6b9f8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aa6b9f8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8aa6b9f8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8aa6b9f8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8aa6b9f8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8aa6b9f8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8aa6b9f8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8aa6b9f8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8aa6b9f8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8aa6b9f8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8aa6b9f8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8aa6b9f8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8aa6b9f8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8aa6b9f8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Programación avanzada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Introducción a WINAPI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Convenciones de código en Windows</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En la </a:t>
            </a:r>
            <a:r>
              <a:rPr lang="es-419"/>
              <a:t>librería</a:t>
            </a:r>
            <a:r>
              <a:rPr lang="es-419"/>
              <a:t> WinDef.h tenemos un typedef para el tipo BOOL</a:t>
            </a:r>
            <a:endParaRPr/>
          </a:p>
          <a:p>
            <a:pPr indent="0" lvl="0" marL="0" rtl="0" algn="l">
              <a:spcBef>
                <a:spcPts val="1200"/>
              </a:spcBef>
              <a:spcAft>
                <a:spcPts val="0"/>
              </a:spcAft>
              <a:buNone/>
            </a:pPr>
            <a:r>
              <a:rPr lang="es-419">
                <a:latin typeface="Consolas"/>
                <a:ea typeface="Consolas"/>
                <a:cs typeface="Consolas"/>
                <a:sym typeface="Consolas"/>
              </a:rPr>
              <a:t>#define FALSE 0</a:t>
            </a:r>
            <a:endParaRPr>
              <a:latin typeface="Consolas"/>
              <a:ea typeface="Consolas"/>
              <a:cs typeface="Consolas"/>
              <a:sym typeface="Consolas"/>
            </a:endParaRPr>
          </a:p>
          <a:p>
            <a:pPr indent="0" lvl="0" marL="0" rtl="0" algn="l">
              <a:spcBef>
                <a:spcPts val="1200"/>
              </a:spcBef>
              <a:spcAft>
                <a:spcPts val="0"/>
              </a:spcAft>
              <a:buNone/>
            </a:pPr>
            <a:r>
              <a:rPr lang="es-419">
                <a:latin typeface="Consolas"/>
                <a:ea typeface="Consolas"/>
                <a:cs typeface="Consolas"/>
                <a:sym typeface="Consolas"/>
              </a:rPr>
              <a:t>#define TRUE 1</a:t>
            </a:r>
            <a:endParaRPr>
              <a:latin typeface="Consolas"/>
              <a:ea typeface="Consolas"/>
              <a:cs typeface="Consolas"/>
              <a:sym typeface="Consolas"/>
            </a:endParaRPr>
          </a:p>
          <a:p>
            <a:pPr indent="0" lvl="0" marL="0" rtl="0" algn="l">
              <a:spcBef>
                <a:spcPts val="1200"/>
              </a:spcBef>
              <a:spcAft>
                <a:spcPts val="1200"/>
              </a:spcAft>
              <a:buNone/>
            </a:pPr>
            <a:r>
              <a:rPr lang="es-419"/>
              <a:t>Este typedef para BOOL es totalmente distinto del tipo bool de C++, y no son intercambiables.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Convenciones de código en Windows</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Windows define muchos tipos de datos de la forma </a:t>
            </a:r>
            <a:r>
              <a:rPr i="1" lang="es-419"/>
              <a:t>puntero-a-X. </a:t>
            </a:r>
            <a:r>
              <a:rPr lang="es-419"/>
              <a:t>Usualmente tienen el prefijo </a:t>
            </a:r>
            <a:r>
              <a:rPr i="1" lang="es-419"/>
              <a:t>P- </a:t>
            </a:r>
            <a:r>
              <a:rPr lang="es-419"/>
              <a:t>o </a:t>
            </a:r>
            <a:r>
              <a:rPr i="1" lang="es-419"/>
              <a:t>LP-</a:t>
            </a:r>
            <a:r>
              <a:rPr lang="es-419"/>
              <a:t> en el nombre. Esto se remonta a las épocas de arquitecturas de 16 bits, pero hoy significan lo mismo y </a:t>
            </a:r>
            <a:r>
              <a:rPr lang="es-419"/>
              <a:t>preferiremos</a:t>
            </a:r>
            <a:r>
              <a:rPr lang="es-419"/>
              <a:t> el uso del prefijo P-.</a:t>
            </a:r>
            <a:endParaRPr/>
          </a:p>
          <a:p>
            <a:pPr indent="0" lvl="0" marL="0" rtl="0" algn="l">
              <a:spcBef>
                <a:spcPts val="1200"/>
              </a:spcBef>
              <a:spcAft>
                <a:spcPts val="0"/>
              </a:spcAft>
              <a:buNone/>
            </a:pPr>
            <a:r>
              <a:rPr lang="es-419"/>
              <a:t>Por ejemplo:</a:t>
            </a:r>
            <a:endParaRPr/>
          </a:p>
          <a:p>
            <a:pPr indent="0" lvl="0" marL="0" rtl="0" algn="l">
              <a:spcBef>
                <a:spcPts val="1200"/>
              </a:spcBef>
              <a:spcAft>
                <a:spcPts val="0"/>
              </a:spcAft>
              <a:buNone/>
            </a:pPr>
            <a:r>
              <a:rPr lang="es-419">
                <a:latin typeface="Consolas"/>
                <a:ea typeface="Consolas"/>
                <a:cs typeface="Consolas"/>
                <a:sym typeface="Consolas"/>
              </a:rPr>
              <a:t>RECT*  rect;  // Puntero a una estructura RECT.</a:t>
            </a:r>
            <a:endParaRPr>
              <a:latin typeface="Consolas"/>
              <a:ea typeface="Consolas"/>
              <a:cs typeface="Consolas"/>
              <a:sym typeface="Consolas"/>
            </a:endParaRPr>
          </a:p>
          <a:p>
            <a:pPr indent="0" lvl="0" marL="0" rtl="0" algn="l">
              <a:spcBef>
                <a:spcPts val="1200"/>
              </a:spcBef>
              <a:spcAft>
                <a:spcPts val="0"/>
              </a:spcAft>
              <a:buNone/>
            </a:pPr>
            <a:r>
              <a:rPr lang="es-419">
                <a:latin typeface="Consolas"/>
                <a:ea typeface="Consolas"/>
                <a:cs typeface="Consolas"/>
                <a:sym typeface="Consolas"/>
              </a:rPr>
              <a:t>LPRECT rect;  // Lo mismo</a:t>
            </a:r>
            <a:endParaRPr>
              <a:latin typeface="Consolas"/>
              <a:ea typeface="Consolas"/>
              <a:cs typeface="Consolas"/>
              <a:sym typeface="Consolas"/>
            </a:endParaRPr>
          </a:p>
          <a:p>
            <a:pPr indent="0" lvl="0" marL="0" rtl="0" algn="l">
              <a:spcBef>
                <a:spcPts val="1200"/>
              </a:spcBef>
              <a:spcAft>
                <a:spcPts val="0"/>
              </a:spcAft>
              <a:buNone/>
            </a:pPr>
            <a:r>
              <a:rPr lang="es-419">
                <a:latin typeface="Consolas"/>
                <a:ea typeface="Consolas"/>
                <a:cs typeface="Consolas"/>
                <a:sym typeface="Consolas"/>
              </a:rPr>
              <a:t>PRECT  rect;  // También lo mismo.</a:t>
            </a:r>
            <a:endParaRPr>
              <a:latin typeface="Consolas"/>
              <a:ea typeface="Consolas"/>
              <a:cs typeface="Consolas"/>
              <a:sym typeface="Consolas"/>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Convenciones de código en Windows</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Para los tipos de punteros de precisión tenemos:</a:t>
            </a:r>
            <a:endParaRPr/>
          </a:p>
          <a:p>
            <a:pPr indent="-304800" lvl="0" marL="825500" rtl="0" algn="l">
              <a:spcBef>
                <a:spcPts val="2400"/>
              </a:spcBef>
              <a:spcAft>
                <a:spcPts val="0"/>
              </a:spcAft>
              <a:buClr>
                <a:srgbClr val="171717"/>
              </a:buClr>
              <a:buSzPts val="1200"/>
              <a:buFont typeface="Arial"/>
              <a:buChar char="●"/>
            </a:pPr>
            <a:r>
              <a:rPr lang="es-419" sz="1200">
                <a:solidFill>
                  <a:srgbClr val="171717"/>
                </a:solidFill>
                <a:highlight>
                  <a:srgbClr val="FFFFFF"/>
                </a:highlight>
                <a:latin typeface="Arial"/>
                <a:ea typeface="Arial"/>
                <a:cs typeface="Arial"/>
                <a:sym typeface="Arial"/>
              </a:rPr>
              <a:t>DWORD_PTR</a:t>
            </a:r>
            <a:endParaRPr sz="1200">
              <a:solidFill>
                <a:srgbClr val="171717"/>
              </a:solidFill>
              <a:highlight>
                <a:srgbClr val="FFFFFF"/>
              </a:highlight>
              <a:latin typeface="Arial"/>
              <a:ea typeface="Arial"/>
              <a:cs typeface="Arial"/>
              <a:sym typeface="Arial"/>
            </a:endParaRPr>
          </a:p>
          <a:p>
            <a:pPr indent="-304800" lvl="0" marL="825500" rtl="0" algn="l">
              <a:spcBef>
                <a:spcPts val="0"/>
              </a:spcBef>
              <a:spcAft>
                <a:spcPts val="0"/>
              </a:spcAft>
              <a:buClr>
                <a:srgbClr val="171717"/>
              </a:buClr>
              <a:buSzPts val="1200"/>
              <a:buFont typeface="Arial"/>
              <a:buChar char="●"/>
            </a:pPr>
            <a:r>
              <a:rPr lang="es-419" sz="1200">
                <a:solidFill>
                  <a:srgbClr val="171717"/>
                </a:solidFill>
                <a:highlight>
                  <a:srgbClr val="FFFFFF"/>
                </a:highlight>
                <a:latin typeface="Arial"/>
                <a:ea typeface="Arial"/>
                <a:cs typeface="Arial"/>
                <a:sym typeface="Arial"/>
              </a:rPr>
              <a:t>INT_PTR</a:t>
            </a:r>
            <a:endParaRPr sz="1200">
              <a:solidFill>
                <a:srgbClr val="171717"/>
              </a:solidFill>
              <a:highlight>
                <a:srgbClr val="FFFFFF"/>
              </a:highlight>
              <a:latin typeface="Arial"/>
              <a:ea typeface="Arial"/>
              <a:cs typeface="Arial"/>
              <a:sym typeface="Arial"/>
            </a:endParaRPr>
          </a:p>
          <a:p>
            <a:pPr indent="-304800" lvl="0" marL="825500" rtl="0" algn="l">
              <a:spcBef>
                <a:spcPts val="0"/>
              </a:spcBef>
              <a:spcAft>
                <a:spcPts val="0"/>
              </a:spcAft>
              <a:buClr>
                <a:srgbClr val="171717"/>
              </a:buClr>
              <a:buSzPts val="1200"/>
              <a:buFont typeface="Arial"/>
              <a:buChar char="●"/>
            </a:pPr>
            <a:r>
              <a:rPr lang="es-419" sz="1200">
                <a:solidFill>
                  <a:srgbClr val="171717"/>
                </a:solidFill>
                <a:highlight>
                  <a:srgbClr val="FFFFFF"/>
                </a:highlight>
                <a:latin typeface="Arial"/>
                <a:ea typeface="Arial"/>
                <a:cs typeface="Arial"/>
                <a:sym typeface="Arial"/>
              </a:rPr>
              <a:t>LONG_PTR</a:t>
            </a:r>
            <a:endParaRPr sz="1200">
              <a:solidFill>
                <a:srgbClr val="171717"/>
              </a:solidFill>
              <a:highlight>
                <a:srgbClr val="FFFFFF"/>
              </a:highlight>
              <a:latin typeface="Arial"/>
              <a:ea typeface="Arial"/>
              <a:cs typeface="Arial"/>
              <a:sym typeface="Arial"/>
            </a:endParaRPr>
          </a:p>
          <a:p>
            <a:pPr indent="-304800" lvl="0" marL="825500" rtl="0" algn="l">
              <a:spcBef>
                <a:spcPts val="0"/>
              </a:spcBef>
              <a:spcAft>
                <a:spcPts val="0"/>
              </a:spcAft>
              <a:buClr>
                <a:srgbClr val="171717"/>
              </a:buClr>
              <a:buSzPts val="1200"/>
              <a:buFont typeface="Arial"/>
              <a:buChar char="●"/>
            </a:pPr>
            <a:r>
              <a:rPr lang="es-419" sz="1200">
                <a:solidFill>
                  <a:srgbClr val="171717"/>
                </a:solidFill>
                <a:highlight>
                  <a:srgbClr val="FFFFFF"/>
                </a:highlight>
                <a:latin typeface="Arial"/>
                <a:ea typeface="Arial"/>
                <a:cs typeface="Arial"/>
                <a:sym typeface="Arial"/>
              </a:rPr>
              <a:t>ULONG_PTR</a:t>
            </a:r>
            <a:endParaRPr sz="1200">
              <a:solidFill>
                <a:srgbClr val="171717"/>
              </a:solidFill>
              <a:highlight>
                <a:srgbClr val="FFFFFF"/>
              </a:highlight>
              <a:latin typeface="Arial"/>
              <a:ea typeface="Arial"/>
              <a:cs typeface="Arial"/>
              <a:sym typeface="Arial"/>
            </a:endParaRPr>
          </a:p>
          <a:p>
            <a:pPr indent="-304800" lvl="0" marL="825500" rtl="0" algn="l">
              <a:spcBef>
                <a:spcPts val="0"/>
              </a:spcBef>
              <a:spcAft>
                <a:spcPts val="0"/>
              </a:spcAft>
              <a:buClr>
                <a:srgbClr val="171717"/>
              </a:buClr>
              <a:buSzPts val="1200"/>
              <a:buFont typeface="Arial"/>
              <a:buChar char="●"/>
            </a:pPr>
            <a:r>
              <a:rPr lang="es-419" sz="1200">
                <a:solidFill>
                  <a:srgbClr val="171717"/>
                </a:solidFill>
                <a:highlight>
                  <a:srgbClr val="FFFFFF"/>
                </a:highlight>
                <a:latin typeface="Arial"/>
                <a:ea typeface="Arial"/>
                <a:cs typeface="Arial"/>
                <a:sym typeface="Arial"/>
              </a:rPr>
              <a:t>UINT_PTR</a:t>
            </a:r>
            <a:endParaRPr sz="1200">
              <a:solidFill>
                <a:srgbClr val="171717"/>
              </a:solidFill>
              <a:highlight>
                <a:srgbClr val="FFFFFF"/>
              </a:highlight>
              <a:latin typeface="Arial"/>
              <a:ea typeface="Arial"/>
              <a:cs typeface="Arial"/>
              <a:sym typeface="Arial"/>
            </a:endParaRPr>
          </a:p>
          <a:p>
            <a:pPr indent="0" lvl="0" marL="0" rtl="0" algn="l">
              <a:spcBef>
                <a:spcPts val="2400"/>
              </a:spcBef>
              <a:spcAft>
                <a:spcPts val="1200"/>
              </a:spcAft>
              <a:buNone/>
            </a:pPr>
            <a:r>
              <a:rPr lang="es-419"/>
              <a:t>Estos siempre serán el tamaño de un puntero, y en aplicaciones de 32 bits, estos punteros serán de 32 bits; serán de 64 bits cuando se usen en aplicaciones de 64 bits.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Notación</a:t>
            </a:r>
            <a:r>
              <a:rPr lang="es-419"/>
              <a:t> </a:t>
            </a:r>
            <a:r>
              <a:rPr lang="es-419"/>
              <a:t>húngara</a:t>
            </a:r>
            <a:endParaRPr/>
          </a:p>
        </p:txBody>
      </p:sp>
      <p:sp>
        <p:nvSpPr>
          <p:cNvPr id="141" name="Google Shape;141;p25"/>
          <p:cNvSpPr txBox="1"/>
          <p:nvPr>
            <p:ph idx="1" type="body"/>
          </p:nvPr>
        </p:nvSpPr>
        <p:spPr>
          <a:xfrm>
            <a:off x="311700" y="1266325"/>
            <a:ext cx="2964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Está</a:t>
            </a:r>
            <a:r>
              <a:rPr lang="es-419"/>
              <a:t> es la practica de agregar prefijos a los nombres de las variables para dar </a:t>
            </a:r>
            <a:r>
              <a:rPr lang="es-419"/>
              <a:t>información</a:t>
            </a:r>
            <a:r>
              <a:rPr lang="es-419"/>
              <a:t> adicional de la variable. Su inventor, Charles Simonyi, era húngaro.</a:t>
            </a:r>
            <a:endParaRPr/>
          </a:p>
        </p:txBody>
      </p:sp>
      <p:pic>
        <p:nvPicPr>
          <p:cNvPr id="142" name="Google Shape;142;p25"/>
          <p:cNvPicPr preferRelativeResize="0"/>
          <p:nvPr/>
        </p:nvPicPr>
        <p:blipFill>
          <a:blip r:embed="rId3">
            <a:alphaModFix/>
          </a:blip>
          <a:stretch>
            <a:fillRect/>
          </a:stretch>
        </p:blipFill>
        <p:spPr>
          <a:xfrm>
            <a:off x="3426075" y="631650"/>
            <a:ext cx="5406226" cy="405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Trabajando con cadenas</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Windows soporta UNICODE de forma nativa para elementos de la UI, nombres de archivos, etc. UNICODE es la </a:t>
            </a:r>
            <a:r>
              <a:rPr lang="es-419"/>
              <a:t>codificación</a:t>
            </a:r>
            <a:r>
              <a:rPr lang="es-419"/>
              <a:t> de </a:t>
            </a:r>
            <a:r>
              <a:rPr lang="es-419"/>
              <a:t>caracteres</a:t>
            </a:r>
            <a:r>
              <a:rPr lang="es-419"/>
              <a:t> preferido ya que soporta todos los lenguajes.</a:t>
            </a:r>
            <a:endParaRPr/>
          </a:p>
          <a:p>
            <a:pPr indent="0" lvl="0" marL="0" rtl="0" algn="l">
              <a:spcBef>
                <a:spcPts val="1200"/>
              </a:spcBef>
              <a:spcAft>
                <a:spcPts val="0"/>
              </a:spcAft>
              <a:buNone/>
            </a:pPr>
            <a:r>
              <a:rPr lang="es-419"/>
              <a:t>Windows representa los caracteres UNICODE usando la </a:t>
            </a:r>
            <a:r>
              <a:rPr lang="es-419"/>
              <a:t>codificación</a:t>
            </a:r>
            <a:r>
              <a:rPr lang="es-419"/>
              <a:t> UTF-16, los caracteres en UTF-16 son llamados </a:t>
            </a:r>
            <a:r>
              <a:rPr i="1" lang="es-419"/>
              <a:t>wide characters</a:t>
            </a:r>
            <a:r>
              <a:rPr lang="es-419"/>
              <a:t>. El compilador de Visual C++ soporta el tipo de dato </a:t>
            </a:r>
            <a:r>
              <a:rPr b="1" lang="es-419"/>
              <a:t>wchar_t </a:t>
            </a:r>
            <a:r>
              <a:rPr lang="es-419"/>
              <a:t>para manejar estos </a:t>
            </a:r>
            <a:r>
              <a:rPr lang="es-419"/>
              <a:t>caracteres</a:t>
            </a:r>
            <a:r>
              <a:rPr lang="es-419"/>
              <a:t>.</a:t>
            </a:r>
            <a:endParaRPr/>
          </a:p>
          <a:p>
            <a:pPr indent="0" lvl="0" marL="0" rtl="0" algn="l">
              <a:spcBef>
                <a:spcPts val="1200"/>
              </a:spcBef>
              <a:spcAft>
                <a:spcPts val="0"/>
              </a:spcAft>
              <a:buNone/>
            </a:pPr>
            <a:r>
              <a:rPr lang="es-419" sz="1050">
                <a:solidFill>
                  <a:srgbClr val="0101FD"/>
                </a:solidFill>
                <a:highlight>
                  <a:srgbClr val="F2F2F2"/>
                </a:highlight>
                <a:latin typeface="Consolas"/>
                <a:ea typeface="Consolas"/>
                <a:cs typeface="Consolas"/>
                <a:sym typeface="Consolas"/>
              </a:rPr>
              <a:t>typedef</a:t>
            </a:r>
            <a:r>
              <a:rPr lang="es-419" sz="1050">
                <a:solidFill>
                  <a:srgbClr val="171717"/>
                </a:solidFill>
                <a:highlight>
                  <a:srgbClr val="F2F2F2"/>
                </a:highlight>
                <a:latin typeface="Consolas"/>
                <a:ea typeface="Consolas"/>
                <a:cs typeface="Consolas"/>
                <a:sym typeface="Consolas"/>
              </a:rPr>
              <a:t> </a:t>
            </a:r>
            <a:r>
              <a:rPr lang="es-419" sz="1050">
                <a:solidFill>
                  <a:srgbClr val="0101FD"/>
                </a:solidFill>
                <a:highlight>
                  <a:srgbClr val="F2F2F2"/>
                </a:highlight>
                <a:latin typeface="Consolas"/>
                <a:ea typeface="Consolas"/>
                <a:cs typeface="Consolas"/>
                <a:sym typeface="Consolas"/>
              </a:rPr>
              <a:t>wchar_t</a:t>
            </a:r>
            <a:r>
              <a:rPr lang="es-419" sz="1050">
                <a:solidFill>
                  <a:srgbClr val="171717"/>
                </a:solidFill>
                <a:highlight>
                  <a:srgbClr val="F2F2F2"/>
                </a:highlight>
                <a:latin typeface="Consolas"/>
                <a:ea typeface="Consolas"/>
                <a:cs typeface="Consolas"/>
                <a:sym typeface="Consolas"/>
              </a:rPr>
              <a:t> WCHAR;</a:t>
            </a:r>
            <a:endParaRPr/>
          </a:p>
          <a:p>
            <a:pPr indent="0" lvl="0" marL="0" rtl="0" algn="l">
              <a:spcBef>
                <a:spcPts val="1200"/>
              </a:spcBef>
              <a:spcAft>
                <a:spcPts val="0"/>
              </a:spcAft>
              <a:buNone/>
            </a:pPr>
            <a:r>
              <a:rPr lang="es-419"/>
              <a:t>Cuando revisen la documentacion en MSDN, podrán encontrar ejemplos donde para declarar una cadena wide-character, se pone una L antes del valor a asignar.</a:t>
            </a:r>
            <a:endParaRPr/>
          </a:p>
          <a:p>
            <a:pPr indent="0" lvl="0" marL="0" rtl="0" algn="l">
              <a:spcBef>
                <a:spcPts val="1200"/>
              </a:spcBef>
              <a:spcAft>
                <a:spcPts val="0"/>
              </a:spcAft>
              <a:buNone/>
            </a:pPr>
            <a:r>
              <a:rPr lang="es-419" sz="1050">
                <a:solidFill>
                  <a:srgbClr val="0101FD"/>
                </a:solidFill>
                <a:highlight>
                  <a:srgbClr val="F2F2F2"/>
                </a:highlight>
                <a:latin typeface="Consolas"/>
                <a:ea typeface="Consolas"/>
                <a:cs typeface="Consolas"/>
                <a:sym typeface="Consolas"/>
              </a:rPr>
              <a:t>wchar_t</a:t>
            </a:r>
            <a:r>
              <a:rPr lang="es-419" sz="1050">
                <a:solidFill>
                  <a:srgbClr val="171717"/>
                </a:solidFill>
                <a:highlight>
                  <a:srgbClr val="F2F2F2"/>
                </a:highlight>
                <a:latin typeface="Consolas"/>
                <a:ea typeface="Consolas"/>
                <a:cs typeface="Consolas"/>
                <a:sym typeface="Consolas"/>
              </a:rPr>
              <a:t> a = L'a';</a:t>
            </a:r>
            <a:endParaRPr sz="1050">
              <a:solidFill>
                <a:srgbClr val="171717"/>
              </a:solidFill>
              <a:highlight>
                <a:srgbClr val="F2F2F2"/>
              </a:highlight>
              <a:latin typeface="Consolas"/>
              <a:ea typeface="Consolas"/>
              <a:cs typeface="Consolas"/>
              <a:sym typeface="Consolas"/>
            </a:endParaRPr>
          </a:p>
          <a:p>
            <a:pPr indent="0" lvl="0" marL="0" rtl="0" algn="l">
              <a:spcBef>
                <a:spcPts val="1200"/>
              </a:spcBef>
              <a:spcAft>
                <a:spcPts val="1200"/>
              </a:spcAft>
              <a:buNone/>
            </a:pPr>
            <a:r>
              <a:rPr lang="es-419" sz="1050">
                <a:solidFill>
                  <a:srgbClr val="0101FD"/>
                </a:solidFill>
                <a:highlight>
                  <a:srgbClr val="F2F2F2"/>
                </a:highlight>
                <a:latin typeface="Consolas"/>
                <a:ea typeface="Consolas"/>
                <a:cs typeface="Consolas"/>
                <a:sym typeface="Consolas"/>
              </a:rPr>
              <a:t>wchar_t</a:t>
            </a:r>
            <a:r>
              <a:rPr lang="es-419" sz="1050">
                <a:solidFill>
                  <a:srgbClr val="171717"/>
                </a:solidFill>
                <a:highlight>
                  <a:srgbClr val="F2F2F2"/>
                </a:highlight>
                <a:latin typeface="Consolas"/>
                <a:ea typeface="Consolas"/>
                <a:cs typeface="Consolas"/>
                <a:sym typeface="Consolas"/>
              </a:rPr>
              <a:t> *str = </a:t>
            </a:r>
            <a:r>
              <a:rPr lang="es-419" sz="1050">
                <a:solidFill>
                  <a:srgbClr val="A31515"/>
                </a:solidFill>
                <a:highlight>
                  <a:srgbClr val="F2F2F2"/>
                </a:highlight>
                <a:latin typeface="Consolas"/>
                <a:ea typeface="Consolas"/>
                <a:cs typeface="Consolas"/>
                <a:sym typeface="Consolas"/>
              </a:rPr>
              <a:t>L"hello"</a:t>
            </a:r>
            <a:r>
              <a:rPr lang="es-419" sz="1050">
                <a:solidFill>
                  <a:srgbClr val="171717"/>
                </a:solidFill>
                <a:highlight>
                  <a:srgbClr val="F2F2F2"/>
                </a:highlight>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Trabajando con cadenas</a:t>
            </a:r>
            <a:endParaRPr/>
          </a:p>
        </p:txBody>
      </p:sp>
      <p:graphicFrame>
        <p:nvGraphicFramePr>
          <p:cNvPr id="154" name="Google Shape;154;p27"/>
          <p:cNvGraphicFramePr/>
          <p:nvPr/>
        </p:nvGraphicFramePr>
        <p:xfrm>
          <a:off x="476250" y="1532775"/>
          <a:ext cx="3000000" cy="3000000"/>
        </p:xfrm>
        <a:graphic>
          <a:graphicData uri="http://schemas.openxmlformats.org/drawingml/2006/table">
            <a:tbl>
              <a:tblPr>
                <a:solidFill>
                  <a:srgbClr val="FFFFFF"/>
                </a:solidFill>
                <a:tableStyleId>{C5B1A46A-D26A-4310-AD57-21C231D929C7}</a:tableStyleId>
              </a:tblPr>
              <a:tblGrid>
                <a:gridCol w="4714875"/>
                <a:gridCol w="3476625"/>
              </a:tblGrid>
              <a:tr h="361950">
                <a:tc>
                  <a:txBody>
                    <a:bodyPr/>
                    <a:lstStyle/>
                    <a:p>
                      <a:pPr indent="0" lvl="0" marL="0" rtl="0" algn="l">
                        <a:lnSpc>
                          <a:spcPct val="150000"/>
                        </a:lnSpc>
                        <a:spcBef>
                          <a:spcPts val="0"/>
                        </a:spcBef>
                        <a:spcAft>
                          <a:spcPts val="0"/>
                        </a:spcAft>
                        <a:buNone/>
                      </a:pPr>
                      <a:r>
                        <a:rPr b="1" lang="es-419" sz="1100">
                          <a:solidFill>
                            <a:srgbClr val="171717"/>
                          </a:solidFill>
                          <a:highlight>
                            <a:srgbClr val="FFFFFF"/>
                          </a:highlight>
                        </a:rPr>
                        <a:t>Typedef</a:t>
                      </a:r>
                      <a:endParaRPr b="1" sz="1100">
                        <a:solidFill>
                          <a:srgbClr val="171717"/>
                        </a:solidFill>
                        <a:highlight>
                          <a:srgbClr val="FFFFFF"/>
                        </a:highlight>
                      </a:endParaRPr>
                    </a:p>
                  </a:txBody>
                  <a:tcPr marT="91425" marB="91425" marR="91425" marL="91425"/>
                </a:tc>
                <a:tc>
                  <a:txBody>
                    <a:bodyPr/>
                    <a:lstStyle/>
                    <a:p>
                      <a:pPr indent="0" lvl="0" marL="0" rtl="0" algn="l">
                        <a:lnSpc>
                          <a:spcPct val="150000"/>
                        </a:lnSpc>
                        <a:spcBef>
                          <a:spcPts val="0"/>
                        </a:spcBef>
                        <a:spcAft>
                          <a:spcPts val="0"/>
                        </a:spcAft>
                        <a:buNone/>
                      </a:pPr>
                      <a:r>
                        <a:rPr b="1" lang="es-419" sz="1100">
                          <a:solidFill>
                            <a:srgbClr val="171717"/>
                          </a:solidFill>
                          <a:highlight>
                            <a:srgbClr val="FFFFFF"/>
                          </a:highlight>
                        </a:rPr>
                        <a:t>Definición</a:t>
                      </a:r>
                      <a:endParaRPr b="1" sz="1100">
                        <a:solidFill>
                          <a:srgbClr val="171717"/>
                        </a:solidFill>
                        <a:highlight>
                          <a:srgbClr val="FFFFFF"/>
                        </a:highlight>
                      </a:endParaRPr>
                    </a:p>
                  </a:txBody>
                  <a:tcPr marT="91425" marB="91425" marR="91425" marL="91425"/>
                </a:tc>
              </a:tr>
              <a:tr h="361950">
                <a:tc>
                  <a:txBody>
                    <a:bodyPr/>
                    <a:lstStyle/>
                    <a:p>
                      <a:pPr indent="0" lvl="0" marL="0" rtl="0" algn="l">
                        <a:lnSpc>
                          <a:spcPct val="150000"/>
                        </a:lnSpc>
                        <a:spcBef>
                          <a:spcPts val="0"/>
                        </a:spcBef>
                        <a:spcAft>
                          <a:spcPts val="0"/>
                        </a:spcAft>
                        <a:buNone/>
                      </a:pPr>
                      <a:r>
                        <a:rPr lang="es-419" sz="1100">
                          <a:solidFill>
                            <a:srgbClr val="171717"/>
                          </a:solidFill>
                          <a:highlight>
                            <a:srgbClr val="FFFFFF"/>
                          </a:highlight>
                        </a:rPr>
                        <a:t>CHAR</a:t>
                      </a:r>
                      <a:endParaRPr sz="1100">
                        <a:solidFill>
                          <a:srgbClr val="171717"/>
                        </a:solidFill>
                        <a:highlight>
                          <a:srgbClr val="FFFFFF"/>
                        </a:highlight>
                      </a:endParaRPr>
                    </a:p>
                  </a:txBody>
                  <a:tcPr marT="91425" marB="91425" marR="91425" marL="91425"/>
                </a:tc>
                <a:tc>
                  <a:txBody>
                    <a:bodyPr/>
                    <a:lstStyle/>
                    <a:p>
                      <a:pPr indent="0" lvl="0" marL="0" rtl="0" algn="l">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char</a:t>
                      </a:r>
                      <a:endParaRPr sz="900">
                        <a:solidFill>
                          <a:srgbClr val="171717"/>
                        </a:solidFill>
                        <a:highlight>
                          <a:srgbClr val="FFFFFF"/>
                        </a:highlight>
                        <a:latin typeface="Consolas"/>
                        <a:ea typeface="Consolas"/>
                        <a:cs typeface="Consolas"/>
                        <a:sym typeface="Consolas"/>
                      </a:endParaRPr>
                    </a:p>
                  </a:txBody>
                  <a:tcPr marT="91425" marB="91425" marR="91425" marL="91425"/>
                </a:tc>
              </a:tr>
              <a:tr h="361950">
                <a:tc>
                  <a:txBody>
                    <a:bodyPr/>
                    <a:lstStyle/>
                    <a:p>
                      <a:pPr indent="0" lvl="0" marL="0" rtl="0" algn="l">
                        <a:lnSpc>
                          <a:spcPct val="150000"/>
                        </a:lnSpc>
                        <a:spcBef>
                          <a:spcPts val="0"/>
                        </a:spcBef>
                        <a:spcAft>
                          <a:spcPts val="0"/>
                        </a:spcAft>
                        <a:buNone/>
                      </a:pPr>
                      <a:r>
                        <a:rPr lang="es-419" sz="1100">
                          <a:solidFill>
                            <a:srgbClr val="171717"/>
                          </a:solidFill>
                          <a:highlight>
                            <a:srgbClr val="FFFFFF"/>
                          </a:highlight>
                        </a:rPr>
                        <a:t>PSTR or LPSTR</a:t>
                      </a:r>
                      <a:endParaRPr sz="1100">
                        <a:solidFill>
                          <a:srgbClr val="171717"/>
                        </a:solidFill>
                        <a:highlight>
                          <a:srgbClr val="FFFFFF"/>
                        </a:highlight>
                      </a:endParaRPr>
                    </a:p>
                  </a:txBody>
                  <a:tcPr marT="91425" marB="91425" marR="91425" marL="91425"/>
                </a:tc>
                <a:tc>
                  <a:txBody>
                    <a:bodyPr/>
                    <a:lstStyle/>
                    <a:p>
                      <a:pPr indent="0" lvl="0" marL="0" rtl="0" algn="l">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char*</a:t>
                      </a:r>
                      <a:endParaRPr sz="900">
                        <a:solidFill>
                          <a:srgbClr val="171717"/>
                        </a:solidFill>
                        <a:highlight>
                          <a:srgbClr val="FFFFFF"/>
                        </a:highlight>
                        <a:latin typeface="Consolas"/>
                        <a:ea typeface="Consolas"/>
                        <a:cs typeface="Consolas"/>
                        <a:sym typeface="Consolas"/>
                      </a:endParaRPr>
                    </a:p>
                  </a:txBody>
                  <a:tcPr marT="91425" marB="91425" marR="91425" marL="91425"/>
                </a:tc>
              </a:tr>
              <a:tr h="361950">
                <a:tc>
                  <a:txBody>
                    <a:bodyPr/>
                    <a:lstStyle/>
                    <a:p>
                      <a:pPr indent="0" lvl="0" marL="0" rtl="0" algn="l">
                        <a:lnSpc>
                          <a:spcPct val="150000"/>
                        </a:lnSpc>
                        <a:spcBef>
                          <a:spcPts val="0"/>
                        </a:spcBef>
                        <a:spcAft>
                          <a:spcPts val="0"/>
                        </a:spcAft>
                        <a:buNone/>
                      </a:pPr>
                      <a:r>
                        <a:rPr lang="es-419" sz="1100">
                          <a:solidFill>
                            <a:srgbClr val="171717"/>
                          </a:solidFill>
                          <a:highlight>
                            <a:srgbClr val="FFFFFF"/>
                          </a:highlight>
                        </a:rPr>
                        <a:t>PCSTR or LPCSTR</a:t>
                      </a:r>
                      <a:endParaRPr sz="1100">
                        <a:solidFill>
                          <a:srgbClr val="171717"/>
                        </a:solidFill>
                        <a:highlight>
                          <a:srgbClr val="FFFFFF"/>
                        </a:highlight>
                      </a:endParaRPr>
                    </a:p>
                  </a:txBody>
                  <a:tcPr marT="91425" marB="91425" marR="91425" marL="91425"/>
                </a:tc>
                <a:tc>
                  <a:txBody>
                    <a:bodyPr/>
                    <a:lstStyle/>
                    <a:p>
                      <a:pPr indent="0" lvl="0" marL="0" rtl="0" algn="l">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const char*</a:t>
                      </a:r>
                      <a:endParaRPr sz="900">
                        <a:solidFill>
                          <a:srgbClr val="171717"/>
                        </a:solidFill>
                        <a:highlight>
                          <a:srgbClr val="FFFFFF"/>
                        </a:highlight>
                        <a:latin typeface="Consolas"/>
                        <a:ea typeface="Consolas"/>
                        <a:cs typeface="Consolas"/>
                        <a:sym typeface="Consolas"/>
                      </a:endParaRPr>
                    </a:p>
                  </a:txBody>
                  <a:tcPr marT="91425" marB="91425" marR="91425" marL="91425"/>
                </a:tc>
              </a:tr>
              <a:tr h="361950">
                <a:tc>
                  <a:txBody>
                    <a:bodyPr/>
                    <a:lstStyle/>
                    <a:p>
                      <a:pPr indent="0" lvl="0" marL="0" rtl="0" algn="l">
                        <a:lnSpc>
                          <a:spcPct val="150000"/>
                        </a:lnSpc>
                        <a:spcBef>
                          <a:spcPts val="0"/>
                        </a:spcBef>
                        <a:spcAft>
                          <a:spcPts val="0"/>
                        </a:spcAft>
                        <a:buNone/>
                      </a:pPr>
                      <a:r>
                        <a:rPr lang="es-419" sz="1100">
                          <a:solidFill>
                            <a:srgbClr val="171717"/>
                          </a:solidFill>
                          <a:highlight>
                            <a:srgbClr val="FFFFFF"/>
                          </a:highlight>
                        </a:rPr>
                        <a:t>PWSTR or LPWSTR</a:t>
                      </a:r>
                      <a:endParaRPr sz="1100">
                        <a:solidFill>
                          <a:srgbClr val="171717"/>
                        </a:solidFill>
                        <a:highlight>
                          <a:srgbClr val="FFFFFF"/>
                        </a:highlight>
                      </a:endParaRPr>
                    </a:p>
                  </a:txBody>
                  <a:tcPr marT="91425" marB="91425" marR="91425" marL="91425"/>
                </a:tc>
                <a:tc>
                  <a:txBody>
                    <a:bodyPr/>
                    <a:lstStyle/>
                    <a:p>
                      <a:pPr indent="0" lvl="0" marL="0" rtl="0" algn="l">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wchar_t*</a:t>
                      </a:r>
                      <a:endParaRPr sz="900">
                        <a:solidFill>
                          <a:srgbClr val="171717"/>
                        </a:solidFill>
                        <a:highlight>
                          <a:srgbClr val="FFFFFF"/>
                        </a:highlight>
                        <a:latin typeface="Consolas"/>
                        <a:ea typeface="Consolas"/>
                        <a:cs typeface="Consolas"/>
                        <a:sym typeface="Consolas"/>
                      </a:endParaRPr>
                    </a:p>
                  </a:txBody>
                  <a:tcPr marT="91425" marB="91425" marR="91425" marL="91425"/>
                </a:tc>
              </a:tr>
              <a:tr h="361950">
                <a:tc>
                  <a:txBody>
                    <a:bodyPr/>
                    <a:lstStyle/>
                    <a:p>
                      <a:pPr indent="0" lvl="0" marL="0" rtl="0" algn="l">
                        <a:lnSpc>
                          <a:spcPct val="150000"/>
                        </a:lnSpc>
                        <a:spcBef>
                          <a:spcPts val="0"/>
                        </a:spcBef>
                        <a:spcAft>
                          <a:spcPts val="0"/>
                        </a:spcAft>
                        <a:buNone/>
                      </a:pPr>
                      <a:r>
                        <a:rPr lang="es-419" sz="1100">
                          <a:solidFill>
                            <a:srgbClr val="171717"/>
                          </a:solidFill>
                          <a:highlight>
                            <a:srgbClr val="FFFFFF"/>
                          </a:highlight>
                        </a:rPr>
                        <a:t>PCWSTR or LPCWSTR</a:t>
                      </a:r>
                      <a:endParaRPr sz="1100">
                        <a:solidFill>
                          <a:srgbClr val="171717"/>
                        </a:solidFill>
                        <a:highlight>
                          <a:srgbClr val="FFFFFF"/>
                        </a:highlight>
                      </a:endParaRPr>
                    </a:p>
                  </a:txBody>
                  <a:tcPr marT="91425" marB="91425" marR="91425" marL="91425"/>
                </a:tc>
                <a:tc>
                  <a:txBody>
                    <a:bodyPr/>
                    <a:lstStyle/>
                    <a:p>
                      <a:pPr indent="0" lvl="0" marL="0" rtl="0" algn="l">
                        <a:lnSpc>
                          <a:spcPct val="150000"/>
                        </a:lnSpc>
                        <a:spcBef>
                          <a:spcPts val="0"/>
                        </a:spcBef>
                        <a:spcAft>
                          <a:spcPts val="0"/>
                        </a:spcAft>
                        <a:buNone/>
                      </a:pPr>
                      <a:r>
                        <a:rPr lang="es-419" sz="900">
                          <a:solidFill>
                            <a:srgbClr val="171717"/>
                          </a:solidFill>
                          <a:highlight>
                            <a:srgbClr val="FFFFFF"/>
                          </a:highlight>
                          <a:latin typeface="Consolas"/>
                          <a:ea typeface="Consolas"/>
                          <a:cs typeface="Consolas"/>
                          <a:sym typeface="Consolas"/>
                        </a:rPr>
                        <a:t>const wchar_t*</a:t>
                      </a:r>
                      <a:endParaRPr sz="900">
                        <a:solidFill>
                          <a:srgbClr val="171717"/>
                        </a:solidFill>
                        <a:highlight>
                          <a:srgbClr val="FFFFFF"/>
                        </a:highlight>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Controles de captura y despliegue</a:t>
            </a:r>
            <a:endParaRPr/>
          </a:p>
        </p:txBody>
      </p:sp>
      <p:sp>
        <p:nvSpPr>
          <p:cNvPr id="160" name="Google Shape;16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Message box</a:t>
            </a:r>
            <a:endParaRPr/>
          </a:p>
          <a:p>
            <a:pPr indent="-342900" lvl="0" marL="457200" rtl="0" algn="l">
              <a:spcBef>
                <a:spcPts val="0"/>
              </a:spcBef>
              <a:spcAft>
                <a:spcPts val="0"/>
              </a:spcAft>
              <a:buSzPts val="1800"/>
              <a:buChar char="●"/>
            </a:pPr>
            <a:r>
              <a:rPr lang="es-419"/>
              <a:t>Dialogs</a:t>
            </a:r>
            <a:endParaRPr/>
          </a:p>
          <a:p>
            <a:pPr indent="-342900" lvl="0" marL="457200" rtl="0" algn="l">
              <a:spcBef>
                <a:spcPts val="0"/>
              </a:spcBef>
              <a:spcAft>
                <a:spcPts val="0"/>
              </a:spcAft>
              <a:buSzPts val="1800"/>
              <a:buChar char="●"/>
            </a:pPr>
            <a:r>
              <a:rPr lang="es-419"/>
              <a:t>label</a:t>
            </a:r>
            <a:endParaRPr/>
          </a:p>
          <a:p>
            <a:pPr indent="-342900" lvl="0" marL="457200" rtl="0" algn="l">
              <a:spcBef>
                <a:spcPts val="0"/>
              </a:spcBef>
              <a:spcAft>
                <a:spcPts val="0"/>
              </a:spcAft>
              <a:buSzPts val="1800"/>
              <a:buChar char="●"/>
            </a:pPr>
            <a:r>
              <a:rPr lang="es-419"/>
              <a:t>textbox</a:t>
            </a:r>
            <a:endParaRPr/>
          </a:p>
          <a:p>
            <a:pPr indent="-342900" lvl="0" marL="457200" rtl="0" algn="l">
              <a:spcBef>
                <a:spcPts val="0"/>
              </a:spcBef>
              <a:spcAft>
                <a:spcPts val="0"/>
              </a:spcAft>
              <a:buSzPts val="1800"/>
              <a:buChar char="●"/>
            </a:pPr>
            <a:r>
              <a:rPr lang="es-419"/>
              <a:t>Button</a:t>
            </a:r>
            <a:endParaRPr/>
          </a:p>
          <a:p>
            <a:pPr indent="-342900" lvl="0" marL="457200" rtl="0" algn="l">
              <a:spcBef>
                <a:spcPts val="0"/>
              </a:spcBef>
              <a:spcAft>
                <a:spcPts val="0"/>
              </a:spcAft>
              <a:buSzPts val="1800"/>
              <a:buChar char="●"/>
            </a:pPr>
            <a:r>
              <a:rPr lang="es-419"/>
              <a:t>openfile</a:t>
            </a:r>
            <a:endParaRPr/>
          </a:p>
          <a:p>
            <a:pPr indent="-342900" lvl="0" marL="457200" rtl="0" algn="l">
              <a:spcBef>
                <a:spcPts val="0"/>
              </a:spcBef>
              <a:spcAft>
                <a:spcPts val="0"/>
              </a:spcAft>
              <a:buSzPts val="1800"/>
              <a:buChar char="●"/>
            </a:pPr>
            <a:r>
              <a:rPr lang="es-419"/>
              <a:t>Picture box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API es un acrónimo de </a:t>
            </a:r>
            <a:r>
              <a:rPr i="1" lang="es-419"/>
              <a:t>Application Programming Interface, </a:t>
            </a:r>
            <a:r>
              <a:rPr lang="es-419"/>
              <a:t>o</a:t>
            </a:r>
            <a:r>
              <a:rPr i="1" lang="es-419"/>
              <a:t> </a:t>
            </a:r>
            <a:r>
              <a:rPr lang="es-419"/>
              <a:t>interfaz de programación de aplicación.</a:t>
            </a:r>
            <a:endParaRPr/>
          </a:p>
          <a:p>
            <a:pPr indent="0" lvl="0" marL="0" rtl="0" algn="l">
              <a:spcBef>
                <a:spcPts val="1200"/>
              </a:spcBef>
              <a:spcAft>
                <a:spcPts val="0"/>
              </a:spcAft>
              <a:buNone/>
            </a:pPr>
            <a:r>
              <a:rPr lang="es-419"/>
              <a:t>Por interfaz NO se refiere a una interfaz de usuario.</a:t>
            </a:r>
            <a:endParaRPr/>
          </a:p>
          <a:p>
            <a:pPr indent="0" lvl="0" marL="0" rtl="0" algn="l">
              <a:spcBef>
                <a:spcPts val="1200"/>
              </a:spcBef>
              <a:spcAft>
                <a:spcPts val="0"/>
              </a:spcAft>
              <a:buNone/>
            </a:pPr>
            <a:r>
              <a:rPr lang="es-419"/>
              <a:t>En programación, una interfaz es una serie de funcionalidades expuestas por un sistema, para que un segundo sistema externo pueda comunicarse con el primero a </a:t>
            </a:r>
            <a:r>
              <a:rPr lang="es-419"/>
              <a:t>través</a:t>
            </a:r>
            <a:r>
              <a:rPr lang="es-419"/>
              <a:t> de dichas funcionalidades.</a:t>
            </a:r>
            <a:endParaRPr/>
          </a:p>
          <a:p>
            <a:pPr indent="0" lvl="0" marL="0" rtl="0" algn="l">
              <a:spcBef>
                <a:spcPts val="1200"/>
              </a:spcBef>
              <a:spcAft>
                <a:spcPts val="1200"/>
              </a:spcAft>
              <a:buNone/>
            </a:pPr>
            <a:r>
              <a:t/>
            </a:r>
            <a:endParaRPr/>
          </a:p>
        </p:txBody>
      </p:sp>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Qué es WinAPI?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Una analogía con la vida real es ir al restaurante, en todos los restaurantes tienen </a:t>
            </a:r>
            <a:r>
              <a:rPr lang="es-419"/>
              <a:t>mínimo</a:t>
            </a:r>
            <a:r>
              <a:rPr lang="es-419"/>
              <a:t> estas dos funciones:</a:t>
            </a:r>
            <a:endParaRPr/>
          </a:p>
          <a:p>
            <a:pPr indent="-325755" lvl="0" marL="457200" rtl="0" algn="l">
              <a:spcBef>
                <a:spcPts val="1200"/>
              </a:spcBef>
              <a:spcAft>
                <a:spcPts val="0"/>
              </a:spcAft>
              <a:buSzPct val="100000"/>
              <a:buChar char="●"/>
            </a:pPr>
            <a:r>
              <a:rPr lang="es-419"/>
              <a:t>Levantar orden</a:t>
            </a:r>
            <a:endParaRPr/>
          </a:p>
          <a:p>
            <a:pPr indent="-325755" lvl="0" marL="457200" rtl="0" algn="l">
              <a:spcBef>
                <a:spcPts val="0"/>
              </a:spcBef>
              <a:spcAft>
                <a:spcPts val="0"/>
              </a:spcAft>
              <a:buSzPct val="100000"/>
              <a:buChar char="●"/>
            </a:pPr>
            <a:r>
              <a:rPr lang="es-419"/>
              <a:t>Cobrar orden</a:t>
            </a:r>
            <a:endParaRPr/>
          </a:p>
          <a:p>
            <a:pPr indent="0" lvl="0" marL="0" rtl="0" algn="l">
              <a:spcBef>
                <a:spcPts val="1200"/>
              </a:spcBef>
              <a:spcAft>
                <a:spcPts val="1200"/>
              </a:spcAft>
              <a:buNone/>
            </a:pPr>
            <a:r>
              <a:rPr lang="es-419"/>
              <a:t>Si los restaurantes fueran un API, estas dos serían las funciones expuestas. Todos los procesos que se necesiten realizar para llevar a cabo estas dos funciones están fuera de nuestro alcance, es algo interno que realiza el restaurante. Por ejemplo, como comensal, tu no te encargas de revisar si el alimento </a:t>
            </a:r>
            <a:r>
              <a:rPr lang="es-419"/>
              <a:t>está</a:t>
            </a:r>
            <a:r>
              <a:rPr lang="es-419"/>
              <a:t> bien cocido, tu no te encargas de avisarle al mesero que ya </a:t>
            </a:r>
            <a:r>
              <a:rPr lang="es-419"/>
              <a:t>está</a:t>
            </a:r>
            <a:r>
              <a:rPr lang="es-419"/>
              <a:t> listo el platillo, tu no te encargas de registrar las bebidas extra a la cuenta, tu no te encargas de tener la terminal de punto de venta actualizada y funcionando. Como comensal tu solo te encargas de ordenar tu comida y de pagar.</a:t>
            </a:r>
            <a:endParaRPr/>
          </a:p>
        </p:txBody>
      </p:sp>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Qué es WinAPI?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Es una interfaz de </a:t>
            </a:r>
            <a:r>
              <a:rPr lang="es-419"/>
              <a:t>programación</a:t>
            </a:r>
            <a:r>
              <a:rPr lang="es-419"/>
              <a:t> que expone ciertas funcionalidades del WinOS para poder diseñar aplicaciones visuales en dicho SO.</a:t>
            </a:r>
            <a:endParaRPr/>
          </a:p>
          <a:p>
            <a:pPr indent="0" lvl="0" marL="0" rtl="0" algn="l">
              <a:spcBef>
                <a:spcPts val="1200"/>
              </a:spcBef>
              <a:spcAft>
                <a:spcPts val="0"/>
              </a:spcAft>
              <a:buNone/>
            </a:pPr>
            <a:r>
              <a:rPr lang="es-419"/>
              <a:t>Por mencionar algunas funciones que puede exponer son crear ventanas, cerrar ventanas, desplegar botones, </a:t>
            </a:r>
            <a:r>
              <a:rPr lang="es-419"/>
              <a:t>menús</a:t>
            </a:r>
            <a:r>
              <a:rPr lang="es-419"/>
              <a:t>, etc.</a:t>
            </a:r>
            <a:endParaRPr/>
          </a:p>
          <a:p>
            <a:pPr indent="0" lvl="0" marL="0" rtl="0" algn="l">
              <a:spcBef>
                <a:spcPts val="1200"/>
              </a:spcBef>
              <a:spcAft>
                <a:spcPts val="1200"/>
              </a:spcAft>
              <a:buNone/>
            </a:pPr>
            <a:r>
              <a:rPr lang="es-419"/>
              <a:t>Los procesos que realice </a:t>
            </a:r>
            <a:r>
              <a:rPr lang="es-419"/>
              <a:t>detrás</a:t>
            </a:r>
            <a:r>
              <a:rPr lang="es-419"/>
              <a:t> usualmente no son de nuestra importancia, solo tenemos que usar las funciones expuestas por la interfaz y </a:t>
            </a:r>
            <a:r>
              <a:rPr lang="es-419" u="sng"/>
              <a:t>suministrarle los datos que necesita para trabajar</a:t>
            </a:r>
            <a:r>
              <a:rPr lang="es-419"/>
              <a:t>.</a:t>
            </a:r>
            <a:endParaRPr/>
          </a:p>
        </p:txBody>
      </p:sp>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Qué es WinAPI?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WinAPI es </a:t>
            </a:r>
            <a:r>
              <a:rPr lang="es-419"/>
              <a:t>comúnmente</a:t>
            </a:r>
            <a:r>
              <a:rPr lang="es-419"/>
              <a:t> conocido como Win32. Si queremos crear un programa que funciones en un ambiente Windows, entonces debemos hacer algo que sea compatible con Win32.</a:t>
            </a:r>
            <a:endParaRPr/>
          </a:p>
          <a:p>
            <a:pPr indent="0" lvl="0" marL="0" rtl="0" algn="l">
              <a:spcBef>
                <a:spcPts val="1200"/>
              </a:spcBef>
              <a:spcAft>
                <a:spcPts val="0"/>
              </a:spcAft>
              <a:buNone/>
            </a:pPr>
            <a:r>
              <a:rPr lang="es-419"/>
              <a:t>Construir un </a:t>
            </a:r>
            <a:r>
              <a:rPr lang="es-419"/>
              <a:t>aplicación</a:t>
            </a:r>
            <a:r>
              <a:rPr lang="es-419"/>
              <a:t> para Win32 significa que tendremos que usar su SDK (software development kit) para mantener la compatibilidad y evitar cualquier problema.</a:t>
            </a:r>
            <a:endParaRPr/>
          </a:p>
          <a:p>
            <a:pPr indent="0" lvl="0" marL="0" rtl="0" algn="l">
              <a:spcBef>
                <a:spcPts val="1200"/>
              </a:spcBef>
              <a:spcAft>
                <a:spcPts val="1200"/>
              </a:spcAft>
              <a:buNone/>
            </a:pPr>
            <a:r>
              <a:rPr lang="es-419"/>
              <a:t>Hay un detalle que puede ser una ventaja o desventaja dependiendo del ángulo en el que se vea.</a:t>
            </a:r>
            <a:endParaRPr/>
          </a:p>
        </p:txBody>
      </p:sp>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WinAPI???...Win32???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419"/>
              <a:t>Usar WinAPI (o el SDK de Win32) implica que tendremos que desarrollar toda nuestra aplicación manualmente, es decir, escribir todo el código de las pantallas por nosotros mismos.</a:t>
            </a:r>
            <a:endParaRPr/>
          </a:p>
          <a:p>
            <a:pPr indent="0" lvl="0" marL="0" rtl="0" algn="l">
              <a:spcBef>
                <a:spcPts val="1200"/>
              </a:spcBef>
              <a:spcAft>
                <a:spcPts val="0"/>
              </a:spcAft>
              <a:buNone/>
            </a:pPr>
            <a:r>
              <a:rPr lang="es-419"/>
              <a:t>Un punto en contra es que esto facilita la </a:t>
            </a:r>
            <a:r>
              <a:rPr lang="es-419"/>
              <a:t>aparición</a:t>
            </a:r>
            <a:r>
              <a:rPr lang="es-419"/>
              <a:t> de errores si no se tiene el cuidado necesario o el conocimiento suficiente, lo cual a su vez puede dificultar la </a:t>
            </a:r>
            <a:r>
              <a:rPr lang="es-419"/>
              <a:t>corrección</a:t>
            </a:r>
            <a:r>
              <a:rPr lang="es-419"/>
              <a:t> del problema incluso aunque este sea provocado por un detalle menor.</a:t>
            </a:r>
            <a:endParaRPr/>
          </a:p>
          <a:p>
            <a:pPr indent="0" lvl="0" marL="0" rtl="0" algn="l">
              <a:spcBef>
                <a:spcPts val="1200"/>
              </a:spcBef>
              <a:spcAft>
                <a:spcPts val="1200"/>
              </a:spcAft>
              <a:buNone/>
            </a:pPr>
            <a:r>
              <a:rPr lang="es-419"/>
              <a:t>Por otro lado, la ventaja que tiene es que trabajar de este modo, nos permite ir conociendo la forma en la que se construye las aplicaciones de tal modo que en cualquier momento nosotros podemos tener total control en </a:t>
            </a:r>
            <a:r>
              <a:rPr lang="es-419"/>
              <a:t>cómo</a:t>
            </a:r>
            <a:r>
              <a:rPr lang="es-419"/>
              <a:t> funcionan cada una de las partes de nuestras ventanas, y nuestra </a:t>
            </a:r>
            <a:r>
              <a:rPr lang="es-419"/>
              <a:t>aplicación</a:t>
            </a:r>
            <a:r>
              <a:rPr lang="es-419"/>
              <a:t> en general.</a:t>
            </a:r>
            <a:endParaRPr/>
          </a:p>
        </p:txBody>
      </p:sp>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Todo se hace a mano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53075"/>
            <a:ext cx="8520600" cy="169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Punto importante antes de comenzar…</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Usen la herramienta correcta para el trabajo justo.</a:t>
            </a:r>
            <a:endParaRPr/>
          </a:p>
        </p:txBody>
      </p:sp>
      <p:pic>
        <p:nvPicPr>
          <p:cNvPr id="103" name="Google Shape;103;p19"/>
          <p:cNvPicPr preferRelativeResize="0"/>
          <p:nvPr/>
        </p:nvPicPr>
        <p:blipFill>
          <a:blip r:embed="rId3">
            <a:alphaModFix/>
          </a:blip>
          <a:stretch>
            <a:fillRect/>
          </a:stretch>
        </p:blipFill>
        <p:spPr>
          <a:xfrm>
            <a:off x="587750" y="2571750"/>
            <a:ext cx="3278976" cy="2185976"/>
          </a:xfrm>
          <a:prstGeom prst="rect">
            <a:avLst/>
          </a:prstGeom>
          <a:noFill/>
          <a:ln>
            <a:noFill/>
          </a:ln>
        </p:spPr>
      </p:pic>
      <p:pic>
        <p:nvPicPr>
          <p:cNvPr id="104" name="Google Shape;104;p19"/>
          <p:cNvPicPr preferRelativeResize="0"/>
          <p:nvPr/>
        </p:nvPicPr>
        <p:blipFill>
          <a:blip r:embed="rId4">
            <a:alphaModFix/>
          </a:blip>
          <a:stretch>
            <a:fillRect/>
          </a:stretch>
        </p:blipFill>
        <p:spPr>
          <a:xfrm>
            <a:off x="4572000" y="2551184"/>
            <a:ext cx="4260301" cy="22377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Convenciones de </a:t>
            </a:r>
            <a:r>
              <a:rPr lang="es-419"/>
              <a:t>código</a:t>
            </a:r>
            <a:r>
              <a:rPr lang="es-419"/>
              <a:t> en Windows</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libreria windows.h tiene muchos </a:t>
            </a:r>
            <a:r>
              <a:rPr i="1" lang="es-419"/>
              <a:t>typedefs.</a:t>
            </a:r>
            <a:endParaRPr/>
          </a:p>
          <a:p>
            <a:pPr indent="0" lvl="0" marL="0" rtl="0" algn="l">
              <a:spcBef>
                <a:spcPts val="1200"/>
              </a:spcBef>
              <a:spcAft>
                <a:spcPts val="0"/>
              </a:spcAft>
              <a:buNone/>
            </a:pPr>
            <a:r>
              <a:rPr lang="es-419"/>
              <a:t>C provee de una palabra reservada  llamada </a:t>
            </a:r>
            <a:r>
              <a:rPr b="1" lang="es-419"/>
              <a:t>typedef</a:t>
            </a:r>
            <a:r>
              <a:rPr lang="es-419"/>
              <a:t>, con la cual le podamos dar un nuevo nombre a un tipo, por ejemplo:</a:t>
            </a:r>
            <a:endParaRPr/>
          </a:p>
          <a:p>
            <a:pPr indent="0" lvl="0" marL="0" rtl="0" algn="l">
              <a:spcBef>
                <a:spcPts val="1200"/>
              </a:spcBef>
              <a:spcAft>
                <a:spcPts val="0"/>
              </a:spcAft>
              <a:buNone/>
            </a:pPr>
            <a:r>
              <a:rPr lang="es-419">
                <a:latin typeface="Consolas"/>
                <a:ea typeface="Consolas"/>
                <a:cs typeface="Consolas"/>
                <a:sym typeface="Consolas"/>
              </a:rPr>
              <a:t>typedef unsigned char BYTE;</a:t>
            </a:r>
            <a:endParaRPr>
              <a:latin typeface="Consolas"/>
              <a:ea typeface="Consolas"/>
              <a:cs typeface="Consolas"/>
              <a:sym typeface="Consolas"/>
            </a:endParaRPr>
          </a:p>
          <a:p>
            <a:pPr indent="0" lvl="0" marL="0" rtl="0" algn="l">
              <a:spcBef>
                <a:spcPts val="1200"/>
              </a:spcBef>
              <a:spcAft>
                <a:spcPts val="0"/>
              </a:spcAft>
              <a:buNone/>
            </a:pPr>
            <a:r>
              <a:rPr lang="es-419">
                <a:latin typeface="Consolas"/>
                <a:ea typeface="Consolas"/>
                <a:cs typeface="Consolas"/>
                <a:sym typeface="Consolas"/>
              </a:rPr>
              <a:t>BYTE b1;</a:t>
            </a:r>
            <a:endParaRPr>
              <a:latin typeface="Consolas"/>
              <a:ea typeface="Consolas"/>
              <a:cs typeface="Consolas"/>
              <a:sym typeface="Consolas"/>
            </a:endParaRPr>
          </a:p>
          <a:p>
            <a:pPr indent="0" lvl="0" marL="0" rtl="0" algn="l">
              <a:spcBef>
                <a:spcPts val="1200"/>
              </a:spcBef>
              <a:spcAft>
                <a:spcPts val="1200"/>
              </a:spcAft>
              <a:buNone/>
            </a:pPr>
            <a:r>
              <a:rPr lang="es-419">
                <a:latin typeface="Consolas"/>
                <a:ea typeface="Consolas"/>
                <a:cs typeface="Consolas"/>
                <a:sym typeface="Consolas"/>
              </a:rPr>
              <a:t>BYTE x,y,z;</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3714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Convenciones de código</a:t>
            </a:r>
            <a:endParaRPr/>
          </a:p>
        </p:txBody>
      </p:sp>
      <p:sp>
        <p:nvSpPr>
          <p:cNvPr id="116" name="Google Shape;116;p21"/>
          <p:cNvSpPr txBox="1"/>
          <p:nvPr>
            <p:ph idx="1" type="body"/>
          </p:nvPr>
        </p:nvSpPr>
        <p:spPr>
          <a:xfrm>
            <a:off x="311700" y="1266325"/>
            <a:ext cx="4482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En el caso de los typdefs para tipos enteros tenemos los siguientes.</a:t>
            </a:r>
            <a:endParaRPr/>
          </a:p>
          <a:p>
            <a:pPr indent="0" lvl="0" marL="0" rtl="0" algn="l">
              <a:spcBef>
                <a:spcPts val="1200"/>
              </a:spcBef>
              <a:spcAft>
                <a:spcPts val="1200"/>
              </a:spcAft>
              <a:buNone/>
            </a:pPr>
            <a:r>
              <a:rPr lang="es-419"/>
              <a:t>Vemos mucha redundancia, pero se debe a los cambios, adaptaciones y actualizaciones hechos a lo largo de la historia de WinAPI</a:t>
            </a:r>
            <a:endParaRPr/>
          </a:p>
        </p:txBody>
      </p:sp>
      <p:graphicFrame>
        <p:nvGraphicFramePr>
          <p:cNvPr id="117" name="Google Shape;117;p21"/>
          <p:cNvGraphicFramePr/>
          <p:nvPr/>
        </p:nvGraphicFramePr>
        <p:xfrm>
          <a:off x="5173100" y="445025"/>
          <a:ext cx="3000000" cy="3000000"/>
        </p:xfrm>
        <a:graphic>
          <a:graphicData uri="http://schemas.openxmlformats.org/drawingml/2006/table">
            <a:tbl>
              <a:tblPr>
                <a:noFill/>
                <a:tableStyleId>{C5B1A46A-D26A-4310-AD57-21C231D929C7}</a:tableStyleId>
              </a:tblPr>
              <a:tblGrid>
                <a:gridCol w="1640750"/>
                <a:gridCol w="928150"/>
                <a:gridCol w="1214075"/>
              </a:tblGrid>
              <a:tr h="356375">
                <a:tc>
                  <a:txBody>
                    <a:bodyPr/>
                    <a:lstStyle/>
                    <a:p>
                      <a:pPr indent="0" lvl="0" marL="0" rtl="0" algn="l">
                        <a:lnSpc>
                          <a:spcPct val="100000"/>
                        </a:lnSpc>
                        <a:spcBef>
                          <a:spcPts val="0"/>
                        </a:spcBef>
                        <a:spcAft>
                          <a:spcPts val="0"/>
                        </a:spcAft>
                        <a:buNone/>
                      </a:pPr>
                      <a:r>
                        <a:rPr b="1" lang="es-419" sz="1200">
                          <a:solidFill>
                            <a:srgbClr val="171717"/>
                          </a:solidFill>
                          <a:highlight>
                            <a:srgbClr val="FFFFFF"/>
                          </a:highlight>
                        </a:rPr>
                        <a:t>Data type</a:t>
                      </a:r>
                      <a:endParaRPr b="1"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b="1" lang="es-419" sz="1200">
                          <a:solidFill>
                            <a:srgbClr val="171717"/>
                          </a:solidFill>
                          <a:highlight>
                            <a:srgbClr val="FFFFFF"/>
                          </a:highlight>
                        </a:rPr>
                        <a:t>Size</a:t>
                      </a:r>
                      <a:endParaRPr b="1"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b="1" lang="es-419" sz="1200">
                          <a:solidFill>
                            <a:srgbClr val="171717"/>
                          </a:solidFill>
                          <a:highlight>
                            <a:srgbClr val="FFFFFF"/>
                          </a:highlight>
                        </a:rPr>
                        <a:t>Signed?</a:t>
                      </a:r>
                      <a:endParaRPr b="1"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BYTE</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8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DWORD</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INT32</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INT64</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LONG</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LONGLONG</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UINT32</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UINT64</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ULONG</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32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ULONGLONG</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64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T="91425" marB="91425" marR="91425" marL="91425"/>
                </a:tc>
              </a:tr>
              <a:tr h="356375">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WORD</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16 bits</a:t>
                      </a:r>
                      <a:endParaRPr sz="1200">
                        <a:solidFill>
                          <a:srgbClr val="171717"/>
                        </a:solidFill>
                        <a:highlight>
                          <a:srgbClr val="FFFFFF"/>
                        </a:highlight>
                      </a:endParaRPr>
                    </a:p>
                  </a:txBody>
                  <a:tcPr marT="91425" marB="91425" marR="91425" marL="91425"/>
                </a:tc>
                <a:tc>
                  <a:txBody>
                    <a:bodyPr/>
                    <a:lstStyle/>
                    <a:p>
                      <a:pPr indent="0" lvl="0" marL="0" rtl="0" algn="l">
                        <a:lnSpc>
                          <a:spcPct val="100000"/>
                        </a:lnSpc>
                        <a:spcBef>
                          <a:spcPts val="0"/>
                        </a:spcBef>
                        <a:spcAft>
                          <a:spcPts val="0"/>
                        </a:spcAft>
                        <a:buNone/>
                      </a:pPr>
                      <a:r>
                        <a:rPr lang="es-419" sz="1200">
                          <a:solidFill>
                            <a:srgbClr val="171717"/>
                          </a:solidFill>
                          <a:highlight>
                            <a:srgbClr val="FFFFFF"/>
                          </a:highlight>
                        </a:rPr>
                        <a:t>Unsigned</a:t>
                      </a:r>
                      <a:endParaRPr sz="1200">
                        <a:solidFill>
                          <a:srgbClr val="171717"/>
                        </a:solidFill>
                        <a:highlight>
                          <a:srgbClr val="FFFFFF"/>
                        </a:highlight>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