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B1A46A-D26A-4310-AD57-21C231D929C7}">
  <a:tblStyle styleId="{C5B1A46A-D26A-4310-AD57-21C231D929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208" d="100"/>
          <a:sy n="208" d="100"/>
        </p:scale>
        <p:origin x="412"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c0ff96e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c0ff96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8aa6b9f8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8aa6b9f8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8aa6b9f8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8aa6b9f8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8aa6b9f83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8aa6b9f8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8aa6b9f8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8aa6b9f8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8aa6b9f8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8aa6b9f8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8aa6b9f8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8aa6b9f8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c0ff96e2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c0ff96e2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aa6b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aa6b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8aa6b9f8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8aa6b9f8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8aa6b9f8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8aa6b9f8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8aa6b9f8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8aa6b9f8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8aa6b9f8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8aa6b9f8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8aa6b9f8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8aa6b9f8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8aa6b9f8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8aa6b9f8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8aa6b9f8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8aa6b9f8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dirty="0"/>
              <a:t>Programación avanzada</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Introducción a WINAPI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Convenciones de código en Windows</a:t>
            </a:r>
            <a:endParaRPr/>
          </a:p>
        </p:txBody>
      </p:sp>
      <p:sp>
        <p:nvSpPr>
          <p:cNvPr id="123" name="Google Shape;12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En la librería </a:t>
            </a:r>
            <a:r>
              <a:rPr lang="es-419" dirty="0" err="1"/>
              <a:t>WinDef.h</a:t>
            </a:r>
            <a:r>
              <a:rPr lang="es-419" dirty="0"/>
              <a:t> tenemos un </a:t>
            </a:r>
            <a:r>
              <a:rPr lang="es-419" dirty="0" err="1"/>
              <a:t>typedef</a:t>
            </a:r>
            <a:r>
              <a:rPr lang="es-419" dirty="0"/>
              <a:t> para el tipo BOOL</a:t>
            </a:r>
            <a:endParaRPr dirty="0"/>
          </a:p>
          <a:p>
            <a:pPr marL="0" lvl="0" indent="0" algn="l" rtl="0">
              <a:spcBef>
                <a:spcPts val="1200"/>
              </a:spcBef>
              <a:spcAft>
                <a:spcPts val="0"/>
              </a:spcAft>
              <a:buNone/>
            </a:pPr>
            <a:r>
              <a:rPr lang="es-419" dirty="0">
                <a:latin typeface="Consolas"/>
                <a:ea typeface="Consolas"/>
                <a:cs typeface="Consolas"/>
                <a:sym typeface="Consolas"/>
              </a:rPr>
              <a:t>#define FALSE 0</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#define TRUE 1</a:t>
            </a:r>
            <a:endParaRPr dirty="0">
              <a:latin typeface="Consolas"/>
              <a:ea typeface="Consolas"/>
              <a:cs typeface="Consolas"/>
              <a:sym typeface="Consolas"/>
            </a:endParaRPr>
          </a:p>
          <a:p>
            <a:pPr marL="0" lvl="0" indent="0" algn="l" rtl="0">
              <a:spcBef>
                <a:spcPts val="1200"/>
              </a:spcBef>
              <a:spcAft>
                <a:spcPts val="1200"/>
              </a:spcAft>
              <a:buNone/>
            </a:pPr>
            <a:r>
              <a:rPr lang="es-419" dirty="0"/>
              <a:t>Este </a:t>
            </a:r>
            <a:r>
              <a:rPr lang="es-419" dirty="0" err="1"/>
              <a:t>typedef</a:t>
            </a:r>
            <a:r>
              <a:rPr lang="es-419" dirty="0"/>
              <a:t> para BOOL es totalmente distinto del tipo </a:t>
            </a:r>
            <a:r>
              <a:rPr lang="es-419" dirty="0" err="1"/>
              <a:t>bool</a:t>
            </a:r>
            <a:r>
              <a:rPr lang="es-419" dirty="0"/>
              <a:t> de C++, y no son intercambiables.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Convenciones de código en Windows</a:t>
            </a:r>
            <a:endParaRPr/>
          </a:p>
        </p:txBody>
      </p:sp>
      <p:sp>
        <p:nvSpPr>
          <p:cNvPr id="129" name="Google Shape;129;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dirty="0"/>
              <a:t>Windows define muchos tipos de datos de la forma </a:t>
            </a:r>
            <a:r>
              <a:rPr lang="es-419" i="1" dirty="0"/>
              <a:t>puntero-a-X. </a:t>
            </a:r>
            <a:r>
              <a:rPr lang="es-419" dirty="0"/>
              <a:t>Usualmente tienen el prefijo </a:t>
            </a:r>
            <a:r>
              <a:rPr lang="es-419" i="1" dirty="0"/>
              <a:t>P- </a:t>
            </a:r>
            <a:r>
              <a:rPr lang="es-419" dirty="0"/>
              <a:t>o </a:t>
            </a:r>
            <a:r>
              <a:rPr lang="es-419" i="1" dirty="0"/>
              <a:t>LP-</a:t>
            </a:r>
            <a:r>
              <a:rPr lang="es-419" dirty="0"/>
              <a:t> en el nombre. Esto se remonta a las épocas de arquitecturas de 16 bits, pero hoy significan lo mismo y preferiremos el uso del prefijo P-.</a:t>
            </a:r>
            <a:endParaRPr dirty="0"/>
          </a:p>
          <a:p>
            <a:pPr marL="0" lvl="0" indent="0" algn="l" rtl="0">
              <a:spcBef>
                <a:spcPts val="1200"/>
              </a:spcBef>
              <a:spcAft>
                <a:spcPts val="0"/>
              </a:spcAft>
              <a:buNone/>
            </a:pPr>
            <a:r>
              <a:rPr lang="es-419" dirty="0"/>
              <a:t>Por ejemplo:</a:t>
            </a:r>
            <a:endParaRPr dirty="0"/>
          </a:p>
          <a:p>
            <a:pPr marL="0" lvl="0" indent="0" algn="l" rtl="0">
              <a:spcBef>
                <a:spcPts val="1200"/>
              </a:spcBef>
              <a:spcAft>
                <a:spcPts val="0"/>
              </a:spcAft>
              <a:buNone/>
            </a:pPr>
            <a:r>
              <a:rPr lang="es-419" dirty="0">
                <a:latin typeface="Consolas"/>
                <a:ea typeface="Consolas"/>
                <a:cs typeface="Consolas"/>
                <a:sym typeface="Consolas"/>
              </a:rPr>
              <a:t>RECT*  </a:t>
            </a:r>
            <a:r>
              <a:rPr lang="es-419" dirty="0" err="1">
                <a:latin typeface="Consolas"/>
                <a:ea typeface="Consolas"/>
                <a:cs typeface="Consolas"/>
                <a:sym typeface="Consolas"/>
              </a:rPr>
              <a:t>rect</a:t>
            </a:r>
            <a:r>
              <a:rPr lang="es-419" dirty="0">
                <a:latin typeface="Consolas"/>
                <a:ea typeface="Consolas"/>
                <a:cs typeface="Consolas"/>
                <a:sym typeface="Consolas"/>
              </a:rPr>
              <a:t>;  // Puntero a una estructura RECT.</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LPRECT </a:t>
            </a:r>
            <a:r>
              <a:rPr lang="es-419" dirty="0" err="1">
                <a:latin typeface="Consolas"/>
                <a:ea typeface="Consolas"/>
                <a:cs typeface="Consolas"/>
                <a:sym typeface="Consolas"/>
              </a:rPr>
              <a:t>rect</a:t>
            </a:r>
            <a:r>
              <a:rPr lang="es-419" dirty="0">
                <a:latin typeface="Consolas"/>
                <a:ea typeface="Consolas"/>
                <a:cs typeface="Consolas"/>
                <a:sym typeface="Consolas"/>
              </a:rPr>
              <a:t>;  // Lo mismo Long pointer - pointer</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PRECT  </a:t>
            </a:r>
            <a:r>
              <a:rPr lang="es-419" dirty="0" err="1">
                <a:latin typeface="Consolas"/>
                <a:ea typeface="Consolas"/>
                <a:cs typeface="Consolas"/>
                <a:sym typeface="Consolas"/>
              </a:rPr>
              <a:t>rect</a:t>
            </a:r>
            <a:r>
              <a:rPr lang="es-419" dirty="0">
                <a:latin typeface="Consolas"/>
                <a:ea typeface="Consolas"/>
                <a:cs typeface="Consolas"/>
                <a:sym typeface="Consolas"/>
              </a:rPr>
              <a:t>;  // También lo mismo.</a:t>
            </a:r>
            <a:endParaRPr dirty="0">
              <a:latin typeface="Consolas"/>
              <a:ea typeface="Consolas"/>
              <a:cs typeface="Consolas"/>
              <a:sym typeface="Consolas"/>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Convenciones de código en Windows</a:t>
            </a:r>
            <a:endParaRPr/>
          </a:p>
        </p:txBody>
      </p:sp>
      <p:sp>
        <p:nvSpPr>
          <p:cNvPr id="135" name="Google Shape;13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Para los tipos de punteros de precisión tenemos:</a:t>
            </a:r>
            <a:endParaRPr dirty="0"/>
          </a:p>
          <a:p>
            <a:pPr marL="825500" lvl="0" indent="-304800" algn="l" rtl="0">
              <a:spcBef>
                <a:spcPts val="2400"/>
              </a:spcBef>
              <a:spcAft>
                <a:spcPts val="0"/>
              </a:spcAft>
              <a:buClr>
                <a:srgbClr val="171717"/>
              </a:buClr>
              <a:buSzPts val="1200"/>
              <a:buFont typeface="Arial"/>
              <a:buChar char="●"/>
            </a:pPr>
            <a:r>
              <a:rPr lang="es-419" sz="1200" dirty="0">
                <a:solidFill>
                  <a:srgbClr val="171717"/>
                </a:solidFill>
                <a:highlight>
                  <a:srgbClr val="FFFFFF"/>
                </a:highlight>
                <a:latin typeface="Arial"/>
                <a:ea typeface="Arial"/>
                <a:cs typeface="Arial"/>
                <a:sym typeface="Arial"/>
              </a:rPr>
              <a:t>DWORD_PTR</a:t>
            </a:r>
            <a:endParaRPr sz="1200" dirty="0">
              <a:solidFill>
                <a:srgbClr val="171717"/>
              </a:solidFill>
              <a:highlight>
                <a:srgbClr val="FFFFFF"/>
              </a:highlight>
              <a:latin typeface="Arial"/>
              <a:ea typeface="Arial"/>
              <a:cs typeface="Arial"/>
              <a:sym typeface="Arial"/>
            </a:endParaRPr>
          </a:p>
          <a:p>
            <a:pPr marL="825500" lvl="0" indent="-304800" algn="l" rtl="0">
              <a:spcBef>
                <a:spcPts val="0"/>
              </a:spcBef>
              <a:spcAft>
                <a:spcPts val="0"/>
              </a:spcAft>
              <a:buClr>
                <a:srgbClr val="171717"/>
              </a:buClr>
              <a:buSzPts val="1200"/>
              <a:buFont typeface="Arial"/>
              <a:buChar char="●"/>
            </a:pPr>
            <a:r>
              <a:rPr lang="es-419" sz="1200" dirty="0">
                <a:solidFill>
                  <a:srgbClr val="171717"/>
                </a:solidFill>
                <a:highlight>
                  <a:srgbClr val="FFFFFF"/>
                </a:highlight>
                <a:latin typeface="Arial"/>
                <a:ea typeface="Arial"/>
                <a:cs typeface="Arial"/>
                <a:sym typeface="Arial"/>
              </a:rPr>
              <a:t>INT_PTR</a:t>
            </a:r>
            <a:endParaRPr sz="1200" dirty="0">
              <a:solidFill>
                <a:srgbClr val="171717"/>
              </a:solidFill>
              <a:highlight>
                <a:srgbClr val="FFFFFF"/>
              </a:highlight>
              <a:latin typeface="Arial"/>
              <a:ea typeface="Arial"/>
              <a:cs typeface="Arial"/>
              <a:sym typeface="Arial"/>
            </a:endParaRPr>
          </a:p>
          <a:p>
            <a:pPr marL="825500" lvl="0" indent="-304800" algn="l" rtl="0">
              <a:spcBef>
                <a:spcPts val="0"/>
              </a:spcBef>
              <a:spcAft>
                <a:spcPts val="0"/>
              </a:spcAft>
              <a:buClr>
                <a:srgbClr val="171717"/>
              </a:buClr>
              <a:buSzPts val="1200"/>
              <a:buFont typeface="Arial"/>
              <a:buChar char="●"/>
            </a:pPr>
            <a:r>
              <a:rPr lang="es-419" sz="1200" dirty="0">
                <a:solidFill>
                  <a:srgbClr val="171717"/>
                </a:solidFill>
                <a:highlight>
                  <a:srgbClr val="FFFFFF"/>
                </a:highlight>
                <a:latin typeface="Arial"/>
                <a:ea typeface="Arial"/>
                <a:cs typeface="Arial"/>
                <a:sym typeface="Arial"/>
              </a:rPr>
              <a:t>LONG_PTR</a:t>
            </a:r>
            <a:endParaRPr sz="1200" dirty="0">
              <a:solidFill>
                <a:srgbClr val="171717"/>
              </a:solidFill>
              <a:highlight>
                <a:srgbClr val="FFFFFF"/>
              </a:highlight>
              <a:latin typeface="Arial"/>
              <a:ea typeface="Arial"/>
              <a:cs typeface="Arial"/>
              <a:sym typeface="Arial"/>
            </a:endParaRPr>
          </a:p>
          <a:p>
            <a:pPr marL="825500" lvl="0" indent="-304800" algn="l" rtl="0">
              <a:spcBef>
                <a:spcPts val="0"/>
              </a:spcBef>
              <a:spcAft>
                <a:spcPts val="0"/>
              </a:spcAft>
              <a:buClr>
                <a:srgbClr val="171717"/>
              </a:buClr>
              <a:buSzPts val="1200"/>
              <a:buFont typeface="Arial"/>
              <a:buChar char="●"/>
            </a:pPr>
            <a:r>
              <a:rPr lang="es-419" sz="1200" dirty="0">
                <a:solidFill>
                  <a:srgbClr val="171717"/>
                </a:solidFill>
                <a:highlight>
                  <a:srgbClr val="FFFFFF"/>
                </a:highlight>
                <a:latin typeface="Arial"/>
                <a:ea typeface="Arial"/>
                <a:cs typeface="Arial"/>
                <a:sym typeface="Arial"/>
              </a:rPr>
              <a:t>ULONG_PTR</a:t>
            </a:r>
            <a:endParaRPr sz="1200" dirty="0">
              <a:solidFill>
                <a:srgbClr val="171717"/>
              </a:solidFill>
              <a:highlight>
                <a:srgbClr val="FFFFFF"/>
              </a:highlight>
              <a:latin typeface="Arial"/>
              <a:ea typeface="Arial"/>
              <a:cs typeface="Arial"/>
              <a:sym typeface="Arial"/>
            </a:endParaRPr>
          </a:p>
          <a:p>
            <a:pPr marL="825500" lvl="0" indent="-304800" algn="l" rtl="0">
              <a:spcBef>
                <a:spcPts val="0"/>
              </a:spcBef>
              <a:spcAft>
                <a:spcPts val="0"/>
              </a:spcAft>
              <a:buClr>
                <a:srgbClr val="171717"/>
              </a:buClr>
              <a:buSzPts val="1200"/>
              <a:buFont typeface="Arial"/>
              <a:buChar char="●"/>
            </a:pPr>
            <a:r>
              <a:rPr lang="es-419" sz="1200" dirty="0">
                <a:solidFill>
                  <a:srgbClr val="171717"/>
                </a:solidFill>
                <a:highlight>
                  <a:srgbClr val="FFFFFF"/>
                </a:highlight>
                <a:latin typeface="Arial"/>
                <a:ea typeface="Arial"/>
                <a:cs typeface="Arial"/>
                <a:sym typeface="Arial"/>
              </a:rPr>
              <a:t>UINT_PTR</a:t>
            </a:r>
            <a:endParaRPr sz="1200" dirty="0">
              <a:solidFill>
                <a:srgbClr val="171717"/>
              </a:solidFill>
              <a:highlight>
                <a:srgbClr val="FFFFFF"/>
              </a:highlight>
              <a:latin typeface="Arial"/>
              <a:ea typeface="Arial"/>
              <a:cs typeface="Arial"/>
              <a:sym typeface="Arial"/>
            </a:endParaRPr>
          </a:p>
          <a:p>
            <a:pPr marL="0" lvl="0" indent="0" algn="l" rtl="0">
              <a:spcBef>
                <a:spcPts val="2400"/>
              </a:spcBef>
              <a:spcAft>
                <a:spcPts val="1200"/>
              </a:spcAft>
              <a:buNone/>
            </a:pPr>
            <a:r>
              <a:rPr lang="es-419" dirty="0"/>
              <a:t>Estos siempre serán el tamaño de un puntero, y en aplicaciones de 32 bits, estos punteros serán de 32 bits; serán de 64 bits cuando se usen en aplicaciones de 64 bits.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Notación húngara</a:t>
            </a:r>
            <a:endParaRPr dirty="0"/>
          </a:p>
        </p:txBody>
      </p:sp>
      <p:sp>
        <p:nvSpPr>
          <p:cNvPr id="141" name="Google Shape;141;p25"/>
          <p:cNvSpPr txBox="1">
            <a:spLocks noGrp="1"/>
          </p:cNvSpPr>
          <p:nvPr>
            <p:ph type="body" idx="1"/>
          </p:nvPr>
        </p:nvSpPr>
        <p:spPr>
          <a:xfrm>
            <a:off x="311700" y="1266325"/>
            <a:ext cx="29640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dirty="0"/>
              <a:t>Está es la practica de agregar prefijos a los nombres de las variables para dar información adicional de la variable. Su inventor, Charles Simonyi, era húngaro.</a:t>
            </a:r>
          </a:p>
          <a:p>
            <a:pPr marL="0" lvl="0" indent="0" algn="l" rtl="0">
              <a:spcBef>
                <a:spcPts val="0"/>
              </a:spcBef>
              <a:spcAft>
                <a:spcPts val="1200"/>
              </a:spcAft>
              <a:buNone/>
            </a:pPr>
            <a:r>
              <a:rPr lang="es-419" dirty="0" err="1"/>
              <a:t>Int</a:t>
            </a:r>
            <a:r>
              <a:rPr lang="es-419" dirty="0"/>
              <a:t> </a:t>
            </a:r>
            <a:r>
              <a:rPr lang="es-419" dirty="0" err="1"/>
              <a:t>nEdad</a:t>
            </a:r>
            <a:r>
              <a:rPr lang="en-US" dirty="0"/>
              <a:t>;</a:t>
            </a:r>
            <a:endParaRPr lang="es-419" dirty="0"/>
          </a:p>
          <a:p>
            <a:pPr marL="0" lvl="0" indent="0" algn="l" rtl="0">
              <a:spcBef>
                <a:spcPts val="0"/>
              </a:spcBef>
              <a:spcAft>
                <a:spcPts val="1200"/>
              </a:spcAft>
              <a:buNone/>
            </a:pPr>
            <a:endParaRPr dirty="0"/>
          </a:p>
        </p:txBody>
      </p:sp>
      <p:pic>
        <p:nvPicPr>
          <p:cNvPr id="142" name="Google Shape;142;p25"/>
          <p:cNvPicPr preferRelativeResize="0"/>
          <p:nvPr/>
        </p:nvPicPr>
        <p:blipFill>
          <a:blip r:embed="rId3">
            <a:alphaModFix/>
          </a:blip>
          <a:stretch>
            <a:fillRect/>
          </a:stretch>
        </p:blipFill>
        <p:spPr>
          <a:xfrm>
            <a:off x="3426075" y="631650"/>
            <a:ext cx="5406226" cy="405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Trabajando con cadenas</a:t>
            </a:r>
            <a:endParaRPr/>
          </a:p>
        </p:txBody>
      </p:sp>
      <p:sp>
        <p:nvSpPr>
          <p:cNvPr id="148" name="Google Shape;148;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419" dirty="0"/>
              <a:t>Windows soporta UNICODE de forma nativa para elementos de la UI, nombres de archivos, etc. UNICODE es la codificación de caracteres preferido ya que soporta todos los lenguajes.</a:t>
            </a:r>
            <a:endParaRPr dirty="0"/>
          </a:p>
          <a:p>
            <a:pPr marL="0" lvl="0" indent="0" algn="l" rtl="0">
              <a:spcBef>
                <a:spcPts val="1200"/>
              </a:spcBef>
              <a:spcAft>
                <a:spcPts val="0"/>
              </a:spcAft>
              <a:buNone/>
            </a:pPr>
            <a:r>
              <a:rPr lang="es-419" dirty="0"/>
              <a:t>Windows representa los caracteres UNICODE usando la codificación UTF-16, los caracteres en UTF-16 son llamados </a:t>
            </a:r>
            <a:r>
              <a:rPr lang="es-419" i="1" dirty="0" err="1"/>
              <a:t>wide</a:t>
            </a:r>
            <a:r>
              <a:rPr lang="es-419" i="1" dirty="0"/>
              <a:t> </a:t>
            </a:r>
            <a:r>
              <a:rPr lang="es-419" i="1" dirty="0" err="1"/>
              <a:t>characters</a:t>
            </a:r>
            <a:r>
              <a:rPr lang="es-419" dirty="0"/>
              <a:t>. El compilador de Visual C++ soporta el tipo de dato </a:t>
            </a:r>
            <a:r>
              <a:rPr lang="es-419" b="1" dirty="0" err="1"/>
              <a:t>wchar_t</a:t>
            </a:r>
            <a:r>
              <a:rPr lang="es-419" b="1" dirty="0"/>
              <a:t> </a:t>
            </a:r>
            <a:r>
              <a:rPr lang="es-419" dirty="0"/>
              <a:t>para manejar estos caracteres.</a:t>
            </a:r>
            <a:endParaRPr dirty="0"/>
          </a:p>
          <a:p>
            <a:pPr marL="0" lvl="0" indent="0" algn="l" rtl="0">
              <a:spcBef>
                <a:spcPts val="1200"/>
              </a:spcBef>
              <a:spcAft>
                <a:spcPts val="0"/>
              </a:spcAft>
              <a:buNone/>
            </a:pPr>
            <a:r>
              <a:rPr lang="es-419" sz="1050" dirty="0" err="1">
                <a:solidFill>
                  <a:srgbClr val="0101FD"/>
                </a:solidFill>
                <a:highlight>
                  <a:srgbClr val="F2F2F2"/>
                </a:highlight>
                <a:latin typeface="Consolas"/>
                <a:ea typeface="Consolas"/>
                <a:cs typeface="Consolas"/>
                <a:sym typeface="Consolas"/>
              </a:rPr>
              <a:t>typedef</a:t>
            </a:r>
            <a:r>
              <a:rPr lang="es-419" sz="1050" dirty="0">
                <a:solidFill>
                  <a:srgbClr val="171717"/>
                </a:solidFill>
                <a:highlight>
                  <a:srgbClr val="F2F2F2"/>
                </a:highlight>
                <a:latin typeface="Consolas"/>
                <a:ea typeface="Consolas"/>
                <a:cs typeface="Consolas"/>
                <a:sym typeface="Consolas"/>
              </a:rPr>
              <a:t> </a:t>
            </a:r>
            <a:r>
              <a:rPr lang="es-419" sz="1050" dirty="0" err="1">
                <a:solidFill>
                  <a:srgbClr val="0101FD"/>
                </a:solidFill>
                <a:highlight>
                  <a:srgbClr val="F2F2F2"/>
                </a:highlight>
                <a:latin typeface="Consolas"/>
                <a:ea typeface="Consolas"/>
                <a:cs typeface="Consolas"/>
                <a:sym typeface="Consolas"/>
              </a:rPr>
              <a:t>wchar_t</a:t>
            </a:r>
            <a:r>
              <a:rPr lang="es-419" sz="1050" dirty="0">
                <a:solidFill>
                  <a:srgbClr val="171717"/>
                </a:solidFill>
                <a:highlight>
                  <a:srgbClr val="F2F2F2"/>
                </a:highlight>
                <a:latin typeface="Consolas"/>
                <a:ea typeface="Consolas"/>
                <a:cs typeface="Consolas"/>
                <a:sym typeface="Consolas"/>
              </a:rPr>
              <a:t> WCHAR;</a:t>
            </a:r>
            <a:endParaRPr dirty="0"/>
          </a:p>
          <a:p>
            <a:pPr marL="0" lvl="0" indent="0" algn="l" rtl="0">
              <a:spcBef>
                <a:spcPts val="1200"/>
              </a:spcBef>
              <a:spcAft>
                <a:spcPts val="0"/>
              </a:spcAft>
              <a:buNone/>
            </a:pPr>
            <a:r>
              <a:rPr lang="es-419" dirty="0"/>
              <a:t>Cuando revisen la </a:t>
            </a:r>
            <a:r>
              <a:rPr lang="es-419" dirty="0" err="1"/>
              <a:t>documentacion</a:t>
            </a:r>
            <a:r>
              <a:rPr lang="es-419" dirty="0"/>
              <a:t> en MSDN, podrán encontrar ejemplos donde para declarar una cadena </a:t>
            </a:r>
            <a:r>
              <a:rPr lang="es-419" dirty="0" err="1"/>
              <a:t>wide-character</a:t>
            </a:r>
            <a:r>
              <a:rPr lang="es-419" dirty="0"/>
              <a:t>, se pone una L antes del valor a asignar.</a:t>
            </a:r>
            <a:endParaRPr dirty="0"/>
          </a:p>
          <a:p>
            <a:pPr marL="0" lvl="0" indent="0" algn="l" rtl="0">
              <a:spcBef>
                <a:spcPts val="1200"/>
              </a:spcBef>
              <a:spcAft>
                <a:spcPts val="0"/>
              </a:spcAft>
              <a:buNone/>
            </a:pPr>
            <a:r>
              <a:rPr lang="es-419" sz="1050" dirty="0" err="1">
                <a:solidFill>
                  <a:srgbClr val="0101FD"/>
                </a:solidFill>
                <a:highlight>
                  <a:srgbClr val="F2F2F2"/>
                </a:highlight>
                <a:latin typeface="Consolas"/>
                <a:ea typeface="Consolas"/>
                <a:cs typeface="Consolas"/>
                <a:sym typeface="Consolas"/>
              </a:rPr>
              <a:t>wchar_t</a:t>
            </a:r>
            <a:r>
              <a:rPr lang="es-419" sz="1050" dirty="0">
                <a:solidFill>
                  <a:srgbClr val="171717"/>
                </a:solidFill>
                <a:highlight>
                  <a:srgbClr val="F2F2F2"/>
                </a:highlight>
                <a:latin typeface="Consolas"/>
                <a:ea typeface="Consolas"/>
                <a:cs typeface="Consolas"/>
                <a:sym typeface="Consolas"/>
              </a:rPr>
              <a:t> a = </a:t>
            </a:r>
            <a:r>
              <a:rPr lang="es-419" sz="1050" dirty="0" err="1">
                <a:solidFill>
                  <a:srgbClr val="171717"/>
                </a:solidFill>
                <a:highlight>
                  <a:srgbClr val="F2F2F2"/>
                </a:highlight>
                <a:latin typeface="Consolas"/>
                <a:ea typeface="Consolas"/>
                <a:cs typeface="Consolas"/>
                <a:sym typeface="Consolas"/>
              </a:rPr>
              <a:t>L'a</a:t>
            </a:r>
            <a:r>
              <a:rPr lang="es-419" sz="1050" dirty="0">
                <a:solidFill>
                  <a:srgbClr val="171717"/>
                </a:solidFill>
                <a:highlight>
                  <a:srgbClr val="F2F2F2"/>
                </a:highlight>
                <a:latin typeface="Consolas"/>
                <a:ea typeface="Consolas"/>
                <a:cs typeface="Consolas"/>
                <a:sym typeface="Consolas"/>
              </a:rPr>
              <a:t>';</a:t>
            </a:r>
            <a:endParaRPr sz="1050" dirty="0">
              <a:solidFill>
                <a:srgbClr val="171717"/>
              </a:solidFill>
              <a:highlight>
                <a:srgbClr val="F2F2F2"/>
              </a:highlight>
              <a:latin typeface="Consolas"/>
              <a:ea typeface="Consolas"/>
              <a:cs typeface="Consolas"/>
              <a:sym typeface="Consolas"/>
            </a:endParaRPr>
          </a:p>
          <a:p>
            <a:pPr marL="0" lvl="0" indent="0" algn="l" rtl="0">
              <a:spcBef>
                <a:spcPts val="1200"/>
              </a:spcBef>
              <a:spcAft>
                <a:spcPts val="1200"/>
              </a:spcAft>
              <a:buNone/>
            </a:pPr>
            <a:r>
              <a:rPr lang="es-419" sz="1050" dirty="0" err="1">
                <a:solidFill>
                  <a:srgbClr val="0101FD"/>
                </a:solidFill>
                <a:highlight>
                  <a:srgbClr val="F2F2F2"/>
                </a:highlight>
                <a:latin typeface="Consolas"/>
                <a:ea typeface="Consolas"/>
                <a:cs typeface="Consolas"/>
                <a:sym typeface="Consolas"/>
              </a:rPr>
              <a:t>wchar_t</a:t>
            </a:r>
            <a:r>
              <a:rPr lang="es-419" sz="1050" dirty="0">
                <a:solidFill>
                  <a:srgbClr val="171717"/>
                </a:solidFill>
                <a:highlight>
                  <a:srgbClr val="F2F2F2"/>
                </a:highlight>
                <a:latin typeface="Consolas"/>
                <a:ea typeface="Consolas"/>
                <a:cs typeface="Consolas"/>
                <a:sym typeface="Consolas"/>
              </a:rPr>
              <a:t> *</a:t>
            </a:r>
            <a:r>
              <a:rPr lang="es-419" sz="1050" dirty="0" err="1">
                <a:solidFill>
                  <a:srgbClr val="171717"/>
                </a:solidFill>
                <a:highlight>
                  <a:srgbClr val="F2F2F2"/>
                </a:highlight>
                <a:latin typeface="Consolas"/>
                <a:ea typeface="Consolas"/>
                <a:cs typeface="Consolas"/>
                <a:sym typeface="Consolas"/>
              </a:rPr>
              <a:t>str</a:t>
            </a:r>
            <a:r>
              <a:rPr lang="es-419" sz="1050" dirty="0">
                <a:solidFill>
                  <a:srgbClr val="171717"/>
                </a:solidFill>
                <a:highlight>
                  <a:srgbClr val="F2F2F2"/>
                </a:highlight>
                <a:latin typeface="Consolas"/>
                <a:ea typeface="Consolas"/>
                <a:cs typeface="Consolas"/>
                <a:sym typeface="Consolas"/>
              </a:rPr>
              <a:t> = </a:t>
            </a:r>
            <a:r>
              <a:rPr lang="es-419" sz="1050" dirty="0" err="1">
                <a:solidFill>
                  <a:srgbClr val="A31515"/>
                </a:solidFill>
                <a:highlight>
                  <a:srgbClr val="F2F2F2"/>
                </a:highlight>
                <a:latin typeface="Consolas"/>
                <a:ea typeface="Consolas"/>
                <a:cs typeface="Consolas"/>
                <a:sym typeface="Consolas"/>
              </a:rPr>
              <a:t>L"hello</a:t>
            </a:r>
            <a:r>
              <a:rPr lang="es-419" sz="1050" dirty="0">
                <a:solidFill>
                  <a:srgbClr val="A31515"/>
                </a:solidFill>
                <a:highlight>
                  <a:srgbClr val="F2F2F2"/>
                </a:highlight>
                <a:latin typeface="Consolas"/>
                <a:ea typeface="Consolas"/>
                <a:cs typeface="Consolas"/>
                <a:sym typeface="Consolas"/>
              </a:rPr>
              <a:t>"</a:t>
            </a:r>
            <a:r>
              <a:rPr lang="es-419" sz="1050" dirty="0">
                <a:solidFill>
                  <a:srgbClr val="171717"/>
                </a:solidFill>
                <a:highlight>
                  <a:srgbClr val="F2F2F2"/>
                </a:highlight>
                <a:latin typeface="Consolas"/>
                <a:ea typeface="Consolas"/>
                <a:cs typeface="Consolas"/>
                <a:sym typeface="Consolas"/>
              </a:rP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Trabajando con cadenas</a:t>
            </a:r>
            <a:endParaRPr/>
          </a:p>
        </p:txBody>
      </p:sp>
      <p:graphicFrame>
        <p:nvGraphicFramePr>
          <p:cNvPr id="154" name="Google Shape;154;p27"/>
          <p:cNvGraphicFramePr/>
          <p:nvPr/>
        </p:nvGraphicFramePr>
        <p:xfrm>
          <a:off x="476250" y="1532775"/>
          <a:ext cx="8191500" cy="2419554"/>
        </p:xfrm>
        <a:graphic>
          <a:graphicData uri="http://schemas.openxmlformats.org/drawingml/2006/table">
            <a:tbl>
              <a:tblPr>
                <a:solidFill>
                  <a:srgbClr val="FFFFFF"/>
                </a:solidFill>
                <a:tableStyleId>{C5B1A46A-D26A-4310-AD57-21C231D929C7}</a:tableStyleId>
              </a:tblPr>
              <a:tblGrid>
                <a:gridCol w="4714875">
                  <a:extLst>
                    <a:ext uri="{9D8B030D-6E8A-4147-A177-3AD203B41FA5}">
                      <a16:colId xmlns:a16="http://schemas.microsoft.com/office/drawing/2014/main" val="20000"/>
                    </a:ext>
                  </a:extLst>
                </a:gridCol>
                <a:gridCol w="3476625">
                  <a:extLst>
                    <a:ext uri="{9D8B030D-6E8A-4147-A177-3AD203B41FA5}">
                      <a16:colId xmlns:a16="http://schemas.microsoft.com/office/drawing/2014/main" val="20001"/>
                    </a:ext>
                  </a:extLst>
                </a:gridCol>
              </a:tblGrid>
              <a:tr h="361950">
                <a:tc>
                  <a:txBody>
                    <a:bodyPr/>
                    <a:lstStyle/>
                    <a:p>
                      <a:pPr marL="0" lvl="0" indent="0" algn="l" rtl="0">
                        <a:lnSpc>
                          <a:spcPct val="150000"/>
                        </a:lnSpc>
                        <a:spcBef>
                          <a:spcPts val="0"/>
                        </a:spcBef>
                        <a:spcAft>
                          <a:spcPts val="0"/>
                        </a:spcAft>
                        <a:buNone/>
                      </a:pPr>
                      <a:r>
                        <a:rPr lang="es-419" sz="1100" b="1">
                          <a:solidFill>
                            <a:srgbClr val="171717"/>
                          </a:solidFill>
                          <a:highlight>
                            <a:srgbClr val="FFFFFF"/>
                          </a:highlight>
                        </a:rPr>
                        <a:t>Typedef</a:t>
                      </a:r>
                      <a:endParaRPr sz="1100" b="1">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1100" b="1">
                          <a:solidFill>
                            <a:srgbClr val="171717"/>
                          </a:solidFill>
                          <a:highlight>
                            <a:srgbClr val="FFFFFF"/>
                          </a:highlight>
                        </a:rPr>
                        <a:t>Definición</a:t>
                      </a:r>
                      <a:endParaRPr sz="1100" b="1">
                        <a:solidFill>
                          <a:srgbClr val="171717"/>
                        </a:solidFill>
                        <a:highlight>
                          <a:srgbClr val="FFFFFF"/>
                        </a:highlight>
                      </a:endParaRPr>
                    </a:p>
                  </a:txBody>
                  <a:tcPr marL="91425" marR="91425" marT="91425" marB="91425"/>
                </a:tc>
                <a:extLst>
                  <a:ext uri="{0D108BD9-81ED-4DB2-BD59-A6C34878D82A}">
                    <a16:rowId xmlns:a16="http://schemas.microsoft.com/office/drawing/2014/main" val="10000"/>
                  </a:ext>
                </a:extLst>
              </a:tr>
              <a:tr h="361950">
                <a:tc>
                  <a:txBody>
                    <a:bodyPr/>
                    <a:lstStyle/>
                    <a:p>
                      <a:pPr marL="0" lvl="0" indent="0" algn="l" rtl="0">
                        <a:lnSpc>
                          <a:spcPct val="150000"/>
                        </a:lnSpc>
                        <a:spcBef>
                          <a:spcPts val="0"/>
                        </a:spcBef>
                        <a:spcAft>
                          <a:spcPts val="0"/>
                        </a:spcAft>
                        <a:buNone/>
                      </a:pPr>
                      <a:r>
                        <a:rPr lang="es-419" sz="1100">
                          <a:solidFill>
                            <a:srgbClr val="171717"/>
                          </a:solidFill>
                          <a:highlight>
                            <a:srgbClr val="FFFFFF"/>
                          </a:highlight>
                        </a:rPr>
                        <a:t>CHAR</a:t>
                      </a:r>
                      <a:endParaRPr sz="1100">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char</a:t>
                      </a:r>
                      <a:endParaRPr sz="900">
                        <a:solidFill>
                          <a:srgbClr val="171717"/>
                        </a:solidFill>
                        <a:highlight>
                          <a:srgbClr val="FFFFFF"/>
                        </a:highlight>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61950">
                <a:tc>
                  <a:txBody>
                    <a:bodyPr/>
                    <a:lstStyle/>
                    <a:p>
                      <a:pPr marL="0" lvl="0" indent="0" algn="l" rtl="0">
                        <a:lnSpc>
                          <a:spcPct val="150000"/>
                        </a:lnSpc>
                        <a:spcBef>
                          <a:spcPts val="0"/>
                        </a:spcBef>
                        <a:spcAft>
                          <a:spcPts val="0"/>
                        </a:spcAft>
                        <a:buNone/>
                      </a:pPr>
                      <a:r>
                        <a:rPr lang="es-419" sz="1100">
                          <a:solidFill>
                            <a:srgbClr val="171717"/>
                          </a:solidFill>
                          <a:highlight>
                            <a:srgbClr val="FFFFFF"/>
                          </a:highlight>
                        </a:rPr>
                        <a:t>PSTR or LPSTR</a:t>
                      </a:r>
                      <a:endParaRPr sz="1100">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char*</a:t>
                      </a:r>
                      <a:endParaRPr sz="900">
                        <a:solidFill>
                          <a:srgbClr val="171717"/>
                        </a:solidFill>
                        <a:highlight>
                          <a:srgbClr val="FFFFFF"/>
                        </a:highlight>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61950">
                <a:tc>
                  <a:txBody>
                    <a:bodyPr/>
                    <a:lstStyle/>
                    <a:p>
                      <a:pPr marL="0" lvl="0" indent="0" algn="l" rtl="0">
                        <a:lnSpc>
                          <a:spcPct val="150000"/>
                        </a:lnSpc>
                        <a:spcBef>
                          <a:spcPts val="0"/>
                        </a:spcBef>
                        <a:spcAft>
                          <a:spcPts val="0"/>
                        </a:spcAft>
                        <a:buNone/>
                      </a:pPr>
                      <a:r>
                        <a:rPr lang="es-419" sz="1100">
                          <a:solidFill>
                            <a:srgbClr val="171717"/>
                          </a:solidFill>
                          <a:highlight>
                            <a:srgbClr val="FFFFFF"/>
                          </a:highlight>
                        </a:rPr>
                        <a:t>PCSTR or LPCSTR</a:t>
                      </a:r>
                      <a:endParaRPr sz="1100">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const char*</a:t>
                      </a:r>
                      <a:endParaRPr sz="900">
                        <a:solidFill>
                          <a:srgbClr val="171717"/>
                        </a:solidFill>
                        <a:highlight>
                          <a:srgbClr val="FFFFFF"/>
                        </a:highlight>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61950">
                <a:tc>
                  <a:txBody>
                    <a:bodyPr/>
                    <a:lstStyle/>
                    <a:p>
                      <a:pPr marL="0" lvl="0" indent="0" algn="l" rtl="0">
                        <a:lnSpc>
                          <a:spcPct val="150000"/>
                        </a:lnSpc>
                        <a:spcBef>
                          <a:spcPts val="0"/>
                        </a:spcBef>
                        <a:spcAft>
                          <a:spcPts val="0"/>
                        </a:spcAft>
                        <a:buNone/>
                      </a:pPr>
                      <a:r>
                        <a:rPr lang="es-419" sz="1100">
                          <a:solidFill>
                            <a:srgbClr val="171717"/>
                          </a:solidFill>
                          <a:highlight>
                            <a:srgbClr val="FFFFFF"/>
                          </a:highlight>
                        </a:rPr>
                        <a:t>PWSTR or LPWSTR</a:t>
                      </a:r>
                      <a:endParaRPr sz="1100">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wchar_t*</a:t>
                      </a:r>
                      <a:endParaRPr sz="900">
                        <a:solidFill>
                          <a:srgbClr val="171717"/>
                        </a:solidFill>
                        <a:highlight>
                          <a:srgbClr val="FFFFFF"/>
                        </a:highlight>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361950">
                <a:tc>
                  <a:txBody>
                    <a:bodyPr/>
                    <a:lstStyle/>
                    <a:p>
                      <a:pPr marL="0" lvl="0" indent="0" algn="l" rtl="0">
                        <a:lnSpc>
                          <a:spcPct val="150000"/>
                        </a:lnSpc>
                        <a:spcBef>
                          <a:spcPts val="0"/>
                        </a:spcBef>
                        <a:spcAft>
                          <a:spcPts val="0"/>
                        </a:spcAft>
                        <a:buNone/>
                      </a:pPr>
                      <a:r>
                        <a:rPr lang="es-419" sz="1100">
                          <a:solidFill>
                            <a:srgbClr val="171717"/>
                          </a:solidFill>
                          <a:highlight>
                            <a:srgbClr val="FFFFFF"/>
                          </a:highlight>
                        </a:rPr>
                        <a:t>PCWSTR or LPCWSTR</a:t>
                      </a:r>
                      <a:endParaRPr sz="1100">
                        <a:solidFill>
                          <a:srgbClr val="171717"/>
                        </a:solidFill>
                        <a:highlight>
                          <a:srgbClr val="FFFFFF"/>
                        </a:highlight>
                      </a:endParaRPr>
                    </a:p>
                  </a:txBody>
                  <a:tcPr marL="91425" marR="91425" marT="91425" marB="91425"/>
                </a:tc>
                <a:tc>
                  <a:txBody>
                    <a:bodyPr/>
                    <a:lstStyle/>
                    <a:p>
                      <a:pPr marL="0" lvl="0" indent="0" algn="l" rtl="0">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const wchar_t*</a:t>
                      </a:r>
                      <a:endParaRPr sz="900">
                        <a:solidFill>
                          <a:srgbClr val="171717"/>
                        </a:solidFill>
                        <a:highlight>
                          <a:srgbClr val="FFFFFF"/>
                        </a:highlight>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Controles de captura y despliegue</a:t>
            </a:r>
            <a:endParaRPr/>
          </a:p>
        </p:txBody>
      </p:sp>
      <p:sp>
        <p:nvSpPr>
          <p:cNvPr id="160" name="Google Shape;160;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Message box</a:t>
            </a:r>
            <a:endParaRPr/>
          </a:p>
          <a:p>
            <a:pPr marL="457200" lvl="0" indent="-342900" algn="l" rtl="0">
              <a:spcBef>
                <a:spcPts val="0"/>
              </a:spcBef>
              <a:spcAft>
                <a:spcPts val="0"/>
              </a:spcAft>
              <a:buSzPts val="1800"/>
              <a:buChar char="●"/>
            </a:pPr>
            <a:r>
              <a:rPr lang="es-419"/>
              <a:t>Dialogs</a:t>
            </a:r>
            <a:endParaRPr/>
          </a:p>
          <a:p>
            <a:pPr marL="457200" lvl="0" indent="-342900" algn="l" rtl="0">
              <a:spcBef>
                <a:spcPts val="0"/>
              </a:spcBef>
              <a:spcAft>
                <a:spcPts val="0"/>
              </a:spcAft>
              <a:buSzPts val="1800"/>
              <a:buChar char="●"/>
            </a:pPr>
            <a:r>
              <a:rPr lang="es-419"/>
              <a:t>label</a:t>
            </a:r>
            <a:endParaRPr/>
          </a:p>
          <a:p>
            <a:pPr marL="457200" lvl="0" indent="-342900" algn="l" rtl="0">
              <a:spcBef>
                <a:spcPts val="0"/>
              </a:spcBef>
              <a:spcAft>
                <a:spcPts val="0"/>
              </a:spcAft>
              <a:buSzPts val="1800"/>
              <a:buChar char="●"/>
            </a:pPr>
            <a:r>
              <a:rPr lang="es-419"/>
              <a:t>textbox</a:t>
            </a:r>
            <a:endParaRPr/>
          </a:p>
          <a:p>
            <a:pPr marL="457200" lvl="0" indent="-342900" algn="l" rtl="0">
              <a:spcBef>
                <a:spcPts val="0"/>
              </a:spcBef>
              <a:spcAft>
                <a:spcPts val="0"/>
              </a:spcAft>
              <a:buSzPts val="1800"/>
              <a:buChar char="●"/>
            </a:pPr>
            <a:r>
              <a:rPr lang="es-419"/>
              <a:t>Button</a:t>
            </a:r>
            <a:endParaRPr/>
          </a:p>
          <a:p>
            <a:pPr marL="457200" lvl="0" indent="-342900" algn="l" rtl="0">
              <a:spcBef>
                <a:spcPts val="0"/>
              </a:spcBef>
              <a:spcAft>
                <a:spcPts val="0"/>
              </a:spcAft>
              <a:buSzPts val="1800"/>
              <a:buChar char="●"/>
            </a:pPr>
            <a:r>
              <a:rPr lang="es-419"/>
              <a:t>openfile</a:t>
            </a:r>
            <a:endParaRPr/>
          </a:p>
          <a:p>
            <a:pPr marL="457200" lvl="0" indent="-342900" algn="l" rtl="0">
              <a:spcBef>
                <a:spcPts val="0"/>
              </a:spcBef>
              <a:spcAft>
                <a:spcPts val="0"/>
              </a:spcAft>
              <a:buSzPts val="1800"/>
              <a:buChar char="●"/>
            </a:pPr>
            <a:r>
              <a:rPr lang="es-419"/>
              <a:t>Picture box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API es un acrónimo de </a:t>
            </a:r>
            <a:r>
              <a:rPr lang="es-419" i="1" dirty="0" err="1"/>
              <a:t>Application</a:t>
            </a:r>
            <a:r>
              <a:rPr lang="es-419" i="1" dirty="0"/>
              <a:t> </a:t>
            </a:r>
            <a:r>
              <a:rPr lang="es-419" i="1" dirty="0" err="1"/>
              <a:t>Programming</a:t>
            </a:r>
            <a:r>
              <a:rPr lang="es-419" i="1" dirty="0"/>
              <a:t> Interface, </a:t>
            </a:r>
            <a:r>
              <a:rPr lang="es-419" dirty="0"/>
              <a:t>o</a:t>
            </a:r>
            <a:r>
              <a:rPr lang="es-419" i="1" dirty="0"/>
              <a:t> </a:t>
            </a:r>
            <a:r>
              <a:rPr lang="es-419" dirty="0"/>
              <a:t>interfaz de programación de aplicación.</a:t>
            </a:r>
            <a:endParaRPr dirty="0"/>
          </a:p>
          <a:p>
            <a:pPr marL="0" lvl="0" indent="0" algn="l" rtl="0">
              <a:spcBef>
                <a:spcPts val="1200"/>
              </a:spcBef>
              <a:spcAft>
                <a:spcPts val="0"/>
              </a:spcAft>
              <a:buNone/>
            </a:pPr>
            <a:r>
              <a:rPr lang="es-419" dirty="0"/>
              <a:t>Por interfaz NO se refiere a una interfaz de usuario.</a:t>
            </a:r>
            <a:endParaRPr dirty="0"/>
          </a:p>
          <a:p>
            <a:pPr marL="0" lvl="0" indent="0" algn="l" rtl="0">
              <a:spcBef>
                <a:spcPts val="1200"/>
              </a:spcBef>
              <a:spcAft>
                <a:spcPts val="0"/>
              </a:spcAft>
              <a:buNone/>
            </a:pPr>
            <a:r>
              <a:rPr lang="es-419" dirty="0"/>
              <a:t>En programación, una interfaz es una serie de funcionalidades expuestas por un sistema, para que un segundo sistema externo pueda comunicarse con el primero a través de dichas funcionalidades.</a:t>
            </a:r>
            <a:endParaRPr dirty="0"/>
          </a:p>
          <a:p>
            <a:pPr marL="0" lvl="0" indent="0" algn="l" rtl="0">
              <a:spcBef>
                <a:spcPts val="1200"/>
              </a:spcBef>
              <a:spcAft>
                <a:spcPts val="1200"/>
              </a:spcAft>
              <a:buNone/>
            </a:pPr>
            <a:endParaRPr dirty="0"/>
          </a:p>
        </p:txBody>
      </p:sp>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Qué es WinAPI?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419" dirty="0"/>
              <a:t>Una analogía con la vida real es ir al restaurante, en todos los restaurantes tienen mínimo estas dos funciones:</a:t>
            </a:r>
            <a:endParaRPr dirty="0"/>
          </a:p>
          <a:p>
            <a:pPr marL="457200" lvl="0" indent="-325755" algn="l" rtl="0">
              <a:spcBef>
                <a:spcPts val="1200"/>
              </a:spcBef>
              <a:spcAft>
                <a:spcPts val="0"/>
              </a:spcAft>
              <a:buSzPct val="100000"/>
              <a:buChar char="●"/>
            </a:pPr>
            <a:r>
              <a:rPr lang="es-419" dirty="0"/>
              <a:t>Levantar orden</a:t>
            </a:r>
            <a:endParaRPr dirty="0"/>
          </a:p>
          <a:p>
            <a:pPr marL="457200" lvl="0" indent="-325755" algn="l" rtl="0">
              <a:spcBef>
                <a:spcPts val="0"/>
              </a:spcBef>
              <a:spcAft>
                <a:spcPts val="0"/>
              </a:spcAft>
              <a:buSzPct val="100000"/>
              <a:buChar char="●"/>
            </a:pPr>
            <a:r>
              <a:rPr lang="es-419" dirty="0"/>
              <a:t>Cobrar orden</a:t>
            </a:r>
            <a:endParaRPr dirty="0"/>
          </a:p>
          <a:p>
            <a:pPr marL="0" lvl="0" indent="0" algn="l" rtl="0">
              <a:spcBef>
                <a:spcPts val="1200"/>
              </a:spcBef>
              <a:spcAft>
                <a:spcPts val="1200"/>
              </a:spcAft>
              <a:buNone/>
            </a:pPr>
            <a:r>
              <a:rPr lang="es-419" dirty="0"/>
              <a:t>Si los restaurantes fueran un API, estas dos serían las funciones expuestas. Todos los procesos que se necesiten realizar para llevar a cabo estas dos funciones están fuera de nuestro alcance, es algo interno que realiza el restaurante. Por ejemplo, como comensal, tu no te encargas de revisar si el alimento está bien cocido, tu no te encargas de avisarle al mesero que ya está listo el platillo, tu no te encargas de registrar las bebidas extra a la cuenta, tu no te encargas de tener la terminal de punto de venta actualizada y funcionando. Como comensal tu solo te encargas de ordenar tu comida y de pagar.</a:t>
            </a:r>
            <a:endParaRPr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Qué es WinAPI?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Es una interfaz de programación que expone ciertas funcionalidades del </a:t>
            </a:r>
            <a:r>
              <a:rPr lang="es-419" dirty="0" err="1"/>
              <a:t>WinOS</a:t>
            </a:r>
            <a:r>
              <a:rPr lang="es-419" dirty="0"/>
              <a:t> para poder diseñar aplicaciones visuales en dicho SO.</a:t>
            </a:r>
            <a:endParaRPr dirty="0"/>
          </a:p>
          <a:p>
            <a:pPr marL="0" lvl="0" indent="0" algn="l" rtl="0">
              <a:spcBef>
                <a:spcPts val="1200"/>
              </a:spcBef>
              <a:spcAft>
                <a:spcPts val="0"/>
              </a:spcAft>
              <a:buNone/>
            </a:pPr>
            <a:r>
              <a:rPr lang="es-419" dirty="0"/>
              <a:t>Por mencionar algunas funciones que puede exponer son crear ventanas, cerrar ventanas, desplegar botones, menús, etc.</a:t>
            </a:r>
            <a:endParaRPr dirty="0"/>
          </a:p>
          <a:p>
            <a:pPr marL="0" lvl="0" indent="0" algn="l" rtl="0">
              <a:spcBef>
                <a:spcPts val="1200"/>
              </a:spcBef>
              <a:spcAft>
                <a:spcPts val="1200"/>
              </a:spcAft>
              <a:buNone/>
            </a:pPr>
            <a:r>
              <a:rPr lang="es-419" dirty="0"/>
              <a:t>Los procesos que realice detrás usualmente no son de nuestra importancia, solo tenemos que usar las funciones expuestas por la interfaz y </a:t>
            </a:r>
            <a:r>
              <a:rPr lang="es-419" u="sng" dirty="0"/>
              <a:t>suministrarle los datos que necesita para trabajar</a:t>
            </a:r>
            <a:r>
              <a:rPr lang="es-419" dirty="0"/>
              <a:t>.</a:t>
            </a:r>
            <a:endParaRPr dirty="0"/>
          </a:p>
        </p:txBody>
      </p:sp>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Qué es </a:t>
            </a:r>
            <a:r>
              <a:rPr lang="es-419" dirty="0" err="1"/>
              <a:t>WinAPI</a:t>
            </a:r>
            <a:r>
              <a:rPr lang="es-419"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La </a:t>
            </a:r>
            <a:r>
              <a:rPr lang="es-419" dirty="0" err="1"/>
              <a:t>WinAPI</a:t>
            </a:r>
            <a:r>
              <a:rPr lang="es-419" dirty="0"/>
              <a:t> es comúnmente conocido como Win32. Si queremos crear un programa que funciones en un ambiente Windows, entonces debemos hacer algo que sea compatible con Win32.</a:t>
            </a:r>
            <a:endParaRPr dirty="0"/>
          </a:p>
          <a:p>
            <a:pPr marL="0" lvl="0" indent="0" algn="l" rtl="0">
              <a:spcBef>
                <a:spcPts val="1200"/>
              </a:spcBef>
              <a:spcAft>
                <a:spcPts val="0"/>
              </a:spcAft>
              <a:buNone/>
            </a:pPr>
            <a:r>
              <a:rPr lang="es-419" dirty="0"/>
              <a:t>Construir un aplicación para Win32 significa que tendremos que usar su SDK (software </a:t>
            </a:r>
            <a:r>
              <a:rPr lang="es-419" dirty="0" err="1"/>
              <a:t>development</a:t>
            </a:r>
            <a:r>
              <a:rPr lang="es-419" dirty="0"/>
              <a:t> kit) para mantener la compatibilidad y evitar cualquier problema.</a:t>
            </a:r>
            <a:endParaRPr dirty="0"/>
          </a:p>
          <a:p>
            <a:pPr marL="0" lvl="0" indent="0" algn="l" rtl="0">
              <a:spcBef>
                <a:spcPts val="1200"/>
              </a:spcBef>
              <a:spcAft>
                <a:spcPts val="1200"/>
              </a:spcAft>
              <a:buNone/>
            </a:pPr>
            <a:r>
              <a:rPr lang="es-419" dirty="0"/>
              <a:t>Hay un detalle que puede ser una ventaja o desventaja dependiendo del ángulo en el que se vea.</a:t>
            </a:r>
            <a:endParaRPr dirty="0"/>
          </a:p>
        </p:txBody>
      </p:sp>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err="1"/>
              <a:t>WinAPI</a:t>
            </a:r>
            <a:r>
              <a:rPr lang="es-419" dirty="0"/>
              <a:t>???...Win32???</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419"/>
              <a:t>Usar WinAPI (o el SDK de Win32) implica que tendremos que desarrollar toda nuestra aplicación manualmente, es decir, escribir todo el código de las pantallas por nosotros mismos.</a:t>
            </a:r>
            <a:endParaRPr/>
          </a:p>
          <a:p>
            <a:pPr marL="0" lvl="0" indent="0" algn="l" rtl="0">
              <a:spcBef>
                <a:spcPts val="1200"/>
              </a:spcBef>
              <a:spcAft>
                <a:spcPts val="0"/>
              </a:spcAft>
              <a:buNone/>
            </a:pPr>
            <a:r>
              <a:rPr lang="es-419"/>
              <a:t>Un punto en contra es que esto facilita la aparición de errores si no se tiene el cuidado necesario o el conocimiento suficiente, lo cual a su vez puede dificultar la corrección del problema incluso aunque este sea provocado por un detalle menor.</a:t>
            </a:r>
            <a:endParaRPr/>
          </a:p>
          <a:p>
            <a:pPr marL="0" lvl="0" indent="0" algn="l" rtl="0">
              <a:spcBef>
                <a:spcPts val="1200"/>
              </a:spcBef>
              <a:spcAft>
                <a:spcPts val="1200"/>
              </a:spcAft>
              <a:buNone/>
            </a:pPr>
            <a:r>
              <a:rPr lang="es-419"/>
              <a:t>Por otro lado, la ventaja que tiene es que trabajar de este modo, nos permite ir conociendo la forma en la que se construye las aplicaciones de tal modo que en cualquier momento nosotros podemos tener total control en cómo funcionan cada una de las partes de nuestras ventanas, y nuestra aplicación en general.</a:t>
            </a:r>
            <a:endParaRPr/>
          </a:p>
        </p:txBody>
      </p:sp>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Todo se hace a mano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53075"/>
            <a:ext cx="8520600" cy="16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Punto importante antes de comenzar…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dirty="0"/>
              <a:t>Usen la herramienta correcta para el trabajo justo.</a:t>
            </a:r>
            <a:endParaRPr dirty="0"/>
          </a:p>
        </p:txBody>
      </p:sp>
      <p:pic>
        <p:nvPicPr>
          <p:cNvPr id="103" name="Google Shape;103;p19"/>
          <p:cNvPicPr preferRelativeResize="0"/>
          <p:nvPr/>
        </p:nvPicPr>
        <p:blipFill>
          <a:blip r:embed="rId3">
            <a:alphaModFix/>
          </a:blip>
          <a:stretch>
            <a:fillRect/>
          </a:stretch>
        </p:blipFill>
        <p:spPr>
          <a:xfrm>
            <a:off x="587750" y="2571750"/>
            <a:ext cx="3278976" cy="2185976"/>
          </a:xfrm>
          <a:prstGeom prst="rect">
            <a:avLst/>
          </a:prstGeom>
          <a:noFill/>
          <a:ln>
            <a:noFill/>
          </a:ln>
        </p:spPr>
      </p:pic>
      <p:pic>
        <p:nvPicPr>
          <p:cNvPr id="104" name="Google Shape;104;p19"/>
          <p:cNvPicPr preferRelativeResize="0"/>
          <p:nvPr/>
        </p:nvPicPr>
        <p:blipFill>
          <a:blip r:embed="rId4">
            <a:alphaModFix/>
          </a:blip>
          <a:stretch>
            <a:fillRect/>
          </a:stretch>
        </p:blipFill>
        <p:spPr>
          <a:xfrm>
            <a:off x="4572000" y="2551184"/>
            <a:ext cx="4260301" cy="22377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0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000"/>
                                        <p:tgtEl>
                                          <p:spTgt spid="102">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1000"/>
                                        <p:tgtEl>
                                          <p:spTgt spid="103"/>
                                        </p:tgtEl>
                                      </p:cBhvr>
                                    </p:animEffect>
                                  </p:childTnLst>
                                </p:cTn>
                              </p:par>
                              <p:par>
                                <p:cTn id="22" presetID="10" presetClass="entr" presetSubtype="0" fill="hold" nodeType="withEffect">
                                  <p:stCondLst>
                                    <p:cond delay="0"/>
                                  </p:stCondLst>
                                  <p:childTnLst>
                                    <p:set>
                                      <p:cBhvr>
                                        <p:cTn id="23" dur="1" fill="hold">
                                          <p:stCondLst>
                                            <p:cond delay="0"/>
                                          </p:stCondLst>
                                        </p:cTn>
                                        <p:tgtEl>
                                          <p:spTgt spid="104"/>
                                        </p:tgtEl>
                                        <p:attrNameLst>
                                          <p:attrName>style.visibility</p:attrName>
                                        </p:attrNameLst>
                                      </p:cBhvr>
                                      <p:to>
                                        <p:strVal val="visible"/>
                                      </p:to>
                                    </p:set>
                                    <p:animEffect transition="in" filter="fade">
                                      <p:cBhvr>
                                        <p:cTn id="24"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Convenciones de código en Windows</a:t>
            </a:r>
            <a:endParaRPr dirty="0"/>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La </a:t>
            </a:r>
            <a:r>
              <a:rPr lang="es-419" dirty="0" err="1"/>
              <a:t>libreria</a:t>
            </a:r>
            <a:r>
              <a:rPr lang="es-419" dirty="0"/>
              <a:t> </a:t>
            </a:r>
            <a:r>
              <a:rPr lang="es-419" dirty="0" err="1"/>
              <a:t>windows.h</a:t>
            </a:r>
            <a:r>
              <a:rPr lang="es-419" dirty="0"/>
              <a:t> tiene muchos </a:t>
            </a:r>
            <a:r>
              <a:rPr lang="es-419" i="1" dirty="0" err="1"/>
              <a:t>typedefs</a:t>
            </a:r>
            <a:r>
              <a:rPr lang="es-419" i="1" dirty="0"/>
              <a:t>.</a:t>
            </a:r>
            <a:endParaRPr dirty="0"/>
          </a:p>
          <a:p>
            <a:pPr marL="0" lvl="0" indent="0" algn="l" rtl="0">
              <a:spcBef>
                <a:spcPts val="1200"/>
              </a:spcBef>
              <a:spcAft>
                <a:spcPts val="0"/>
              </a:spcAft>
              <a:buNone/>
            </a:pPr>
            <a:r>
              <a:rPr lang="es-419" dirty="0"/>
              <a:t>C provee de una palabra reservada  llamada </a:t>
            </a:r>
            <a:r>
              <a:rPr lang="es-419" b="1" dirty="0" err="1"/>
              <a:t>typedef</a:t>
            </a:r>
            <a:r>
              <a:rPr lang="es-419" dirty="0"/>
              <a:t>, con la cual le podamos dar un nuevo nombre a un tipo, por ejemplo:</a:t>
            </a:r>
            <a:endParaRPr dirty="0"/>
          </a:p>
          <a:p>
            <a:pPr marL="0" lvl="0" indent="0" algn="l" rtl="0">
              <a:spcBef>
                <a:spcPts val="1200"/>
              </a:spcBef>
              <a:spcAft>
                <a:spcPts val="0"/>
              </a:spcAft>
              <a:buNone/>
            </a:pPr>
            <a:r>
              <a:rPr lang="es-419" dirty="0" err="1">
                <a:latin typeface="Consolas"/>
                <a:ea typeface="Consolas"/>
                <a:cs typeface="Consolas"/>
                <a:sym typeface="Consolas"/>
              </a:rPr>
              <a:t>typedef</a:t>
            </a:r>
            <a:r>
              <a:rPr lang="es-419" dirty="0">
                <a:latin typeface="Consolas"/>
                <a:ea typeface="Consolas"/>
                <a:cs typeface="Consolas"/>
                <a:sym typeface="Consolas"/>
              </a:rPr>
              <a:t> </a:t>
            </a:r>
            <a:r>
              <a:rPr lang="es-419" dirty="0" err="1">
                <a:latin typeface="Consolas"/>
                <a:ea typeface="Consolas"/>
                <a:cs typeface="Consolas"/>
                <a:sym typeface="Consolas"/>
              </a:rPr>
              <a:t>char</a:t>
            </a:r>
            <a:r>
              <a:rPr lang="es-419" dirty="0">
                <a:latin typeface="Consolas"/>
                <a:ea typeface="Consolas"/>
                <a:cs typeface="Consolas"/>
                <a:sym typeface="Consolas"/>
              </a:rPr>
              <a:t> BYTE;</a:t>
            </a:r>
            <a:endParaRPr dirty="0">
              <a:latin typeface="Consolas"/>
              <a:ea typeface="Consolas"/>
              <a:cs typeface="Consolas"/>
              <a:sym typeface="Consolas"/>
            </a:endParaRPr>
          </a:p>
          <a:p>
            <a:pPr marL="0" lvl="0" indent="0" algn="l" rtl="0">
              <a:spcBef>
                <a:spcPts val="1200"/>
              </a:spcBef>
              <a:spcAft>
                <a:spcPts val="0"/>
              </a:spcAft>
              <a:buNone/>
            </a:pPr>
            <a:r>
              <a:rPr lang="es-419" dirty="0">
                <a:latin typeface="Consolas"/>
                <a:ea typeface="Consolas"/>
                <a:cs typeface="Consolas"/>
                <a:sym typeface="Consolas"/>
              </a:rPr>
              <a:t>BYTE b1;</a:t>
            </a:r>
            <a:endParaRPr dirty="0">
              <a:latin typeface="Consolas"/>
              <a:ea typeface="Consolas"/>
              <a:cs typeface="Consolas"/>
              <a:sym typeface="Consolas"/>
            </a:endParaRPr>
          </a:p>
          <a:p>
            <a:pPr marL="0" lvl="0" indent="0" algn="l" rtl="0">
              <a:spcBef>
                <a:spcPts val="1200"/>
              </a:spcBef>
              <a:spcAft>
                <a:spcPts val="1200"/>
              </a:spcAft>
              <a:buNone/>
            </a:pPr>
            <a:r>
              <a:rPr lang="es-419" dirty="0">
                <a:latin typeface="Consolas"/>
                <a:ea typeface="Consolas"/>
                <a:cs typeface="Consolas"/>
                <a:sym typeface="Consolas"/>
              </a:rPr>
              <a:t>BYTE </a:t>
            </a:r>
            <a:r>
              <a:rPr lang="es-419" dirty="0" err="1">
                <a:latin typeface="Consolas"/>
                <a:ea typeface="Consolas"/>
                <a:cs typeface="Consolas"/>
                <a:sym typeface="Consolas"/>
              </a:rPr>
              <a:t>x,y,z</a:t>
            </a:r>
            <a:r>
              <a:rPr lang="es-419"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37140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Convenciones de código</a:t>
            </a:r>
            <a:endParaRPr/>
          </a:p>
        </p:txBody>
      </p:sp>
      <p:sp>
        <p:nvSpPr>
          <p:cNvPr id="116" name="Google Shape;116;p21"/>
          <p:cNvSpPr txBox="1">
            <a:spLocks noGrp="1"/>
          </p:cNvSpPr>
          <p:nvPr>
            <p:ph type="body" idx="1"/>
          </p:nvPr>
        </p:nvSpPr>
        <p:spPr>
          <a:xfrm>
            <a:off x="311700" y="1266325"/>
            <a:ext cx="44823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En el caso de los typdefs para tipos enteros tenemos los siguientes.</a:t>
            </a:r>
            <a:endParaRPr/>
          </a:p>
          <a:p>
            <a:pPr marL="0" lvl="0" indent="0" algn="l" rtl="0">
              <a:spcBef>
                <a:spcPts val="1200"/>
              </a:spcBef>
              <a:spcAft>
                <a:spcPts val="1200"/>
              </a:spcAft>
              <a:buNone/>
            </a:pPr>
            <a:r>
              <a:rPr lang="es-419"/>
              <a:t>Vemos mucha redundancia, pero se debe a los cambios, adaptaciones y actualizaciones hechos a lo largo de la historia de WinAPI</a:t>
            </a:r>
            <a:endParaRPr/>
          </a:p>
        </p:txBody>
      </p:sp>
      <p:graphicFrame>
        <p:nvGraphicFramePr>
          <p:cNvPr id="117" name="Google Shape;117;p21"/>
          <p:cNvGraphicFramePr/>
          <p:nvPr/>
        </p:nvGraphicFramePr>
        <p:xfrm>
          <a:off x="5173100" y="445025"/>
          <a:ext cx="3782975" cy="4388760"/>
        </p:xfrm>
        <a:graphic>
          <a:graphicData uri="http://schemas.openxmlformats.org/drawingml/2006/table">
            <a:tbl>
              <a:tblPr>
                <a:noFill/>
                <a:tableStyleId>{C5B1A46A-D26A-4310-AD57-21C231D929C7}</a:tableStyleId>
              </a:tblPr>
              <a:tblGrid>
                <a:gridCol w="1640750">
                  <a:extLst>
                    <a:ext uri="{9D8B030D-6E8A-4147-A177-3AD203B41FA5}">
                      <a16:colId xmlns:a16="http://schemas.microsoft.com/office/drawing/2014/main" val="20000"/>
                    </a:ext>
                  </a:extLst>
                </a:gridCol>
                <a:gridCol w="928150">
                  <a:extLst>
                    <a:ext uri="{9D8B030D-6E8A-4147-A177-3AD203B41FA5}">
                      <a16:colId xmlns:a16="http://schemas.microsoft.com/office/drawing/2014/main" val="20001"/>
                    </a:ext>
                  </a:extLst>
                </a:gridCol>
                <a:gridCol w="1214075">
                  <a:extLst>
                    <a:ext uri="{9D8B030D-6E8A-4147-A177-3AD203B41FA5}">
                      <a16:colId xmlns:a16="http://schemas.microsoft.com/office/drawing/2014/main" val="20002"/>
                    </a:ext>
                  </a:extLst>
                </a:gridCol>
              </a:tblGrid>
              <a:tr h="356375">
                <a:tc>
                  <a:txBody>
                    <a:bodyPr/>
                    <a:lstStyle/>
                    <a:p>
                      <a:pPr marL="0" lvl="0" indent="0" algn="l" rtl="0">
                        <a:lnSpc>
                          <a:spcPct val="100000"/>
                        </a:lnSpc>
                        <a:spcBef>
                          <a:spcPts val="0"/>
                        </a:spcBef>
                        <a:spcAft>
                          <a:spcPts val="0"/>
                        </a:spcAft>
                        <a:buNone/>
                      </a:pPr>
                      <a:r>
                        <a:rPr lang="es-419" sz="1200" b="1">
                          <a:solidFill>
                            <a:srgbClr val="171717"/>
                          </a:solidFill>
                          <a:highlight>
                            <a:srgbClr val="FFFFFF"/>
                          </a:highlight>
                        </a:rPr>
                        <a:t>Data type</a:t>
                      </a:r>
                      <a:endParaRPr sz="1200" b="1">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b="1">
                          <a:solidFill>
                            <a:srgbClr val="171717"/>
                          </a:solidFill>
                          <a:highlight>
                            <a:srgbClr val="FFFFFF"/>
                          </a:highlight>
                        </a:rPr>
                        <a:t>Size</a:t>
                      </a:r>
                      <a:endParaRPr sz="1200" b="1">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b="1">
                          <a:solidFill>
                            <a:srgbClr val="171717"/>
                          </a:solidFill>
                          <a:highlight>
                            <a:srgbClr val="FFFFFF"/>
                          </a:highlight>
                        </a:rPr>
                        <a:t>Signed?</a:t>
                      </a:r>
                      <a:endParaRPr sz="1200" b="1">
                        <a:solidFill>
                          <a:srgbClr val="171717"/>
                        </a:solidFill>
                        <a:highlight>
                          <a:srgbClr val="FFFFFF"/>
                        </a:highlight>
                      </a:endParaRPr>
                    </a:p>
                  </a:txBody>
                  <a:tcPr marL="91425" marR="91425" marT="91425" marB="91425"/>
                </a:tc>
                <a:extLst>
                  <a:ext uri="{0D108BD9-81ED-4DB2-BD59-A6C34878D82A}">
                    <a16:rowId xmlns:a16="http://schemas.microsoft.com/office/drawing/2014/main" val="10000"/>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BYTE</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8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1"/>
                  </a:ext>
                </a:extLst>
              </a:tr>
              <a:tr h="356375">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DWORD</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2"/>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INT32</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3"/>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INT64</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4"/>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LONG</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5"/>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LONGLONG</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6"/>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UINT32</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7"/>
                  </a:ext>
                </a:extLst>
              </a:tr>
              <a:tr h="356375">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UINT64</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8"/>
                  </a:ext>
                </a:extLst>
              </a:tr>
              <a:tr h="356375">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ULONG</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09"/>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ULONGLONG</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L="91425" marR="91425" marT="91425" marB="91425"/>
                </a:tc>
                <a:extLst>
                  <a:ext uri="{0D108BD9-81ED-4DB2-BD59-A6C34878D82A}">
                    <a16:rowId xmlns:a16="http://schemas.microsoft.com/office/drawing/2014/main" val="10010"/>
                  </a:ext>
                </a:extLst>
              </a:tr>
              <a:tr h="356375">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WORD</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dirty="0">
                          <a:solidFill>
                            <a:srgbClr val="171717"/>
                          </a:solidFill>
                          <a:highlight>
                            <a:srgbClr val="FFFFFF"/>
                          </a:highlight>
                        </a:rPr>
                        <a:t>16 bits</a:t>
                      </a:r>
                      <a:endParaRPr sz="1200" dirty="0">
                        <a:solidFill>
                          <a:srgbClr val="171717"/>
                        </a:solidFill>
                        <a:highlight>
                          <a:srgbClr val="FFFFFF"/>
                        </a:highlight>
                      </a:endParaRPr>
                    </a:p>
                  </a:txBody>
                  <a:tcPr marL="91425" marR="91425" marT="91425" marB="91425"/>
                </a:tc>
                <a:tc>
                  <a:txBody>
                    <a:bodyPr/>
                    <a:lstStyle/>
                    <a:p>
                      <a:pPr marL="0" lvl="0" indent="0" algn="l" rtl="0">
                        <a:lnSpc>
                          <a:spcPct val="100000"/>
                        </a:lnSpc>
                        <a:spcBef>
                          <a:spcPts val="0"/>
                        </a:spcBef>
                        <a:spcAft>
                          <a:spcPts val="0"/>
                        </a:spcAft>
                        <a:buNone/>
                      </a:pPr>
                      <a:r>
                        <a:rPr lang="es-419" sz="1200" dirty="0" err="1">
                          <a:solidFill>
                            <a:srgbClr val="171717"/>
                          </a:solidFill>
                          <a:highlight>
                            <a:srgbClr val="FFFFFF"/>
                          </a:highlight>
                        </a:rPr>
                        <a:t>Unsigned</a:t>
                      </a:r>
                      <a:endParaRPr sz="1200" dirty="0">
                        <a:solidFill>
                          <a:srgbClr val="171717"/>
                        </a:solidFill>
                        <a:highlight>
                          <a:srgbClr val="FFFFFF"/>
                        </a:highlight>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1066</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vt:lpstr>
      <vt:lpstr>Arial</vt:lpstr>
      <vt:lpstr>Consolas</vt:lpstr>
      <vt:lpstr>PT Sans Narrow</vt:lpstr>
      <vt:lpstr>Tropic</vt:lpstr>
      <vt:lpstr>Programación avanzada</vt:lpstr>
      <vt:lpstr>Qué es WinAPI?</vt:lpstr>
      <vt:lpstr>Qué es WinAPI?</vt:lpstr>
      <vt:lpstr>Qué es WinAPI?</vt:lpstr>
      <vt:lpstr>WinAPI???...Win32???</vt:lpstr>
      <vt:lpstr>Todo se hace a mano</vt:lpstr>
      <vt:lpstr>Punto importante antes de comenzar…  Usen la herramienta correcta para el trabajo justo.</vt:lpstr>
      <vt:lpstr>Convenciones de código en Windows</vt:lpstr>
      <vt:lpstr>Convenciones de código</vt:lpstr>
      <vt:lpstr>Convenciones de código en Windows</vt:lpstr>
      <vt:lpstr>Convenciones de código en Windows</vt:lpstr>
      <vt:lpstr>Convenciones de código en Windows</vt:lpstr>
      <vt:lpstr>Notación húngara</vt:lpstr>
      <vt:lpstr>Trabajando con cadenas</vt:lpstr>
      <vt:lpstr>Trabajando con cadenas</vt:lpstr>
      <vt:lpstr>Controles de captura y despliegue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dc:creator>Raymundo Espinosa R</dc:creator>
  <cp:lastModifiedBy>Raymundo Espinosa R</cp:lastModifiedBy>
  <cp:revision>2</cp:revision>
  <dcterms:modified xsi:type="dcterms:W3CDTF">2023-03-08T02:00:17Z</dcterms:modified>
</cp:coreProperties>
</file>