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embeddedFontLst>
    <p:embeddedFont>
      <p:font typeface="PT Sans Narrow"/>
      <p:regular r:id="rId63"/>
      <p:bold r:id="rId64"/>
    </p:embeddedFont>
    <p:embeddedFont>
      <p:font typeface="Open Sans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419785-70A5-4291-BBB3-00572DC79438}">
  <a:tblStyle styleId="{11419785-70A5-4291-BBB3-00572DC794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PTSansNarrow-bold.fntdata"/><Relationship Id="rId63" Type="http://schemas.openxmlformats.org/officeDocument/2006/relationships/font" Target="fonts/PTSansNarrow-regular.fntdata"/><Relationship Id="rId22" Type="http://schemas.openxmlformats.org/officeDocument/2006/relationships/slide" Target="slides/slide16.xml"/><Relationship Id="rId66" Type="http://schemas.openxmlformats.org/officeDocument/2006/relationships/font" Target="fonts/OpenSans-bold.fntdata"/><Relationship Id="rId21" Type="http://schemas.openxmlformats.org/officeDocument/2006/relationships/slide" Target="slides/slide15.xml"/><Relationship Id="rId65" Type="http://schemas.openxmlformats.org/officeDocument/2006/relationships/font" Target="fonts/OpenSans-regular.fntdata"/><Relationship Id="rId24" Type="http://schemas.openxmlformats.org/officeDocument/2006/relationships/slide" Target="slides/slide18.xml"/><Relationship Id="rId68" Type="http://schemas.openxmlformats.org/officeDocument/2006/relationships/font" Target="fonts/OpenSans-boldItalic.fntdata"/><Relationship Id="rId23" Type="http://schemas.openxmlformats.org/officeDocument/2006/relationships/slide" Target="slides/slide17.xml"/><Relationship Id="rId67" Type="http://schemas.openxmlformats.org/officeDocument/2006/relationships/font" Target="fonts/OpenSans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cc05e64c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cc05e64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cc05e64c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cc05e64c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af11f8f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af11f8f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cc05e64c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cc05e64c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cc05e64c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cc05e64c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cc05e64c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cc05e64c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cc05e64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cc05e64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1958e2af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1958e2a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cc05e64c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cc05e64c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cc05e64c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cc05e64c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1958e2a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1958e2a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cc05e64c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cc05e64c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cc05e64c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cc05e64c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cc05e64c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cc05e64c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cc05e64c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cc05e64c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cc05e64c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cc05e64c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d3e37332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d3e3733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d3e3733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d3e3733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d3e37332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d3e3733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cc05e64c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cc05e64c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cc05e64c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cc05e64c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cc05e64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cc05e64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d3e37332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d3e37332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cc05e64c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cc05e64c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cc05e64c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cc05e64c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1958e2a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1958e2a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cc05e64c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cc05e64c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cc05e64c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cc05e64c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cc05e64c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cc05e64c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cc05e64c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cc05e64c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1958e2af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1958e2af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cc05e64c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cc05e64c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958e2af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1958e2af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cc05e64c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cc05e64c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af11f8f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af11f8f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cc05e64c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cc05e64c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af11f8f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af11f8f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af11f8f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af11f8f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1958e2af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1958e2af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cc05e64c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cc05e64c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cc05e64c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cc05e64c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cc05e64c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cc05e64c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cc05e64c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0cc05e64c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cc05e64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cc05e64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cc05e64c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cc05e64c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cc05e64c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0cc05e64c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cc05e64c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0cc05e64c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cc05e64c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0cc05e64c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cc05e64c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cc05e64c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cc05e64c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cc05e64c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1958e2af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1958e2af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cc05e64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cc05e64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cc05e64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cc05e64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cc05e64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cc05e64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c05e64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cc05e64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</a:t>
            </a:r>
            <a:r>
              <a:rPr lang="es-419"/>
              <a:t> avanzada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 de </a:t>
            </a:r>
            <a:r>
              <a:rPr lang="es-419"/>
              <a:t>programación</a:t>
            </a:r>
            <a:r>
              <a:rPr lang="es-419"/>
              <a:t> </a:t>
            </a:r>
            <a:r>
              <a:rPr lang="es-419"/>
              <a:t>básica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de un programa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Un programa consta de uno o </a:t>
            </a:r>
            <a:r>
              <a:rPr lang="es-419"/>
              <a:t>más</a:t>
            </a:r>
            <a:r>
              <a:rPr lang="es-419"/>
              <a:t> archivos. Un archivo es traducido en diferentes fases. La primera es el preprocesador, que realiza la </a:t>
            </a:r>
            <a:r>
              <a:rPr lang="es-419"/>
              <a:t>inclusión</a:t>
            </a:r>
            <a:r>
              <a:rPr lang="es-419"/>
              <a:t> de archivos y la </a:t>
            </a:r>
            <a:r>
              <a:rPr lang="es-419"/>
              <a:t>sustitución</a:t>
            </a:r>
            <a:r>
              <a:rPr lang="es-419"/>
              <a:t> de macros. El resultado del preprocesado es una secuencia de </a:t>
            </a:r>
            <a:r>
              <a:rPr i="1" lang="es-419"/>
              <a:t>tokens(elementos </a:t>
            </a:r>
            <a:r>
              <a:rPr i="1" lang="es-419"/>
              <a:t>léxicos</a:t>
            </a:r>
            <a:r>
              <a:rPr i="1" lang="es-419"/>
              <a:t> de los programas)</a:t>
            </a:r>
            <a:r>
              <a:rPr lang="es-419"/>
              <a:t>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Existen 5 clases de tokens: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Identificadores: es una secuencia de letras, </a:t>
            </a:r>
            <a:r>
              <a:rPr lang="es-419"/>
              <a:t>dígitos</a:t>
            </a:r>
            <a:r>
              <a:rPr lang="es-419"/>
              <a:t> y guiones bajos, por ejemplo: nombre_alumno, fecha_nacimiento, cantidad_total, dia, i, j, a, carro123, etc.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Palabras reservadas: es una </a:t>
            </a:r>
            <a:r>
              <a:rPr lang="es-419"/>
              <a:t>característica</a:t>
            </a:r>
            <a:r>
              <a:rPr lang="es-419"/>
              <a:t> del lenguaje asociada con </a:t>
            </a:r>
            <a:r>
              <a:rPr lang="es-419"/>
              <a:t>algún</a:t>
            </a:r>
            <a:r>
              <a:rPr lang="es-419"/>
              <a:t> significado especial y no se deben emplear para otros </a:t>
            </a:r>
            <a:r>
              <a:rPr lang="es-419"/>
              <a:t>propósitos</a:t>
            </a:r>
            <a:r>
              <a:rPr lang="es-419"/>
              <a:t>, por ejemplo: int, char, float, for, case, break, struct, switch, if, return, void, short, double, else, continue, do, while, default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Comentarios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Signos de </a:t>
            </a:r>
            <a:r>
              <a:rPr lang="es-419"/>
              <a:t>puntuación</a:t>
            </a:r>
            <a:r>
              <a:rPr lang="es-419"/>
              <a:t> y separadores: Todas las sentencias deben terminar en punto y coma. Los separadores son espacios en blanco, tabulaciones, retornos de carro o avances de </a:t>
            </a:r>
            <a:r>
              <a:rPr lang="es-419"/>
              <a:t>línea</a:t>
            </a:r>
            <a:r>
              <a:rPr lang="es-419"/>
              <a:t>. Otros signos de </a:t>
            </a:r>
            <a:r>
              <a:rPr lang="es-419"/>
              <a:t>puntuación</a:t>
            </a:r>
            <a:r>
              <a:rPr lang="es-419"/>
              <a:t> son: ! % ^ &amp; * ( ) - + = { } [ ] ; &lt; &gt; ? , ’ : . / 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Tipos de datos nativos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8" name="Google Shape;128;p23"/>
          <p:cNvGraphicFramePr/>
          <p:nvPr/>
        </p:nvGraphicFramePr>
        <p:xfrm>
          <a:off x="2314225" y="164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{11419785-70A5-4291-BBB3-00572DC79438}</a:tableStyleId>
              </a:tblPr>
              <a:tblGrid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TIPO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EJEMPLO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´C´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unsigned 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42325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long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262144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float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double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0.00045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Enumeraciones: Las enumeraciones (</a:t>
            </a:r>
            <a:r>
              <a:rPr i="1" lang="es-419"/>
              <a:t>enum) </a:t>
            </a:r>
            <a:r>
              <a:rPr lang="es-419"/>
              <a:t>son un tipo de dato definido por el programador con constantes </a:t>
            </a:r>
            <a:r>
              <a:rPr lang="es-419"/>
              <a:t>simbólicas</a:t>
            </a:r>
            <a:r>
              <a:rPr lang="es-419"/>
              <a:t> tipo entero.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 sintaxis para declarar un enum es la siguiente: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enum nombre {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enumerador1, enumerador2….enumerador_n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};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Por ejemplo: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enum dias_semana{ LUNES, MARTES, MIERCOLES, JUEVES, VIERNES };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enum roles { ADMINISTRADOR, VENDEDOR, REPARTIDOR, CLIENTE };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enum colores { ROJO, VERDE, BLUE };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Constantes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constantes son como variables: se almacenan en memoria pero su valor no se puede modificar: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const float PI = 3.1416ñ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const int meses = 12;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const char titulo[] = “Programacion avanzada - LMAD”;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También</a:t>
            </a:r>
            <a:r>
              <a:rPr lang="es-419"/>
              <a:t> se pueden declarar constantes usando la directiva </a:t>
            </a:r>
            <a:r>
              <a:rPr i="1" lang="es-419"/>
              <a:t>#define</a:t>
            </a:r>
            <a:r>
              <a:rPr lang="es-419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#define PI 3.141592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#define YEAR 2022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 </a:t>
            </a:r>
            <a:r>
              <a:rPr lang="es-419"/>
              <a:t>diferencia</a:t>
            </a:r>
            <a:r>
              <a:rPr lang="es-419"/>
              <a:t> entre const y define es que const genera </a:t>
            </a:r>
            <a:r>
              <a:rPr lang="es-419"/>
              <a:t>código</a:t>
            </a:r>
            <a:r>
              <a:rPr lang="es-419"/>
              <a:t> </a:t>
            </a:r>
            <a:r>
              <a:rPr lang="es-419"/>
              <a:t>más</a:t>
            </a:r>
            <a:r>
              <a:rPr lang="es-419"/>
              <a:t> eficiente, </a:t>
            </a:r>
            <a:r>
              <a:rPr lang="es-419"/>
              <a:t>además</a:t>
            </a:r>
            <a:r>
              <a:rPr lang="es-419"/>
              <a:t> de que indica el tipo de dato por lo que el compilador puede realizar pruebas sobre este para detectar errores; una desventaja es que const consume memoria mientras que en #define su valor se incrusta directamente en el </a:t>
            </a:r>
            <a:r>
              <a:rPr lang="es-419"/>
              <a:t>código</a:t>
            </a:r>
            <a:r>
              <a:rPr lang="es-419"/>
              <a:t> compilado.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Variables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una </a:t>
            </a:r>
            <a:r>
              <a:rPr lang="es-419"/>
              <a:t>posición</a:t>
            </a:r>
            <a:r>
              <a:rPr lang="es-419"/>
              <a:t> en memoria, con nombre, donde se almacena un valor de un cierto tipo de dato: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char opcion;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int dias_de_semana;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float salario;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Los anteriores son ejemplos de declaraciones de variables, los siguientes son ejemplo de </a:t>
            </a:r>
            <a:r>
              <a:rPr lang="es-419"/>
              <a:t>inicialización</a:t>
            </a:r>
            <a:r>
              <a:rPr lang="es-419"/>
              <a:t> de variables: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char opcion = ‘y’;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int dias_de_semana = 7;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float salario = 2449.50;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Variables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Es una </a:t>
            </a:r>
            <a:r>
              <a:rPr lang="es-419"/>
              <a:t>posición</a:t>
            </a:r>
            <a:r>
              <a:rPr lang="es-419"/>
              <a:t> en memoria, con nombre, donde se almacena un valor de un cierto tipo de dato: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char opcion;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int dias_de_semana;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float salario;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Los anteriores son ejemplos de declaraciones de variables, los siguientes son ejemplo de </a:t>
            </a:r>
            <a:r>
              <a:rPr lang="es-419"/>
              <a:t>inicialización</a:t>
            </a:r>
            <a:r>
              <a:rPr lang="es-419"/>
              <a:t> de variables: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char opcion = ‘y’;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int dias_de_semana = 7;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float salario = 2449.50;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Duración</a:t>
            </a:r>
            <a:r>
              <a:rPr lang="es-419"/>
              <a:t> de una variable (alcance/</a:t>
            </a:r>
            <a:r>
              <a:rPr lang="es-419"/>
              <a:t>ámbito</a:t>
            </a:r>
            <a:r>
              <a:rPr lang="es-419"/>
              <a:t>/scope)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Variables globales: Son comunes a todas las funciones del programa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Variables locales: </a:t>
            </a:r>
            <a:r>
              <a:rPr lang="es-419"/>
              <a:t>Sólo</a:t>
            </a:r>
            <a:r>
              <a:rPr lang="es-419"/>
              <a:t> pueden ser usadas en el interior del bloque de </a:t>
            </a:r>
            <a:r>
              <a:rPr lang="es-419"/>
              <a:t>código</a:t>
            </a:r>
            <a:r>
              <a:rPr lang="es-419"/>
              <a:t> donde se declararon.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Entrada y salida de datos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Para entrada de datos (captura de datos en consola) tenemos: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scanf (que viene de 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getchar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getline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Para salida de datos (</a:t>
            </a:r>
            <a:r>
              <a:rPr lang="es-419"/>
              <a:t>impresión</a:t>
            </a:r>
            <a:r>
              <a:rPr lang="es-419"/>
              <a:t> de datos en consola) tenemos: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print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printf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y expresiones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</a:t>
            </a:r>
            <a:r>
              <a:rPr lang="es-419"/>
              <a:t>peradores de </a:t>
            </a:r>
            <a:r>
              <a:rPr lang="es-419"/>
              <a:t>asignación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Operadores </a:t>
            </a:r>
            <a:r>
              <a:rPr lang="es-419"/>
              <a:t>aritméticos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Asociatividad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Operadores de incremento y decremento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Operadores relacionales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Operadores </a:t>
            </a:r>
            <a:r>
              <a:rPr lang="es-419"/>
              <a:t>lógicos</a:t>
            </a:r>
            <a:r>
              <a:rPr lang="es-419"/>
              <a:t> (</a:t>
            </a:r>
            <a:r>
              <a:rPr lang="es-419"/>
              <a:t>evaluación</a:t>
            </a:r>
            <a:r>
              <a:rPr lang="es-419"/>
              <a:t> en cortocircuito)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Operador Condicional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Operadores de direcciones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Operadores especiales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Prioridad y Asociatividad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y expresiones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Los programas constan de datos, sentencias de programas y </a:t>
            </a:r>
            <a:r>
              <a:rPr i="1" lang="es-419"/>
              <a:t>expresiones</a:t>
            </a:r>
            <a:r>
              <a:rPr lang="es-419"/>
              <a:t>. Una </a:t>
            </a:r>
            <a:r>
              <a:rPr lang="es-419"/>
              <a:t>expresión</a:t>
            </a:r>
            <a:r>
              <a:rPr lang="es-419"/>
              <a:t> es, normalmente, una </a:t>
            </a:r>
            <a:r>
              <a:rPr lang="es-419"/>
              <a:t>ecuación</a:t>
            </a:r>
            <a:r>
              <a:rPr lang="es-419"/>
              <a:t> </a:t>
            </a:r>
            <a:r>
              <a:rPr lang="es-419"/>
              <a:t>matemática</a:t>
            </a:r>
            <a:r>
              <a:rPr lang="es-419"/>
              <a:t>, tal como 3*4, donde el </a:t>
            </a:r>
            <a:r>
              <a:rPr b="1" lang="es-419"/>
              <a:t>* </a:t>
            </a:r>
            <a:r>
              <a:rPr lang="es-419"/>
              <a:t>es el operador, y los </a:t>
            </a:r>
            <a:r>
              <a:rPr lang="es-419"/>
              <a:t>números</a:t>
            </a:r>
            <a:r>
              <a:rPr lang="es-419"/>
              <a:t> </a:t>
            </a:r>
            <a:r>
              <a:rPr b="1" lang="es-419"/>
              <a:t>3 </a:t>
            </a:r>
            <a:r>
              <a:rPr lang="es-419"/>
              <a:t>y</a:t>
            </a:r>
            <a:r>
              <a:rPr b="1" lang="es-419"/>
              <a:t> 4 </a:t>
            </a:r>
            <a:r>
              <a:rPr lang="es-419"/>
              <a:t>son los operandos.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Una </a:t>
            </a:r>
            <a:r>
              <a:rPr lang="es-419"/>
              <a:t>expresión</a:t>
            </a:r>
            <a:r>
              <a:rPr lang="es-419"/>
              <a:t> es una secuencia de </a:t>
            </a:r>
            <a:r>
              <a:rPr lang="es-419"/>
              <a:t>operación</a:t>
            </a:r>
            <a:r>
              <a:rPr lang="es-419"/>
              <a:t> y operandos que define un </a:t>
            </a:r>
            <a:r>
              <a:rPr lang="es-419"/>
              <a:t>cálculo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de </a:t>
            </a:r>
            <a:r>
              <a:rPr lang="es-419"/>
              <a:t>asignación</a:t>
            </a:r>
            <a:endParaRPr/>
          </a:p>
        </p:txBody>
      </p:sp>
      <p:graphicFrame>
        <p:nvGraphicFramePr>
          <p:cNvPr id="176" name="Google Shape;176;p31"/>
          <p:cNvGraphicFramePr/>
          <p:nvPr/>
        </p:nvGraphicFramePr>
        <p:xfrm>
          <a:off x="856300" y="25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{11419785-70A5-4291-BBB3-00572DC79438}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Operador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Sentencia abreviada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Sentencia no abreviada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+=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 += 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 = m + 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m -= 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m = m - 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*=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m *= 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m = m * 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/=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m /= 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m = m / 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%=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m %= 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m = m % 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789125"/>
            <a:ext cx="8520600" cy="18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operador </a:t>
            </a:r>
            <a:r>
              <a:rPr b="1" i="1" lang="es-419"/>
              <a:t> = </a:t>
            </a:r>
            <a:r>
              <a:rPr lang="es-419"/>
              <a:t>asigna el valor de la </a:t>
            </a:r>
            <a:r>
              <a:rPr lang="es-419"/>
              <a:t>expresión</a:t>
            </a:r>
            <a:r>
              <a:rPr lang="es-419"/>
              <a:t> derecha a la variable situada a su izquierda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código</a:t>
            </a:r>
            <a:r>
              <a:rPr lang="es-419"/>
              <a:t> = 4567;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coordX = 7.1;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coordY = 8.2;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un operador asociativo por la derecha, permitiendo hacer: a = b = c = 5;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Temas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Etapas de construcción (building process)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Estructura general de un programa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Operadores y expresiones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Estructuras de control: </a:t>
            </a:r>
            <a:r>
              <a:rPr lang="es-419"/>
              <a:t>selección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Estructuras de control: ciclos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Funciones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Arreglos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</a:t>
            </a:r>
            <a:r>
              <a:rPr lang="es-419"/>
              <a:t>aritméticos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Sirven para realizar operaciones </a:t>
            </a:r>
            <a:r>
              <a:rPr lang="es-419"/>
              <a:t>aritméticas</a:t>
            </a:r>
            <a:r>
              <a:rPr lang="es-419"/>
              <a:t> </a:t>
            </a:r>
            <a:r>
              <a:rPr lang="es-419"/>
              <a:t>básicas</a:t>
            </a:r>
            <a:r>
              <a:rPr lang="es-419"/>
              <a:t>, siguiendo las reglas algebraicas </a:t>
            </a:r>
            <a:r>
              <a:rPr lang="es-419"/>
              <a:t>típicas</a:t>
            </a:r>
            <a:r>
              <a:rPr lang="es-419"/>
              <a:t> de </a:t>
            </a:r>
            <a:r>
              <a:rPr lang="es-419"/>
              <a:t>jerarquía</a:t>
            </a:r>
            <a:r>
              <a:rPr lang="es-419"/>
              <a:t> y prioridad</a:t>
            </a:r>
            <a:endParaRPr/>
          </a:p>
        </p:txBody>
      </p:sp>
      <p:graphicFrame>
        <p:nvGraphicFramePr>
          <p:cNvPr id="184" name="Google Shape;184;p32"/>
          <p:cNvGraphicFramePr/>
          <p:nvPr/>
        </p:nvGraphicFramePr>
        <p:xfrm>
          <a:off x="871100" y="193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{11419785-70A5-4291-BBB3-00572DC79438}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Operador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Tipo enteros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Tipos reales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Ejemplo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Suma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Suma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x + 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Resta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Resta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 -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Producto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Producto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 * 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División</a:t>
                      </a:r>
                      <a:r>
                        <a:rPr lang="es-419"/>
                        <a:t> entera: cociente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División</a:t>
                      </a:r>
                      <a:r>
                        <a:rPr lang="es-419"/>
                        <a:t> en coma flotante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 / 360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División</a:t>
                      </a:r>
                      <a:r>
                        <a:rPr lang="es-419"/>
                        <a:t> entera: residuo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z %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Asociatividad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Determina el orden en que se agrupan los operadores de igual prioridad, es decir de derecha a izquierda o de izquierda a derecha, por ejemplo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La </a:t>
            </a:r>
            <a:r>
              <a:rPr lang="es-419"/>
              <a:t>expresión</a:t>
            </a:r>
            <a:r>
              <a:rPr lang="es-419"/>
              <a:t> 3 * 4 + 5 es igual 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17??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o 60??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Los </a:t>
            </a:r>
            <a:r>
              <a:rPr lang="es-419"/>
              <a:t>paréntesis</a:t>
            </a:r>
            <a:r>
              <a:rPr lang="es-419"/>
              <a:t> se pueden utilizar para cambiar el orden usual de </a:t>
            </a:r>
            <a:r>
              <a:rPr lang="es-419"/>
              <a:t>evaluación</a:t>
            </a:r>
            <a:r>
              <a:rPr lang="es-419"/>
              <a:t> de una </a:t>
            </a:r>
            <a:r>
              <a:rPr lang="es-419"/>
              <a:t>expresión</a:t>
            </a:r>
            <a:r>
              <a:rPr lang="es-419"/>
              <a:t> determinada por su prioridad y asociatividad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4 * 5 + 6 = 26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4 * (5 + 6) = 44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de incremento y decremento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Los operadores </a:t>
            </a:r>
            <a:r>
              <a:rPr i="1" lang="es-419"/>
              <a:t>++ </a:t>
            </a:r>
            <a:r>
              <a:rPr lang="es-419"/>
              <a:t>y </a:t>
            </a:r>
            <a:r>
              <a:rPr i="1" lang="es-419"/>
              <a:t>- -, </a:t>
            </a:r>
            <a:r>
              <a:rPr lang="es-419"/>
              <a:t>denominados de </a:t>
            </a:r>
            <a:r>
              <a:rPr i="1" lang="es-419"/>
              <a:t>incremento </a:t>
            </a:r>
            <a:r>
              <a:rPr lang="es-419"/>
              <a:t>y </a:t>
            </a:r>
            <a:r>
              <a:rPr i="1" lang="es-419"/>
              <a:t>decremento</a:t>
            </a:r>
            <a:r>
              <a:rPr lang="es-419"/>
              <a:t>, suman o restan 1 a su argumento, respectivamente, cada vez que se aplican a una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Estas operaciones pueden usarse de dos formas, como prefijo o como sufijo.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prefijo o preincremento/predecremento: ++i; - -a;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sufijo o postincremento/postdecremento: c++; j- -;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relacionales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278413" y="712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Para expresiones </a:t>
            </a:r>
            <a:r>
              <a:rPr lang="es-419"/>
              <a:t>booleanas</a:t>
            </a:r>
            <a:r>
              <a:rPr lang="es-419"/>
              <a:t>, existe el tipo </a:t>
            </a:r>
            <a:r>
              <a:rPr i="1" lang="es-419"/>
              <a:t>bool</a:t>
            </a:r>
            <a:r>
              <a:rPr lang="es-419"/>
              <a:t>, con el que podemos manejar valores como </a:t>
            </a:r>
            <a:r>
              <a:rPr b="1" i="1" lang="es-419"/>
              <a:t>true </a:t>
            </a:r>
            <a:r>
              <a:rPr lang="es-419"/>
              <a:t>y</a:t>
            </a:r>
            <a:r>
              <a:rPr b="1" i="1" lang="es-419"/>
              <a:t> false.</a:t>
            </a:r>
            <a:r>
              <a:rPr lang="es-419"/>
              <a:t> 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Además</a:t>
            </a:r>
            <a:r>
              <a:rPr lang="es-419"/>
              <a:t> del tipo </a:t>
            </a:r>
            <a:r>
              <a:rPr lang="es-419"/>
              <a:t>booleano</a:t>
            </a:r>
            <a:r>
              <a:rPr lang="es-419"/>
              <a:t>, podemos usar el tipo int para manejar condiciones de verdadero o falso, de tal forma que: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true = valor distinto de cero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false = cero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Estos operadores se usan normalmente en sentencias (</a:t>
            </a:r>
            <a:r>
              <a:rPr i="1" lang="es-419"/>
              <a:t>if</a:t>
            </a:r>
            <a:r>
              <a:rPr lang="es-419"/>
              <a:t>) o de </a:t>
            </a:r>
            <a:r>
              <a:rPr lang="es-419"/>
              <a:t>iteración</a:t>
            </a:r>
            <a:r>
              <a:rPr lang="es-419"/>
              <a:t> (</a:t>
            </a:r>
            <a:r>
              <a:rPr i="1" lang="es-419"/>
              <a:t>while, for</a:t>
            </a:r>
            <a:r>
              <a:rPr lang="es-419"/>
              <a:t>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Operador de </a:t>
            </a:r>
            <a:r>
              <a:rPr lang="es-419"/>
              <a:t>asignación</a:t>
            </a:r>
            <a:r>
              <a:rPr lang="es-419"/>
              <a:t> (=) es diferente de igualdad(==)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Las cadenas de caracteres no pueden </a:t>
            </a:r>
            <a:r>
              <a:rPr lang="es-419"/>
              <a:t>compararse</a:t>
            </a:r>
            <a:r>
              <a:rPr lang="es-419"/>
              <a:t>: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char nombre[20];</a:t>
            </a:r>
            <a:br>
              <a:rPr lang="es-419"/>
            </a:br>
            <a:r>
              <a:rPr lang="es-419"/>
              <a:t>if(nombre &gt; “Angelica”)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3" name="Google Shape;203;p35"/>
          <p:cNvGraphicFramePr/>
          <p:nvPr/>
        </p:nvGraphicFramePr>
        <p:xfrm>
          <a:off x="787475" y="230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{11419785-70A5-4291-BBB3-00572DC79438}</a:tableStyleId>
              </a:tblPr>
              <a:tblGrid>
                <a:gridCol w="2450025"/>
                <a:gridCol w="2450025"/>
                <a:gridCol w="2450025"/>
              </a:tblGrid>
              <a:tr h="3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Operador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Significado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Ejemplo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==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Igual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 ==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!=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 igual a / diferente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 !=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Mayor 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 &gt;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Menor 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 &lt;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&gt;=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Mayor o igual 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 &gt;=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Menor o igual 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 &lt;= 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</a:t>
            </a:r>
            <a:r>
              <a:rPr lang="es-419"/>
              <a:t>lógicos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Los operadores </a:t>
            </a:r>
            <a:r>
              <a:rPr lang="es-419"/>
              <a:t>lógicos</a:t>
            </a:r>
            <a:r>
              <a:rPr lang="es-419"/>
              <a:t> </a:t>
            </a:r>
            <a:r>
              <a:rPr lang="es-419"/>
              <a:t>también</a:t>
            </a:r>
            <a:r>
              <a:rPr lang="es-419"/>
              <a:t> se denominan </a:t>
            </a:r>
            <a:r>
              <a:rPr i="1" lang="es-419"/>
              <a:t>operadores booleanos</a:t>
            </a:r>
            <a:r>
              <a:rPr lang="es-419"/>
              <a:t>, en honor a George Boole, creador del algebra de Boole.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utilizan para devolver un valor </a:t>
            </a:r>
            <a:r>
              <a:rPr i="1" lang="es-419"/>
              <a:t>verdadero(o distinto de cero)</a:t>
            </a:r>
            <a:r>
              <a:rPr lang="es-419"/>
              <a:t> o un valor </a:t>
            </a:r>
            <a:r>
              <a:rPr i="1" lang="es-419"/>
              <a:t>falso(cero)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Los operadores </a:t>
            </a:r>
            <a:r>
              <a:rPr lang="es-419"/>
              <a:t>lógicos</a:t>
            </a:r>
            <a:r>
              <a:rPr lang="es-419"/>
              <a:t> son </a:t>
            </a:r>
            <a:r>
              <a:rPr b="1" lang="es-419"/>
              <a:t>!, || </a:t>
            </a:r>
            <a:r>
              <a:rPr lang="es-419"/>
              <a:t>y </a:t>
            </a:r>
            <a:r>
              <a:rPr b="1" lang="es-419"/>
              <a:t>&amp;&amp;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orden de prioridad, de la </a:t>
            </a:r>
            <a:r>
              <a:rPr lang="es-419"/>
              <a:t>más</a:t>
            </a:r>
            <a:r>
              <a:rPr lang="es-419"/>
              <a:t> alta a </a:t>
            </a:r>
            <a:r>
              <a:rPr lang="es-419"/>
              <a:t>más</a:t>
            </a:r>
            <a:r>
              <a:rPr lang="es-419"/>
              <a:t> baja es: !, &amp;&amp;, ||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 </a:t>
            </a:r>
            <a:r>
              <a:rPr lang="es-419"/>
              <a:t>evaluación</a:t>
            </a:r>
            <a:r>
              <a:rPr lang="es-419"/>
              <a:t> de corto circuito, es un </a:t>
            </a:r>
            <a:r>
              <a:rPr lang="es-419"/>
              <a:t>término</a:t>
            </a:r>
            <a:r>
              <a:rPr lang="es-419"/>
              <a:t> que se aplica cuando se usa el operador </a:t>
            </a:r>
            <a:r>
              <a:rPr b="1" lang="es-419"/>
              <a:t>&amp;&amp;</a:t>
            </a:r>
            <a:r>
              <a:rPr lang="es-419"/>
              <a:t>, por ejemplo, if(x &gt; 0 &amp;&amp; y &gt; 0), si la primera </a:t>
            </a:r>
            <a:r>
              <a:rPr lang="es-419"/>
              <a:t>expresión</a:t>
            </a:r>
            <a:r>
              <a:rPr lang="es-419"/>
              <a:t> es falsa entonces la segunda ya no se </a:t>
            </a:r>
            <a:r>
              <a:rPr lang="es-419"/>
              <a:t>evalúa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Tabla de verdad del operador </a:t>
            </a:r>
            <a:r>
              <a:rPr b="1" lang="es-419"/>
              <a:t>NOT(!)</a:t>
            </a:r>
            <a:endParaRPr b="1"/>
          </a:p>
        </p:txBody>
      </p:sp>
      <p:graphicFrame>
        <p:nvGraphicFramePr>
          <p:cNvPr id="215" name="Google Shape;215;p37"/>
          <p:cNvGraphicFramePr/>
          <p:nvPr/>
        </p:nvGraphicFramePr>
        <p:xfrm>
          <a:off x="2014125" y="21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{11419785-70A5-4291-BBB3-00572DC79438}</a:tableStyleId>
              </a:tblPr>
              <a:tblGrid>
                <a:gridCol w="2450025"/>
                <a:gridCol w="2450025"/>
              </a:tblGrid>
              <a:tr h="3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Operando (a)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! 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Verdadero 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Falso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Falso (0)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No igual a / diferente 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Tabla de verdad del operador </a:t>
            </a:r>
            <a:r>
              <a:rPr lang="es-419"/>
              <a:t>lógico</a:t>
            </a:r>
            <a:r>
              <a:rPr lang="es-419"/>
              <a:t> </a:t>
            </a:r>
            <a:r>
              <a:rPr b="1" lang="es-419"/>
              <a:t>AND</a:t>
            </a:r>
            <a:r>
              <a:rPr b="1" lang="es-419"/>
              <a:t>(&amp;&amp;)</a:t>
            </a:r>
            <a:endParaRPr b="1"/>
          </a:p>
        </p:txBody>
      </p:sp>
      <p:graphicFrame>
        <p:nvGraphicFramePr>
          <p:cNvPr id="221" name="Google Shape;221;p38"/>
          <p:cNvGraphicFramePr/>
          <p:nvPr/>
        </p:nvGraphicFramePr>
        <p:xfrm>
          <a:off x="843225" y="13670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{11419785-70A5-4291-BBB3-00572DC79438}</a:tableStyleId>
              </a:tblPr>
              <a:tblGrid>
                <a:gridCol w="2513075"/>
                <a:gridCol w="2513075"/>
                <a:gridCol w="2513075"/>
              </a:tblGrid>
              <a:tr h="50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Operando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Operando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 &amp;&amp;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Verdadero 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Verdadero 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Verdadero 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Verdadero 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Falso (0)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Falso (0)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Falso (0)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Verdadero 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Falso (0)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Falso (0)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Falso (0)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Falso (0)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Tabla de verdad del operador </a:t>
            </a:r>
            <a:r>
              <a:rPr lang="es-419"/>
              <a:t>lógico</a:t>
            </a:r>
            <a:r>
              <a:rPr lang="es-419"/>
              <a:t> </a:t>
            </a:r>
            <a:r>
              <a:rPr b="1" lang="es-419"/>
              <a:t>OR</a:t>
            </a:r>
            <a:r>
              <a:rPr b="1" lang="es-419"/>
              <a:t>(||)</a:t>
            </a:r>
            <a:endParaRPr b="1"/>
          </a:p>
        </p:txBody>
      </p:sp>
      <p:graphicFrame>
        <p:nvGraphicFramePr>
          <p:cNvPr id="227" name="Google Shape;227;p39"/>
          <p:cNvGraphicFramePr/>
          <p:nvPr/>
        </p:nvGraphicFramePr>
        <p:xfrm>
          <a:off x="843225" y="13670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{11419785-70A5-4291-BBB3-00572DC79438}</a:tableStyleId>
              </a:tblPr>
              <a:tblGrid>
                <a:gridCol w="2513075"/>
                <a:gridCol w="2513075"/>
                <a:gridCol w="2513075"/>
              </a:tblGrid>
              <a:tr h="50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Operando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Operando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 ||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Verdadero 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Verdadero 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Verdadero 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Verdadero 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Falso (0)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Verdadero 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Falso (0)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Verdadero 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Verdadero 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Falso (0)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Falso (0)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Falso (0)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 condicional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operador condicional </a:t>
            </a:r>
            <a:r>
              <a:rPr b="1" lang="es-419"/>
              <a:t>?:</a:t>
            </a:r>
            <a:r>
              <a:rPr lang="es-419"/>
              <a:t>, es un </a:t>
            </a:r>
            <a:r>
              <a:rPr lang="es-419"/>
              <a:t>operador</a:t>
            </a:r>
            <a:r>
              <a:rPr lang="es-419"/>
              <a:t> ternario que devuelve un resultado cuyo valor depende de la </a:t>
            </a:r>
            <a:r>
              <a:rPr lang="es-419"/>
              <a:t>condición</a:t>
            </a:r>
            <a:r>
              <a:rPr lang="es-419"/>
              <a:t> comprobada.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puede entender como una </a:t>
            </a:r>
            <a:r>
              <a:rPr lang="es-419"/>
              <a:t>contracción</a:t>
            </a:r>
            <a:r>
              <a:rPr lang="es-419"/>
              <a:t> de un if-else.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-419" sz="1600"/>
              <a:t>expresion_a_evaluar ? resultado_si_expresion_cumple : resultado_si_expresion_no_cumple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ventas &gt; 1500 ? comision = 100 : comision = 0;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de direcciones</a:t>
            </a:r>
            <a:endParaRPr/>
          </a:p>
        </p:txBody>
      </p:sp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Son operadores que permiten manipular las direcciones de las variables.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0" name="Google Shape;240;p41"/>
          <p:cNvGraphicFramePr/>
          <p:nvPr/>
        </p:nvGraphicFramePr>
        <p:xfrm>
          <a:off x="424475" y="173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{11419785-70A5-4291-BBB3-00572DC79438}</a:tableStyleId>
              </a:tblPr>
              <a:tblGrid>
                <a:gridCol w="1010625"/>
                <a:gridCol w="2495900"/>
                <a:gridCol w="4901325"/>
              </a:tblGrid>
              <a:tr h="37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Operador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Ejemplo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Acción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700"/>
                        <a:t>*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/>
                        <a:t>*</a:t>
                      </a:r>
                      <a:r>
                        <a:rPr b="1" lang="es-419" sz="1200"/>
                        <a:t>expresión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Lee el valor apuntado por una </a:t>
                      </a:r>
                      <a:r>
                        <a:rPr lang="es-419"/>
                        <a:t>expresión</a:t>
                      </a:r>
                      <a:r>
                        <a:rPr lang="es-419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700"/>
                        <a:t>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/>
                        <a:t>&amp;valor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Lee una </a:t>
                      </a:r>
                      <a:r>
                        <a:rPr lang="es-419"/>
                        <a:t>dirección</a:t>
                      </a:r>
                      <a:r>
                        <a:rPr lang="es-419"/>
                        <a:t> de memoria de un valor dado.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700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/>
                        <a:t>estructura.miembro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Permite acceder a un miembro de una estructura.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700"/>
                        <a:t>-&gt;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/>
                        <a:t>puntero_estructura-&gt;miembro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Accede a un miembro de una estructura tipo puntero.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Etapas de construcción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/>
              <a:t>Preprocesador (</a:t>
            </a:r>
            <a:r>
              <a:rPr i="1" lang="es-419"/>
              <a:t>preprocessing</a:t>
            </a:r>
            <a:r>
              <a:rPr lang="es-419"/>
              <a:t>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-419"/>
              <a:t>Antes de que un programa en C++ sea compilado, el </a:t>
            </a:r>
            <a:r>
              <a:rPr lang="es-419"/>
              <a:t>código</a:t>
            </a:r>
            <a:r>
              <a:rPr lang="es-419"/>
              <a:t> fuente es preprocesador por el compilador. Este método no es parte del compilador, es un método separado que se corre antes del proceso de compilación, donde a </a:t>
            </a:r>
            <a:r>
              <a:rPr lang="es-419"/>
              <a:t>través</a:t>
            </a:r>
            <a:r>
              <a:rPr lang="es-419"/>
              <a:t> de las directivas al preprocesador, como </a:t>
            </a:r>
            <a:r>
              <a:rPr i="1" lang="es-419"/>
              <a:t>#include </a:t>
            </a:r>
            <a:r>
              <a:rPr lang="es-419"/>
              <a:t>y</a:t>
            </a:r>
            <a:r>
              <a:rPr i="1" lang="es-419"/>
              <a:t> #define</a:t>
            </a:r>
            <a:r>
              <a:rPr lang="es-419"/>
              <a:t>, se procesan los archivos de cabecera, instrucciones condicionales de </a:t>
            </a:r>
            <a:r>
              <a:rPr lang="es-419"/>
              <a:t>compilación</a:t>
            </a:r>
            <a:r>
              <a:rPr lang="es-419"/>
              <a:t> y macros contenidos en el código fuente, los cuales expande en un solo </a:t>
            </a:r>
            <a:r>
              <a:rPr lang="es-419"/>
              <a:t>código</a:t>
            </a:r>
            <a:r>
              <a:rPr lang="es-419"/>
              <a:t> fuente de mayor tamaño.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/>
              <a:t>Compilación </a:t>
            </a:r>
            <a:r>
              <a:rPr lang="es-419"/>
              <a:t>(</a:t>
            </a:r>
            <a:r>
              <a:rPr i="1" lang="es-419"/>
              <a:t>compilation</a:t>
            </a:r>
            <a:r>
              <a:rPr lang="es-419"/>
              <a:t>)</a:t>
            </a:r>
            <a:endParaRPr i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-419"/>
              <a:t>Convierte con el output del preprocesador (código C++ puro, sin directivas de preprocesador) en código ensamblador.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-419"/>
              <a:t>Es en esta fase donde son los errores de compilación son reportados, como errores de sintaxis, etc.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/>
              <a:t>Assembly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-419"/>
              <a:t>Convierte el código ensamblador generado en la compilación y produce archivos binarios con código máquina (object files).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419"/>
              <a:t>Enlazado </a:t>
            </a:r>
            <a:r>
              <a:rPr lang="es-419"/>
              <a:t>(</a:t>
            </a:r>
            <a:r>
              <a:rPr i="1" lang="es-419"/>
              <a:t>linking</a:t>
            </a:r>
            <a:r>
              <a:rPr lang="es-419"/>
              <a:t>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-419"/>
              <a:t>Enlaza uno o más object files y los combina para producir un solo archivo (generalmente un ejecutable).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-419"/>
              <a:t>En esta etapa se reportan los errores de definiciones duplicadas, dependencias no encontradas, etc.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especiales</a:t>
            </a:r>
            <a:endParaRPr/>
          </a:p>
        </p:txBody>
      </p:sp>
      <p:sp>
        <p:nvSpPr>
          <p:cNvPr id="246" name="Google Shape;246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El operador () </a:t>
            </a:r>
            <a:r>
              <a:rPr lang="es-419"/>
              <a:t>es el operador de llamada a funciones; Sirve para encerrar los argumentos o </a:t>
            </a:r>
            <a:r>
              <a:rPr lang="es-419"/>
              <a:t>parámetros</a:t>
            </a:r>
            <a:r>
              <a:rPr lang="es-419"/>
              <a:t> de un afuncion.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El operador [] </a:t>
            </a:r>
            <a:r>
              <a:rPr lang="es-419"/>
              <a:t>Sirve para dimensionar los arreglos, acceder a </a:t>
            </a:r>
            <a:r>
              <a:rPr lang="es-419"/>
              <a:t>algún</a:t>
            </a:r>
            <a:r>
              <a:rPr lang="es-419"/>
              <a:t> elemento de un arreglo para efectos de lectura/escritura.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de </a:t>
            </a:r>
            <a:r>
              <a:rPr lang="es-419"/>
              <a:t>manipulación</a:t>
            </a:r>
            <a:r>
              <a:rPr lang="es-419"/>
              <a:t> de bits</a:t>
            </a:r>
            <a:endParaRPr/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Los operadores de </a:t>
            </a:r>
            <a:r>
              <a:rPr lang="es-419"/>
              <a:t>manipulación</a:t>
            </a:r>
            <a:r>
              <a:rPr lang="es-419"/>
              <a:t> o tratamiento de bits ejecutan operaciones </a:t>
            </a:r>
            <a:r>
              <a:rPr lang="es-419"/>
              <a:t>lógicas</a:t>
            </a:r>
            <a:r>
              <a:rPr lang="es-419"/>
              <a:t> sobre cada uno de los bits de los operandos</a:t>
            </a:r>
            <a:endParaRPr b="1"/>
          </a:p>
        </p:txBody>
      </p:sp>
      <p:graphicFrame>
        <p:nvGraphicFramePr>
          <p:cNvPr id="253" name="Google Shape;253;p43"/>
          <p:cNvGraphicFramePr/>
          <p:nvPr/>
        </p:nvGraphicFramePr>
        <p:xfrm>
          <a:off x="849125" y="214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{11419785-70A5-4291-BBB3-00572DC79438}</a:tableStyleId>
              </a:tblPr>
              <a:tblGrid>
                <a:gridCol w="958850"/>
                <a:gridCol w="6691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Operador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Operación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&amp;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Y (AND)</a:t>
                      </a:r>
                      <a:r>
                        <a:rPr lang="es-419"/>
                        <a:t> </a:t>
                      </a:r>
                      <a:r>
                        <a:rPr lang="es-419"/>
                        <a:t>lógica</a:t>
                      </a:r>
                      <a:r>
                        <a:rPr lang="es-419"/>
                        <a:t> bit a bit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|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/>
                        <a:t>O</a:t>
                      </a:r>
                      <a:r>
                        <a:rPr b="1" lang="es-419"/>
                        <a:t> (OR)</a:t>
                      </a:r>
                      <a:r>
                        <a:rPr lang="es-419"/>
                        <a:t> lógica (inclusiva) bit a bit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^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/>
                        <a:t>O</a:t>
                      </a:r>
                      <a:r>
                        <a:rPr b="1" lang="es-419"/>
                        <a:t> (XOR)</a:t>
                      </a:r>
                      <a:r>
                        <a:rPr lang="es-419"/>
                        <a:t> lógica (exclusiva) bit a bit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~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Complemento a uno (</a:t>
                      </a:r>
                      <a:r>
                        <a:rPr lang="es-419"/>
                        <a:t>inversión</a:t>
                      </a:r>
                      <a:r>
                        <a:rPr lang="es-419"/>
                        <a:t> de todos los bits)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&lt;&lt;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Desplazamiento de bits a la izquierda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/>
                        <a:t>&gt;&gt;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Desplazamiento de bits a la derecha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163325" y="445025"/>
            <a:ext cx="38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Prioridad y asociatividad</a:t>
            </a:r>
            <a:endParaRPr/>
          </a:p>
        </p:txBody>
      </p:sp>
      <p:sp>
        <p:nvSpPr>
          <p:cNvPr id="259" name="Google Shape;259;p44"/>
          <p:cNvSpPr txBox="1"/>
          <p:nvPr>
            <p:ph idx="1" type="body"/>
          </p:nvPr>
        </p:nvSpPr>
        <p:spPr>
          <a:xfrm>
            <a:off x="311700" y="1152475"/>
            <a:ext cx="34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400"/>
              <a:t>La prioridad o precedencia de operadores determina el orden en el que se aplican los operadores a un valor.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400"/>
              <a:t>Si dos operadores se aplican al mismo operando, el operador con mayor prioridad se aplica primero.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400"/>
              <a:t>Todos los operadores del mismo grupo tienen igual prioridad y asociatividad.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400"/>
              <a:t>La asociatividad de izquierda-derecha significa aplicar el operador </a:t>
            </a:r>
            <a:r>
              <a:rPr lang="es-419" sz="1400"/>
              <a:t>más</a:t>
            </a:r>
            <a:r>
              <a:rPr lang="es-419" sz="1400"/>
              <a:t> a la izquierda primero, y en la </a:t>
            </a:r>
            <a:r>
              <a:rPr lang="es-419" sz="1400"/>
              <a:t>asociatividad</a:t>
            </a:r>
            <a:r>
              <a:rPr lang="es-419" sz="1400"/>
              <a:t> derecha-izquierda se aplica primero el operador </a:t>
            </a:r>
            <a:r>
              <a:rPr lang="es-419" sz="1400"/>
              <a:t>más</a:t>
            </a:r>
            <a:r>
              <a:rPr lang="es-419" sz="1400"/>
              <a:t> a la derecha.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400"/>
              <a:t>Los </a:t>
            </a:r>
            <a:r>
              <a:rPr lang="es-419" sz="1400"/>
              <a:t>paréntesis</a:t>
            </a:r>
            <a:r>
              <a:rPr lang="es-419" sz="1400"/>
              <a:t> tiene la prioridad </a:t>
            </a:r>
            <a:r>
              <a:rPr lang="es-419" sz="1400"/>
              <a:t>máxima</a:t>
            </a:r>
            <a:r>
              <a:rPr lang="es-419" sz="1400"/>
              <a:t>.</a:t>
            </a:r>
            <a:endParaRPr sz="1400"/>
          </a:p>
        </p:txBody>
      </p:sp>
      <p:graphicFrame>
        <p:nvGraphicFramePr>
          <p:cNvPr id="260" name="Google Shape;260;p44"/>
          <p:cNvGraphicFramePr/>
          <p:nvPr/>
        </p:nvGraphicFramePr>
        <p:xfrm>
          <a:off x="4014425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{11419785-70A5-4291-BBB3-00572DC79438}</a:tableStyleId>
              </a:tblPr>
              <a:tblGrid>
                <a:gridCol w="1116850"/>
                <a:gridCol w="2611675"/>
                <a:gridCol w="1348175"/>
              </a:tblGrid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PRIORIDAD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OPERADORES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ASOCIATIVIDAD</a:t>
                      </a:r>
                      <a:endParaRPr b="1" sz="1100"/>
                    </a:p>
                  </a:txBody>
                  <a:tcPr marT="36000" marB="36000" marR="91425" marL="91425"/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1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a++  a- -    .   -&gt;   a[ ]   f ( )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 IZQ-DER</a:t>
                      </a:r>
                      <a:endParaRPr b="1" sz="1200"/>
                    </a:p>
                  </a:txBody>
                  <a:tcPr marT="36000" marB="36000" marR="91425" marL="91425"/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2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++a - -i  !   ~  *a  &amp;a   +a  -a  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DER-IZQ</a:t>
                      </a:r>
                      <a:endParaRPr b="1" sz="1200"/>
                    </a:p>
                  </a:txBody>
                  <a:tcPr marT="36000" marB="36000" marR="91425" marL="91425"/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3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*   </a:t>
                      </a:r>
                      <a:r>
                        <a:rPr b="1" lang="es-419" sz="1200"/>
                        <a:t>/   %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/>
                        <a:t>IZQ-DER</a:t>
                      </a:r>
                      <a:endParaRPr b="1" sz="1200"/>
                    </a:p>
                  </a:txBody>
                  <a:tcPr marT="36000" marB="36000" marR="91425" marL="91425"/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4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+"/>
                      </a:pPr>
                      <a:r>
                        <a:rPr b="1" lang="es-419" sz="1200"/>
                        <a:t> -  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/>
                        <a:t>IZQ-DER</a:t>
                      </a:r>
                      <a:endParaRPr b="1" sz="1200"/>
                    </a:p>
                  </a:txBody>
                  <a:tcPr marT="36000" marB="36000" marR="91425" marL="91425"/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5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&lt;&lt;   &gt;&gt;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/>
                        <a:t>IZQ-DER</a:t>
                      </a:r>
                      <a:endParaRPr b="1" sz="1200"/>
                    </a:p>
                  </a:txBody>
                  <a:tcPr marT="36000" marB="36000" marR="91425" marL="91425"/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6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&lt;  &lt;=  &gt;  &gt;=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/>
                        <a:t>IZQ-DER</a:t>
                      </a:r>
                      <a:endParaRPr b="1" sz="1200"/>
                    </a:p>
                  </a:txBody>
                  <a:tcPr marT="36000" marB="36000" marR="91425" marL="91425"/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7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==  !=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/>
                        <a:t>IZQ-DER</a:t>
                      </a:r>
                      <a:endParaRPr b="1" sz="1200"/>
                    </a:p>
                  </a:txBody>
                  <a:tcPr marT="36000" marB="36000" marR="91425" marL="91425"/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8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&amp;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/>
                        <a:t>IZQ-DER</a:t>
                      </a:r>
                      <a:endParaRPr b="1" sz="1200"/>
                    </a:p>
                  </a:txBody>
                  <a:tcPr marT="36000" marB="36000" marR="91425" marL="91425"/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9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^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/>
                        <a:t>IZQ-DER</a:t>
                      </a:r>
                      <a:endParaRPr b="1" sz="1200"/>
                    </a:p>
                  </a:txBody>
                  <a:tcPr marT="36000" marB="36000" marR="91425" marL="91425"/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10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|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/>
                        <a:t>IZQ-DER</a:t>
                      </a:r>
                      <a:endParaRPr b="1" sz="1200"/>
                    </a:p>
                  </a:txBody>
                  <a:tcPr marT="36000" marB="36000" marR="91425" marL="91425"/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11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&amp;&amp;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/>
                        <a:t>IZQ-DER</a:t>
                      </a:r>
                      <a:endParaRPr b="1" sz="1200"/>
                    </a:p>
                  </a:txBody>
                  <a:tcPr marT="36000" marB="36000" marR="91425" marL="91425"/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12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| |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/>
                        <a:t>IZQ-DER</a:t>
                      </a:r>
                      <a:endParaRPr b="1" sz="1200"/>
                    </a:p>
                  </a:txBody>
                  <a:tcPr marT="36000" marB="36000" marR="91425" marL="91425"/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13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?: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IZQ-DER</a:t>
                      </a:r>
                      <a:endParaRPr b="1" sz="1200"/>
                    </a:p>
                  </a:txBody>
                  <a:tcPr marT="36000" marB="36000" marR="91425" marL="91425"/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14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= += -= *= /= %= 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/>
                        <a:t>DER-IZQ</a:t>
                      </a:r>
                      <a:endParaRPr b="1" sz="1200"/>
                    </a:p>
                  </a:txBody>
                  <a:tcPr marT="36000" marB="36000" marR="91425" marL="91425"/>
                </a:tc>
              </a:tr>
              <a:tr h="11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15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/>
                        <a:t>&lt;&lt;= &gt;&gt;= &amp;= |=^=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DER-IZQ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36000" marB="36000" marR="91425" marL="91425"/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16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,</a:t>
                      </a:r>
                      <a:endParaRPr b="1" sz="1200"/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IZQ-DER</a:t>
                      </a:r>
                      <a:endParaRPr b="1" sz="1200"/>
                    </a:p>
                  </a:txBody>
                  <a:tcPr marT="36000" marB="3600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Estructuras de control - </a:t>
            </a:r>
            <a:r>
              <a:rPr lang="es-419"/>
              <a:t>selección</a:t>
            </a:r>
            <a:r>
              <a:rPr lang="es-419"/>
              <a:t> (</a:t>
            </a:r>
            <a:r>
              <a:rPr lang="es-419"/>
              <a:t>decisión</a:t>
            </a:r>
            <a:r>
              <a:rPr lang="es-419"/>
              <a:t>)</a:t>
            </a:r>
            <a:endParaRPr/>
          </a:p>
        </p:txBody>
      </p:sp>
      <p:sp>
        <p:nvSpPr>
          <p:cNvPr id="266" name="Google Shape;266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estructuras de control controlan el flujo de ejecución de un programa.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Sentencia If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Sentencia if-else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Sentencias if-else anidadas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Sentencia de control switch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Sentencia if</a:t>
            </a:r>
            <a:endParaRPr/>
          </a:p>
        </p:txBody>
      </p:sp>
      <p:sp>
        <p:nvSpPr>
          <p:cNvPr id="272" name="Google Shape;272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la estructura de </a:t>
            </a:r>
            <a:r>
              <a:rPr lang="es-419"/>
              <a:t>selección</a:t>
            </a:r>
            <a:r>
              <a:rPr lang="es-419"/>
              <a:t> principal.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Tiene la siguiente estructura: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-419"/>
              <a:t>if(condicion) sentencia;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Cuando la </a:t>
            </a:r>
            <a:r>
              <a:rPr lang="es-419"/>
              <a:t>condición</a:t>
            </a:r>
            <a:r>
              <a:rPr lang="es-419"/>
              <a:t> dentro de los </a:t>
            </a:r>
            <a:r>
              <a:rPr lang="es-419"/>
              <a:t>paréntesis</a:t>
            </a:r>
            <a:r>
              <a:rPr lang="es-419"/>
              <a:t> se cumple, entonces se ejecuta la sentencia o el bloque de </a:t>
            </a:r>
            <a:r>
              <a:rPr lang="es-419"/>
              <a:t>código</a:t>
            </a:r>
            <a:r>
              <a:rPr lang="es-419"/>
              <a:t> enseguida de </a:t>
            </a:r>
            <a:r>
              <a:rPr lang="es-419"/>
              <a:t>éste</a:t>
            </a:r>
            <a:r>
              <a:rPr lang="es-419"/>
              <a:t>; de otra forma, la </a:t>
            </a:r>
            <a:r>
              <a:rPr lang="es-419"/>
              <a:t>ejecución</a:t>
            </a:r>
            <a:r>
              <a:rPr lang="es-419"/>
              <a:t> </a:t>
            </a:r>
            <a:r>
              <a:rPr lang="es-419"/>
              <a:t>continúa</a:t>
            </a:r>
            <a:r>
              <a:rPr lang="es-419"/>
              <a:t> en el siguiente bloque de </a:t>
            </a:r>
            <a:r>
              <a:rPr lang="es-419"/>
              <a:t>código</a:t>
            </a:r>
            <a:r>
              <a:rPr lang="es-419"/>
              <a:t> o sentencia.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Sentencia if-else</a:t>
            </a:r>
            <a:endParaRPr/>
          </a:p>
        </p:txBody>
      </p:sp>
      <p:sp>
        <p:nvSpPr>
          <p:cNvPr id="278" name="Google Shape;278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un segundo formato de la sentencia if.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Tiene la siguiente sintaxis: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	if( </a:t>
            </a:r>
            <a:r>
              <a:rPr lang="es-419"/>
              <a:t>expresión</a:t>
            </a:r>
            <a:r>
              <a:rPr lang="es-419"/>
              <a:t>) accion1; else accion2;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 este formato, accion1 y accion2 son una sola sentencia terminada en punto y coma, o bien puede ser un bloque de </a:t>
            </a:r>
            <a:r>
              <a:rPr lang="es-419"/>
              <a:t>código</a:t>
            </a:r>
            <a:r>
              <a:rPr lang="es-419"/>
              <a:t> delimitado por llaves { }.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 la </a:t>
            </a:r>
            <a:r>
              <a:rPr lang="es-419"/>
              <a:t>expresión</a:t>
            </a:r>
            <a:r>
              <a:rPr lang="es-419"/>
              <a:t> se cumple, entonces la accion1 se ejecuta, si no entonces la accion2 es la que se ejecuta en su lugar.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Sentencia if-else anidados</a:t>
            </a:r>
            <a:endParaRPr/>
          </a:p>
        </p:txBody>
      </p:sp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Una sentencia if es anidada cuando la sentencia de la rama verdadera o de la rama falsa, es a su vez un if.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 sintaxis es la siguiente: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if(condicion1) sentenci</a:t>
            </a:r>
            <a:r>
              <a:rPr lang="es-419"/>
              <a:t>a1</a:t>
            </a:r>
            <a:r>
              <a:rPr lang="es-419"/>
              <a:t>;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else if(condicion2) sentencia2;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…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else sentencia_n;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	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Sentencia switch</a:t>
            </a:r>
            <a:endParaRPr/>
          </a:p>
        </p:txBody>
      </p:sp>
      <p:sp>
        <p:nvSpPr>
          <p:cNvPr id="290" name="Google Shape;290;p49"/>
          <p:cNvSpPr txBox="1"/>
          <p:nvPr>
            <p:ph idx="1" type="body"/>
          </p:nvPr>
        </p:nvSpPr>
        <p:spPr>
          <a:xfrm>
            <a:off x="311700" y="1152475"/>
            <a:ext cx="85521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Se utiliza para </a:t>
            </a:r>
            <a:r>
              <a:rPr lang="es-419"/>
              <a:t>seleccionar</a:t>
            </a:r>
            <a:r>
              <a:rPr lang="es-419"/>
              <a:t> una </a:t>
            </a:r>
            <a:r>
              <a:rPr lang="es-419"/>
              <a:t>opción</a:t>
            </a:r>
            <a:r>
              <a:rPr lang="es-419"/>
              <a:t> de entre </a:t>
            </a:r>
            <a:r>
              <a:rPr lang="es-419"/>
              <a:t>múltiples</a:t>
            </a:r>
            <a:r>
              <a:rPr lang="es-419"/>
              <a:t> alternativas.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La sintaxis es: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switch(</a:t>
            </a:r>
            <a:r>
              <a:rPr lang="es-419"/>
              <a:t>expresión</a:t>
            </a:r>
            <a:r>
              <a:rPr lang="es-419"/>
              <a:t>){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/>
              <a:t>	case etiqueta1: sentencia1; break;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case etiqueta2: sentencia2; break;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….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case etiqueta_n: sentencia_n; break;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default; sentencia_default;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}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La etiqueta default es opcional, pero se recomienda agregar si consideras que no has cubierto todas las opciones posibles en los cases.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Si se olvida agregar la sentencia break, el compilador no arrojará un error ya que el switch está correcto sintácticamente.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Los </a:t>
            </a:r>
            <a:r>
              <a:rPr i="1" lang="es-419"/>
              <a:t>case </a:t>
            </a:r>
            <a:r>
              <a:rPr lang="es-419"/>
              <a:t> se pueden agrupar cuando varias opciones realizan una misma sentencia.</a:t>
            </a:r>
            <a:r>
              <a:rPr i="1" lang="es-419"/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Estructuras de control - ciclos</a:t>
            </a:r>
            <a:endParaRPr/>
          </a:p>
        </p:txBody>
      </p:sp>
      <p:sp>
        <p:nvSpPr>
          <p:cNvPr id="296" name="Google Shape;296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 ciclo/bucle/loop es cualquier </a:t>
            </a:r>
            <a:r>
              <a:rPr lang="es-419"/>
              <a:t>construcción</a:t>
            </a:r>
            <a:r>
              <a:rPr lang="es-419"/>
              <a:t> de programa que repite una o varias sentencias.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Sentencia 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Sentencia do-while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Sentencia for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Sentencia while</a:t>
            </a:r>
            <a:endParaRPr/>
          </a:p>
        </p:txBody>
      </p:sp>
      <p:sp>
        <p:nvSpPr>
          <p:cNvPr id="302" name="Google Shape;302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Tiene una </a:t>
            </a:r>
            <a:r>
              <a:rPr lang="es-419"/>
              <a:t>condición</a:t>
            </a:r>
            <a:r>
              <a:rPr lang="es-419"/>
              <a:t> de ciclo (una </a:t>
            </a:r>
            <a:r>
              <a:rPr lang="es-419"/>
              <a:t>expresión</a:t>
            </a:r>
            <a:r>
              <a:rPr lang="es-419"/>
              <a:t> </a:t>
            </a:r>
            <a:r>
              <a:rPr lang="es-419"/>
              <a:t>lógica</a:t>
            </a:r>
            <a:r>
              <a:rPr lang="es-419"/>
              <a:t>) que controla la secuencia de </a:t>
            </a:r>
            <a:r>
              <a:rPr lang="es-419"/>
              <a:t>repetición</a:t>
            </a:r>
            <a:r>
              <a:rPr lang="es-419"/>
              <a:t>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Las sentencias dentro del cuerpo del ciclo se </a:t>
            </a:r>
            <a:r>
              <a:rPr lang="es-419"/>
              <a:t>repetirán</a:t>
            </a:r>
            <a:r>
              <a:rPr lang="es-419"/>
              <a:t> mientras que la </a:t>
            </a:r>
            <a:r>
              <a:rPr lang="es-419"/>
              <a:t>expresión</a:t>
            </a:r>
            <a:r>
              <a:rPr lang="es-419"/>
              <a:t> </a:t>
            </a:r>
            <a:r>
              <a:rPr lang="es-419"/>
              <a:t>lógica</a:t>
            </a:r>
            <a:r>
              <a:rPr lang="es-419"/>
              <a:t> sea verdadera, o se rompa el ciclo usando una sentencia break o return.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La sintaxis del while es la siguiente: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while(</a:t>
            </a:r>
            <a:r>
              <a:rPr lang="es-419"/>
              <a:t>condición</a:t>
            </a:r>
            <a:r>
              <a:rPr lang="es-419"/>
              <a:t>){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sentencia1;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sentencia2;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…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/>
              <a:t>		sentencia_n;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general de un programa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Directivas del preprocesador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Declaraciones globales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Función</a:t>
            </a:r>
            <a:r>
              <a:rPr lang="es-419"/>
              <a:t> main y funciones definidas por usuario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Comentarios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Depuración</a:t>
            </a:r>
            <a:r>
              <a:rPr lang="es-419"/>
              <a:t> y tipos de errores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Elementos de un programa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Tipos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Constantes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Entradas y salidas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Sentencia for</a:t>
            </a:r>
            <a:endParaRPr/>
          </a:p>
        </p:txBody>
      </p:sp>
      <p:sp>
        <p:nvSpPr>
          <p:cNvPr id="308" name="Google Shape;308;p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una sentencia usada para ejecutar un bloque de sentencias una cantidad fija de veces.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ciclo for se diferencia del ciclo while en que las operaciones de control del ciclo se </a:t>
            </a:r>
            <a:r>
              <a:rPr lang="es-419"/>
              <a:t>sitúan</a:t>
            </a:r>
            <a:r>
              <a:rPr lang="es-419"/>
              <a:t> en un solo sitio: la cabecera del ciclo for.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ciclo for contiene 4 partes: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Parte de </a:t>
            </a:r>
            <a:r>
              <a:rPr lang="es-419"/>
              <a:t>inicialización</a:t>
            </a:r>
            <a:r>
              <a:rPr lang="es-419"/>
              <a:t>: inicializa las variables del ciclo. Se pueden utilizar variables de control simples o </a:t>
            </a:r>
            <a:r>
              <a:rPr lang="es-419"/>
              <a:t>múltiples</a:t>
            </a:r>
            <a:r>
              <a:rPr lang="es-419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Parte de </a:t>
            </a:r>
            <a:r>
              <a:rPr lang="es-419"/>
              <a:t>condición</a:t>
            </a:r>
            <a:r>
              <a:rPr lang="es-419"/>
              <a:t>: contiene una o varias expresiones </a:t>
            </a:r>
            <a:r>
              <a:rPr lang="es-419"/>
              <a:t>lógicas</a:t>
            </a:r>
            <a:r>
              <a:rPr lang="es-419"/>
              <a:t> que hace que el ciclo realice las iteraciones, siempre y cuando esa o esas expresiones </a:t>
            </a:r>
            <a:r>
              <a:rPr lang="es-419"/>
              <a:t>lógicas</a:t>
            </a:r>
            <a:r>
              <a:rPr lang="es-419"/>
              <a:t> se verdaderas.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Parte de incremento/decremento/</a:t>
            </a:r>
            <a:r>
              <a:rPr lang="es-419"/>
              <a:t>modificación</a:t>
            </a:r>
            <a:r>
              <a:rPr lang="es-419"/>
              <a:t> de variable(es) de control de la </a:t>
            </a:r>
            <a:r>
              <a:rPr lang="es-419"/>
              <a:t>condición</a:t>
            </a:r>
            <a:r>
              <a:rPr lang="es-419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Sentencias que se </a:t>
            </a:r>
            <a:r>
              <a:rPr lang="es-419"/>
              <a:t>ejecutarán</a:t>
            </a:r>
            <a:r>
              <a:rPr lang="es-419"/>
              <a:t> en cada </a:t>
            </a:r>
            <a:r>
              <a:rPr lang="es-419"/>
              <a:t>iteración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Sentencia for</a:t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 sintaxis del ciclo for es la siguiente: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for(inicializacion;condicion_de_iteracion;incremento_o_decremeto)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	sentencias;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Sentencia do-while</a:t>
            </a:r>
            <a:endParaRPr/>
          </a:p>
        </p:txBody>
      </p:sp>
      <p:sp>
        <p:nvSpPr>
          <p:cNvPr id="320" name="Google Shape;320;p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Al igual que el ciclo while, requiere de una </a:t>
            </a:r>
            <a:r>
              <a:rPr lang="es-419"/>
              <a:t>expresión</a:t>
            </a:r>
            <a:r>
              <a:rPr lang="es-419"/>
              <a:t> </a:t>
            </a:r>
            <a:r>
              <a:rPr lang="es-419"/>
              <a:t>lógica</a:t>
            </a:r>
            <a:r>
              <a:rPr lang="es-419"/>
              <a:t> que dicta si las iteraciones continuaran.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Diferencias: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while: Se repite 0 o </a:t>
            </a:r>
            <a:r>
              <a:rPr lang="es-419"/>
              <a:t>más</a:t>
            </a:r>
            <a:r>
              <a:rPr lang="es-419"/>
              <a:t> veces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do-while: Se repite al menos una vez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 sintaxis del do-while es la siguiente: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do {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sentencias;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} while(expresion_logica);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Diferencias entre el for, while y do-while</a:t>
            </a:r>
            <a:endParaRPr/>
          </a:p>
        </p:txBody>
      </p:sp>
      <p:sp>
        <p:nvSpPr>
          <p:cNvPr id="326" name="Google Shape;326;p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while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El uso </a:t>
            </a:r>
            <a:r>
              <a:rPr lang="es-419"/>
              <a:t>más</a:t>
            </a:r>
            <a:r>
              <a:rPr lang="es-419"/>
              <a:t> frecuente es cuando la </a:t>
            </a:r>
            <a:r>
              <a:rPr lang="es-419"/>
              <a:t>repetición</a:t>
            </a:r>
            <a:r>
              <a:rPr lang="es-419"/>
              <a:t> no </a:t>
            </a:r>
            <a:r>
              <a:rPr lang="es-419"/>
              <a:t>está</a:t>
            </a:r>
            <a:r>
              <a:rPr lang="es-419"/>
              <a:t> controlada por contador.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 debe utilizar cuando se desea saltar el ciclo si la </a:t>
            </a:r>
            <a:r>
              <a:rPr lang="es-419"/>
              <a:t>condición</a:t>
            </a:r>
            <a:r>
              <a:rPr lang="es-419"/>
              <a:t> es falsa.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do-while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Es adecuado para asegurar que el bloque de sentencias se </a:t>
            </a:r>
            <a:r>
              <a:rPr lang="es-419"/>
              <a:t>ejecutarán</a:t>
            </a:r>
            <a:r>
              <a:rPr lang="es-419"/>
              <a:t> al menos una vez.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for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Cuando el </a:t>
            </a:r>
            <a:r>
              <a:rPr lang="es-419"/>
              <a:t>número</a:t>
            </a:r>
            <a:r>
              <a:rPr lang="es-419"/>
              <a:t> de repeticiones se conoce por anticipado y puede ser controlado por un contador.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Condiciones especiales en ciclos</a:t>
            </a:r>
            <a:endParaRPr/>
          </a:p>
        </p:txBody>
      </p:sp>
      <p:sp>
        <p:nvSpPr>
          <p:cNvPr id="332" name="Google Shape;332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uso de la sentencia </a:t>
            </a:r>
            <a:r>
              <a:rPr i="1" lang="es-419"/>
              <a:t>break </a:t>
            </a:r>
            <a:r>
              <a:rPr lang="es-419"/>
              <a:t>en cualquier ciclo abortara las consecuentes iteraciones y la </a:t>
            </a:r>
            <a:r>
              <a:rPr lang="es-419"/>
              <a:t>ejecución</a:t>
            </a:r>
            <a:r>
              <a:rPr lang="es-419"/>
              <a:t> del programa </a:t>
            </a:r>
            <a:r>
              <a:rPr lang="es-419"/>
              <a:t>continuará</a:t>
            </a:r>
            <a:r>
              <a:rPr lang="es-419"/>
              <a:t> con la siguiente </a:t>
            </a:r>
            <a:r>
              <a:rPr lang="es-419"/>
              <a:t>línea</a:t>
            </a:r>
            <a:r>
              <a:rPr lang="es-419"/>
              <a:t> de </a:t>
            </a:r>
            <a:r>
              <a:rPr lang="es-419"/>
              <a:t>código</a:t>
            </a:r>
            <a:r>
              <a:rPr lang="es-419"/>
              <a:t> fuera del bloque iterado.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uso de la sentencia </a:t>
            </a:r>
            <a:r>
              <a:rPr i="1" lang="es-419"/>
              <a:t>continue </a:t>
            </a:r>
            <a:r>
              <a:rPr lang="es-419"/>
              <a:t>hace que la </a:t>
            </a:r>
            <a:r>
              <a:rPr lang="es-419"/>
              <a:t>ejecución</a:t>
            </a:r>
            <a:r>
              <a:rPr lang="es-419"/>
              <a:t> del ciclo vuelva a la cabecera del ciclo. Esta es especialmente </a:t>
            </a:r>
            <a:r>
              <a:rPr lang="es-419"/>
              <a:t>útil</a:t>
            </a:r>
            <a:r>
              <a:rPr lang="es-419"/>
              <a:t> cuando no se desea ejecutar algunas sentencias dentro del bloque de </a:t>
            </a:r>
            <a:r>
              <a:rPr lang="es-419"/>
              <a:t>código</a:t>
            </a:r>
            <a:r>
              <a:rPr lang="es-419"/>
              <a:t> del ciclo.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</a:t>
            </a:r>
            <a:endParaRPr/>
          </a:p>
        </p:txBody>
      </p:sp>
      <p:sp>
        <p:nvSpPr>
          <p:cNvPr id="338" name="Google Shape;338;p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Concepto de </a:t>
            </a:r>
            <a:r>
              <a:rPr lang="es-419"/>
              <a:t>función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Estructura de una </a:t>
            </a:r>
            <a:r>
              <a:rPr lang="es-419"/>
              <a:t>función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Prototipos de las funciones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Parámetros</a:t>
            </a:r>
            <a:r>
              <a:rPr lang="es-419"/>
              <a:t> de una </a:t>
            </a:r>
            <a:r>
              <a:rPr lang="es-419"/>
              <a:t>función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Ámbito</a:t>
            </a:r>
            <a:r>
              <a:rPr lang="es-419"/>
              <a:t> (alcance) de una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Concepto y Uso de funciones de biblioteca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Funciones de </a:t>
            </a:r>
            <a:r>
              <a:rPr lang="es-419"/>
              <a:t>carácter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Funciones </a:t>
            </a:r>
            <a:r>
              <a:rPr lang="es-419"/>
              <a:t>numéricas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Funciones de fecha y hora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Funciones de utilidad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Concepto de </a:t>
            </a:r>
            <a:r>
              <a:rPr lang="es-419"/>
              <a:t>función</a:t>
            </a:r>
            <a:endParaRPr/>
          </a:p>
        </p:txBody>
      </p:sp>
      <p:sp>
        <p:nvSpPr>
          <p:cNvPr id="344" name="Google Shape;344;p5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 programa se divide en </a:t>
            </a:r>
            <a:r>
              <a:rPr lang="es-419"/>
              <a:t>módulos</a:t>
            </a:r>
            <a:r>
              <a:rPr lang="es-419"/>
              <a:t> o rutinas que se denominan </a:t>
            </a:r>
            <a:r>
              <a:rPr i="1" lang="es-419"/>
              <a:t>funciones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 </a:t>
            </a:r>
            <a:r>
              <a:rPr lang="es-419"/>
              <a:t>función</a:t>
            </a:r>
            <a:r>
              <a:rPr lang="es-419"/>
              <a:t> principal de un programa es la </a:t>
            </a:r>
            <a:r>
              <a:rPr lang="es-419"/>
              <a:t>función</a:t>
            </a:r>
            <a:r>
              <a:rPr lang="es-419"/>
              <a:t> </a:t>
            </a:r>
            <a:r>
              <a:rPr i="1" lang="es-419"/>
              <a:t>main().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 programa que contenga todo su </a:t>
            </a:r>
            <a:r>
              <a:rPr lang="es-419"/>
              <a:t>código</a:t>
            </a:r>
            <a:r>
              <a:rPr lang="es-419"/>
              <a:t> en la </a:t>
            </a:r>
            <a:r>
              <a:rPr lang="es-419"/>
              <a:t>función</a:t>
            </a:r>
            <a:r>
              <a:rPr lang="es-419"/>
              <a:t> main esta destinado a ser insostenible en el mediano y largo plazo.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Para ello, nos </a:t>
            </a:r>
            <a:r>
              <a:rPr lang="es-419"/>
              <a:t>beneficiamos</a:t>
            </a:r>
            <a:r>
              <a:rPr lang="es-419"/>
              <a:t> del uso de funciones, las cuales tienen muchos beneficios como: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aislar rutinas o algoritmos.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reutilizar el </a:t>
            </a:r>
            <a:r>
              <a:rPr lang="es-419"/>
              <a:t>código</a:t>
            </a:r>
            <a:r>
              <a:rPr lang="es-419"/>
              <a:t>, ya que en vez de volver a escribir la misma rutina de </a:t>
            </a:r>
            <a:r>
              <a:rPr lang="es-419"/>
              <a:t>código</a:t>
            </a:r>
            <a:r>
              <a:rPr lang="es-419"/>
              <a:t>, usamos o </a:t>
            </a:r>
            <a:r>
              <a:rPr i="1" lang="es-419"/>
              <a:t>llamamos</a:t>
            </a:r>
            <a:r>
              <a:rPr lang="es-419"/>
              <a:t> a una </a:t>
            </a:r>
            <a:r>
              <a:rPr lang="es-419"/>
              <a:t>función</a:t>
            </a:r>
            <a:r>
              <a:rPr lang="es-419"/>
              <a:t> que contenga dicha rutina.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al estar separados en funciones es </a:t>
            </a:r>
            <a:r>
              <a:rPr lang="es-419"/>
              <a:t>más</a:t>
            </a:r>
            <a:r>
              <a:rPr lang="es-419"/>
              <a:t> </a:t>
            </a:r>
            <a:r>
              <a:rPr lang="es-419"/>
              <a:t>fácil</a:t>
            </a:r>
            <a:r>
              <a:rPr lang="es-419"/>
              <a:t> saber </a:t>
            </a:r>
            <a:r>
              <a:rPr lang="es-419"/>
              <a:t>qué</a:t>
            </a:r>
            <a:r>
              <a:rPr lang="es-419"/>
              <a:t> hace cada cosa al leer </a:t>
            </a:r>
            <a:r>
              <a:rPr lang="es-419"/>
              <a:t>pequeñas</a:t>
            </a:r>
            <a:r>
              <a:rPr lang="es-419"/>
              <a:t> funciones en vez de tener que leer un main gigante.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mayor mantenibilidad y escalabilidad.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</a:t>
            </a:r>
            <a:r>
              <a:rPr lang="es-419"/>
              <a:t>de </a:t>
            </a:r>
            <a:r>
              <a:rPr lang="es-419"/>
              <a:t>función</a:t>
            </a:r>
            <a:endParaRPr/>
          </a:p>
        </p:txBody>
      </p:sp>
      <p:sp>
        <p:nvSpPr>
          <p:cNvPr id="350" name="Google Shape;350;p59"/>
          <p:cNvSpPr txBox="1"/>
          <p:nvPr>
            <p:ph idx="1" type="body"/>
          </p:nvPr>
        </p:nvSpPr>
        <p:spPr>
          <a:xfrm>
            <a:off x="311700" y="1152475"/>
            <a:ext cx="8520600" cy="3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Una </a:t>
            </a:r>
            <a:r>
              <a:rPr lang="es-419"/>
              <a:t>función</a:t>
            </a:r>
            <a:r>
              <a:rPr lang="es-419"/>
              <a:t> es un conjunto de sentencias que se pueden llamar desde cualquier parte. Las funciones permiten al programador un grado de </a:t>
            </a:r>
            <a:r>
              <a:rPr lang="es-419"/>
              <a:t>abstracción</a:t>
            </a:r>
            <a:r>
              <a:rPr lang="es-419"/>
              <a:t> en la </a:t>
            </a:r>
            <a:r>
              <a:rPr lang="es-419"/>
              <a:t>resolución</a:t>
            </a:r>
            <a:r>
              <a:rPr lang="es-419"/>
              <a:t> de un problema.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La sintaxis de una </a:t>
            </a:r>
            <a:r>
              <a:rPr lang="es-419"/>
              <a:t>función</a:t>
            </a:r>
            <a:r>
              <a:rPr lang="es-419"/>
              <a:t> es la siguiente:</a:t>
            </a:r>
            <a:br>
              <a:rPr lang="es-419"/>
            </a:br>
            <a:r>
              <a:rPr lang="es-419"/>
              <a:t>	tipo_de_retorno nombre_funcion (lista_de_parametros) {</a:t>
            </a:r>
            <a:br>
              <a:rPr lang="es-419"/>
            </a:br>
            <a:r>
              <a:rPr lang="es-419"/>
              <a:t>		cuerpo de la </a:t>
            </a:r>
            <a:r>
              <a:rPr lang="es-419"/>
              <a:t>función</a:t>
            </a:r>
            <a:br>
              <a:rPr lang="es-419"/>
            </a:br>
            <a:r>
              <a:rPr lang="es-419"/>
              <a:t>		return </a:t>
            </a:r>
            <a:r>
              <a:rPr lang="es-419"/>
              <a:t>expresión</a:t>
            </a:r>
            <a:br>
              <a:rPr lang="es-419"/>
            </a:br>
            <a:r>
              <a:rPr lang="es-419"/>
              <a:t>	}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El tipo de retorno de la </a:t>
            </a:r>
            <a:r>
              <a:rPr lang="es-419"/>
              <a:t>función</a:t>
            </a:r>
            <a:r>
              <a:rPr lang="es-419"/>
              <a:t> es el tipo de valor devuelto por la </a:t>
            </a:r>
            <a:r>
              <a:rPr lang="es-419"/>
              <a:t>función</a:t>
            </a:r>
            <a:r>
              <a:rPr lang="es-419"/>
              <a:t> o la palabra reservada </a:t>
            </a:r>
            <a:r>
              <a:rPr i="1" lang="es-419"/>
              <a:t>void </a:t>
            </a:r>
            <a:r>
              <a:rPr lang="es-419"/>
              <a:t>si la </a:t>
            </a:r>
            <a:r>
              <a:rPr lang="es-419"/>
              <a:t>función</a:t>
            </a:r>
            <a:r>
              <a:rPr lang="es-419"/>
              <a:t> no devuelve </a:t>
            </a:r>
            <a:r>
              <a:rPr lang="es-419"/>
              <a:t>ningún</a:t>
            </a:r>
            <a:r>
              <a:rPr lang="es-419"/>
              <a:t> valor.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El nombre de la </a:t>
            </a:r>
            <a:r>
              <a:rPr lang="es-419"/>
              <a:t>función</a:t>
            </a:r>
            <a:r>
              <a:rPr lang="es-419"/>
              <a:t> es el identificador de la misma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Puede comenzar con letra o un </a:t>
            </a:r>
            <a:r>
              <a:rPr lang="es-419"/>
              <a:t>guión</a:t>
            </a:r>
            <a:r>
              <a:rPr lang="es-419"/>
              <a:t> bajo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La lista de </a:t>
            </a:r>
            <a:r>
              <a:rPr lang="es-419"/>
              <a:t>parámetros</a:t>
            </a:r>
            <a:r>
              <a:rPr lang="es-419"/>
              <a:t> son la lista de valores tipificados(con su tipo de dato definido) separados por comas que recibe la </a:t>
            </a:r>
            <a:r>
              <a:rPr lang="es-419"/>
              <a:t>función</a:t>
            </a:r>
            <a:r>
              <a:rPr lang="es-419"/>
              <a:t>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El cuerpo de la </a:t>
            </a:r>
            <a:r>
              <a:rPr lang="es-419"/>
              <a:t>función</a:t>
            </a:r>
            <a:r>
              <a:rPr lang="es-419"/>
              <a:t> es la rutina que </a:t>
            </a:r>
            <a:r>
              <a:rPr lang="es-419"/>
              <a:t>ejecuta</a:t>
            </a:r>
            <a:r>
              <a:rPr lang="es-419"/>
              <a:t> dicha </a:t>
            </a:r>
            <a:r>
              <a:rPr lang="es-419"/>
              <a:t>función</a:t>
            </a:r>
            <a:r>
              <a:rPr lang="es-419"/>
              <a:t>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La </a:t>
            </a:r>
            <a:r>
              <a:rPr lang="es-419"/>
              <a:t>expresión</a:t>
            </a:r>
            <a:r>
              <a:rPr lang="es-419"/>
              <a:t> es el valor que devuelve la rutina.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La sentencia </a:t>
            </a:r>
            <a:r>
              <a:rPr i="1" lang="es-419"/>
              <a:t>return </a:t>
            </a:r>
            <a:r>
              <a:rPr lang="es-419"/>
              <a:t>termina inmediatamente la </a:t>
            </a:r>
            <a:r>
              <a:rPr lang="es-419"/>
              <a:t>función</a:t>
            </a:r>
            <a:r>
              <a:rPr lang="es-419"/>
              <a:t> en la cual se ejecuta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Prototipo </a:t>
            </a:r>
            <a:r>
              <a:rPr lang="es-419"/>
              <a:t>de funciones</a:t>
            </a:r>
            <a:endParaRPr/>
          </a:p>
        </p:txBody>
      </p:sp>
      <p:sp>
        <p:nvSpPr>
          <p:cNvPr id="356" name="Google Shape;356;p6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La </a:t>
            </a:r>
            <a:r>
              <a:rPr i="1" lang="es-419"/>
              <a:t>declaración</a:t>
            </a:r>
            <a:r>
              <a:rPr lang="es-419"/>
              <a:t> de una </a:t>
            </a:r>
            <a:r>
              <a:rPr lang="es-419"/>
              <a:t>función</a:t>
            </a:r>
            <a:r>
              <a:rPr lang="es-419"/>
              <a:t> se denomina </a:t>
            </a:r>
            <a:r>
              <a:rPr i="1" lang="es-419"/>
              <a:t>prototipo de la </a:t>
            </a:r>
            <a:r>
              <a:rPr i="1" lang="es-419"/>
              <a:t>función</a:t>
            </a:r>
            <a:r>
              <a:rPr i="1" lang="es-419"/>
              <a:t>.</a:t>
            </a:r>
            <a:endParaRPr i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Un prototipo consta de los siguientes elementos:</a:t>
            </a:r>
            <a:br>
              <a:rPr lang="es-419"/>
            </a:br>
            <a:r>
              <a:rPr lang="es-419"/>
              <a:t>	tipo_retorno nombre_funcion(lista_de_parametros);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tipo_retorno: es el tipo de valor devuelto por la </a:t>
            </a:r>
            <a:r>
              <a:rPr lang="es-419"/>
              <a:t>función</a:t>
            </a:r>
            <a:r>
              <a:rPr lang="es-419"/>
              <a:t> o palabra reservada void si no regresa un valor.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nombre_funcion: Nombre o identificador de la </a:t>
            </a:r>
            <a:r>
              <a:rPr lang="es-419"/>
              <a:t>función</a:t>
            </a:r>
            <a:r>
              <a:rPr lang="es-419"/>
              <a:t>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lista_de_parametros: Lista de </a:t>
            </a:r>
            <a:r>
              <a:rPr lang="es-419"/>
              <a:t>declaración</a:t>
            </a:r>
            <a:r>
              <a:rPr lang="es-419"/>
              <a:t> de los </a:t>
            </a:r>
            <a:r>
              <a:rPr lang="es-419"/>
              <a:t>parámetros</a:t>
            </a:r>
            <a:r>
              <a:rPr lang="es-419"/>
              <a:t> de la </a:t>
            </a:r>
            <a:r>
              <a:rPr lang="es-419"/>
              <a:t>función</a:t>
            </a:r>
            <a:r>
              <a:rPr lang="es-419"/>
              <a:t>, separados por comas (los nombres son opcionales, pero es buena </a:t>
            </a:r>
            <a:r>
              <a:rPr lang="es-419"/>
              <a:t>práctica</a:t>
            </a:r>
            <a:r>
              <a:rPr lang="es-419"/>
              <a:t> incluirlos para indicar lo que representan), o si no tiene </a:t>
            </a:r>
            <a:r>
              <a:rPr lang="es-419"/>
              <a:t>parámetros</a:t>
            </a:r>
            <a:r>
              <a:rPr lang="es-419"/>
              <a:t> simplemente se dejan los </a:t>
            </a:r>
            <a:r>
              <a:rPr lang="es-419"/>
              <a:t>paréntesis</a:t>
            </a:r>
            <a:r>
              <a:rPr lang="es-419"/>
              <a:t> </a:t>
            </a:r>
            <a:r>
              <a:rPr lang="es-419"/>
              <a:t>vacíos</a:t>
            </a:r>
            <a:r>
              <a:rPr lang="es-419"/>
              <a:t>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Es preciso tener claro la diferencia entre los conceptos de </a:t>
            </a:r>
            <a:r>
              <a:rPr i="1" lang="es-419"/>
              <a:t>declaración</a:t>
            </a:r>
            <a:r>
              <a:rPr lang="es-419"/>
              <a:t> y</a:t>
            </a:r>
            <a:r>
              <a:rPr i="1" lang="es-419"/>
              <a:t> </a:t>
            </a:r>
            <a:r>
              <a:rPr i="1" lang="es-419"/>
              <a:t>definición</a:t>
            </a:r>
            <a:r>
              <a:rPr i="1" lang="es-419"/>
              <a:t> </a:t>
            </a:r>
            <a:r>
              <a:rPr lang="es-419"/>
              <a:t>o</a:t>
            </a:r>
            <a:r>
              <a:rPr i="1" lang="es-419"/>
              <a:t> </a:t>
            </a:r>
            <a:r>
              <a:rPr i="1" lang="es-419"/>
              <a:t>implementación</a:t>
            </a:r>
            <a:r>
              <a:rPr i="1" lang="es-419"/>
              <a:t>:</a:t>
            </a:r>
            <a:endParaRPr i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declaración</a:t>
            </a:r>
            <a:r>
              <a:rPr lang="es-419"/>
              <a:t>: Cuando una entidad se declara, se proporciona su nombre y se listan sus </a:t>
            </a:r>
            <a:r>
              <a:rPr lang="es-419"/>
              <a:t>características</a:t>
            </a:r>
            <a:r>
              <a:rPr lang="es-419"/>
              <a:t>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definición</a:t>
            </a:r>
            <a:r>
              <a:rPr lang="es-419"/>
              <a:t> o </a:t>
            </a:r>
            <a:r>
              <a:rPr lang="es-419"/>
              <a:t>implementación</a:t>
            </a:r>
            <a:r>
              <a:rPr lang="es-419"/>
              <a:t>: proporciona un nombre de entidad y reserva espacio de memoria para esa entidad.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Una </a:t>
            </a:r>
            <a:r>
              <a:rPr lang="es-419"/>
              <a:t>definición</a:t>
            </a:r>
            <a:r>
              <a:rPr lang="es-419"/>
              <a:t> indica que existe un lugar en un programa donde “existe” realmente la entidad definida, mientras que una </a:t>
            </a:r>
            <a:r>
              <a:rPr lang="es-419"/>
              <a:t>declaración</a:t>
            </a:r>
            <a:r>
              <a:rPr lang="es-419"/>
              <a:t> es </a:t>
            </a:r>
            <a:r>
              <a:rPr lang="es-419"/>
              <a:t>sólo</a:t>
            </a:r>
            <a:r>
              <a:rPr lang="es-419"/>
              <a:t> una </a:t>
            </a:r>
            <a:r>
              <a:rPr lang="es-419"/>
              <a:t>indicación</a:t>
            </a:r>
            <a:r>
              <a:rPr lang="es-419"/>
              <a:t> de que existe algo en alguna parte.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Parámetros</a:t>
            </a:r>
            <a:r>
              <a:rPr lang="es-419"/>
              <a:t> </a:t>
            </a:r>
            <a:r>
              <a:rPr lang="es-419"/>
              <a:t>de una </a:t>
            </a:r>
            <a:r>
              <a:rPr lang="es-419"/>
              <a:t>función</a:t>
            </a:r>
            <a:endParaRPr/>
          </a:p>
        </p:txBody>
      </p:sp>
      <p:sp>
        <p:nvSpPr>
          <p:cNvPr id="362" name="Google Shape;362;p6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 muchas ocasiones vamos a necesitar que nuestra </a:t>
            </a:r>
            <a:r>
              <a:rPr lang="es-419"/>
              <a:t>función</a:t>
            </a:r>
            <a:r>
              <a:rPr lang="es-419"/>
              <a:t> reciba ciertos datos de entrada para poder funcionar, estos datos de entrada </a:t>
            </a:r>
            <a:r>
              <a:rPr lang="es-419"/>
              <a:t>se</a:t>
            </a:r>
            <a:r>
              <a:rPr lang="es-419"/>
              <a:t> definen a </a:t>
            </a:r>
            <a:r>
              <a:rPr lang="es-419"/>
              <a:t>través</a:t>
            </a:r>
            <a:r>
              <a:rPr lang="es-419"/>
              <a:t> de los </a:t>
            </a:r>
            <a:r>
              <a:rPr i="1" lang="es-419"/>
              <a:t>parámetros</a:t>
            </a:r>
            <a:r>
              <a:rPr i="1" lang="es-419"/>
              <a:t> de la </a:t>
            </a:r>
            <a:r>
              <a:rPr i="1" lang="es-419"/>
              <a:t>función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Existen 2 formas de pasar datos a una </a:t>
            </a:r>
            <a:r>
              <a:rPr lang="es-419"/>
              <a:t>función</a:t>
            </a:r>
            <a:r>
              <a:rPr lang="es-419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Paso  de </a:t>
            </a:r>
            <a:r>
              <a:rPr lang="es-419"/>
              <a:t>parámetros</a:t>
            </a:r>
            <a:r>
              <a:rPr lang="es-419"/>
              <a:t> por valor: </a:t>
            </a:r>
            <a:r>
              <a:rPr lang="es-419"/>
              <a:t>también</a:t>
            </a:r>
            <a:r>
              <a:rPr lang="es-419"/>
              <a:t> llamado paso por copia, significa que cuando se llama a la </a:t>
            </a:r>
            <a:r>
              <a:rPr lang="es-419"/>
              <a:t>función</a:t>
            </a:r>
            <a:r>
              <a:rPr lang="es-419"/>
              <a:t>, esta recibe una copia de los valores de los </a:t>
            </a:r>
            <a:r>
              <a:rPr lang="es-419"/>
              <a:t>parámetros</a:t>
            </a:r>
            <a:r>
              <a:rPr lang="es-419"/>
              <a:t>. Si se cambia el valor de un </a:t>
            </a:r>
            <a:r>
              <a:rPr lang="es-419"/>
              <a:t>parámetro</a:t>
            </a:r>
            <a:r>
              <a:rPr lang="es-419"/>
              <a:t>, el cambio solo afecta a la </a:t>
            </a:r>
            <a:r>
              <a:rPr lang="es-419"/>
              <a:t>función</a:t>
            </a:r>
            <a:r>
              <a:rPr lang="es-419"/>
              <a:t> y no tiene efecto fuera de ella.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Paso de </a:t>
            </a:r>
            <a:r>
              <a:rPr lang="es-419"/>
              <a:t>parámetros</a:t>
            </a:r>
            <a:r>
              <a:rPr lang="es-419"/>
              <a:t> por referencia: se ha de utilizar cuando se desea que una </a:t>
            </a:r>
            <a:r>
              <a:rPr lang="es-419"/>
              <a:t>función</a:t>
            </a:r>
            <a:r>
              <a:rPr lang="es-419"/>
              <a:t> modifique el valor del </a:t>
            </a:r>
            <a:r>
              <a:rPr lang="es-419"/>
              <a:t>parámetro</a:t>
            </a:r>
            <a:r>
              <a:rPr lang="es-419"/>
              <a:t> enviado a esta y devolver ese valor a la </a:t>
            </a:r>
            <a:r>
              <a:rPr lang="es-419"/>
              <a:t>función</a:t>
            </a:r>
            <a:r>
              <a:rPr lang="es-419"/>
              <a:t> que llama. Con este </a:t>
            </a:r>
            <a:r>
              <a:rPr lang="es-419"/>
              <a:t>método</a:t>
            </a:r>
            <a:r>
              <a:rPr lang="es-419"/>
              <a:t> el </a:t>
            </a:r>
            <a:r>
              <a:rPr lang="es-419"/>
              <a:t>compilador</a:t>
            </a:r>
            <a:r>
              <a:rPr lang="es-419"/>
              <a:t> pasa la </a:t>
            </a:r>
            <a:r>
              <a:rPr lang="es-419"/>
              <a:t>dirección</a:t>
            </a:r>
            <a:r>
              <a:rPr lang="es-419"/>
              <a:t> de memoria del valor del </a:t>
            </a:r>
            <a:r>
              <a:rPr lang="es-419"/>
              <a:t>parámetro</a:t>
            </a:r>
            <a:r>
              <a:rPr lang="es-419"/>
              <a:t> a la </a:t>
            </a:r>
            <a:r>
              <a:rPr lang="es-419"/>
              <a:t>función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Directivas del preprocesador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directivas son instrucciones al compilador antes de que se compile el programa.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Todas las directivas empiezan con </a:t>
            </a:r>
            <a:r>
              <a:rPr b="1" lang="es-419" u="sng"/>
              <a:t>#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dos directivas </a:t>
            </a:r>
            <a:r>
              <a:rPr lang="es-419"/>
              <a:t>más</a:t>
            </a:r>
            <a:r>
              <a:rPr lang="es-419"/>
              <a:t> comunes son </a:t>
            </a:r>
            <a:r>
              <a:rPr b="1" i="1" lang="es-419"/>
              <a:t>#include</a:t>
            </a:r>
            <a:r>
              <a:rPr i="1" lang="es-419"/>
              <a:t> </a:t>
            </a:r>
            <a:r>
              <a:rPr lang="es-419"/>
              <a:t>y </a:t>
            </a:r>
            <a:r>
              <a:rPr b="1" i="1" lang="es-419"/>
              <a:t>#define</a:t>
            </a:r>
            <a:r>
              <a:rPr lang="es-419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#include: indica al compilador que lea el archivo fuente que viene a continuación, estos archivos se denominan archivos de cabecera (header files)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#include&lt;headerFile.h&gt;: El archivo se encuentra en el directorio por defecto </a:t>
            </a:r>
            <a:r>
              <a:rPr i="1" lang="es-419"/>
              <a:t>include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#include “headerFile.h”: El archivo se encuentra en el directorio actual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 directiva </a:t>
            </a:r>
            <a:r>
              <a:rPr b="1" i="1" lang="es-419"/>
              <a:t>#define </a:t>
            </a:r>
            <a:r>
              <a:rPr lang="es-419"/>
              <a:t>indica al preprocesador que defina un ítem de datos u operación para el programa: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#define MAX_LENGTH 255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#define Area(base, altura) (base * altura)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Ámbito</a:t>
            </a:r>
            <a:r>
              <a:rPr lang="es-419"/>
              <a:t> (alcance) de variables</a:t>
            </a:r>
            <a:endParaRPr/>
          </a:p>
        </p:txBody>
      </p:sp>
      <p:sp>
        <p:nvSpPr>
          <p:cNvPr id="368" name="Google Shape;368;p6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El </a:t>
            </a:r>
            <a:r>
              <a:rPr i="1" lang="es-419"/>
              <a:t>ámbito</a:t>
            </a:r>
            <a:r>
              <a:rPr lang="es-419"/>
              <a:t> o </a:t>
            </a:r>
            <a:r>
              <a:rPr i="1" lang="es-419"/>
              <a:t>alcance </a:t>
            </a:r>
            <a:r>
              <a:rPr lang="es-419"/>
              <a:t>de las variables determina cuales son las funciones que reconocen ciertas variables. Si una </a:t>
            </a:r>
            <a:r>
              <a:rPr lang="es-419"/>
              <a:t>función</a:t>
            </a:r>
            <a:r>
              <a:rPr lang="es-419"/>
              <a:t> </a:t>
            </a:r>
            <a:r>
              <a:rPr lang="es-419"/>
              <a:t>reconoce</a:t>
            </a:r>
            <a:r>
              <a:rPr lang="es-419"/>
              <a:t> una variable, la variable es </a:t>
            </a:r>
            <a:r>
              <a:rPr i="1" lang="es-419"/>
              <a:t>visible </a:t>
            </a:r>
            <a:r>
              <a:rPr lang="es-419"/>
              <a:t>en esa </a:t>
            </a:r>
            <a:r>
              <a:rPr lang="es-419"/>
              <a:t>función</a:t>
            </a:r>
            <a:r>
              <a:rPr lang="es-419"/>
              <a:t>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Existen cuatro tipos de </a:t>
            </a:r>
            <a:r>
              <a:rPr lang="es-419"/>
              <a:t>ámbitos</a:t>
            </a:r>
            <a:r>
              <a:rPr lang="es-419"/>
              <a:t>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Ámbito</a:t>
            </a:r>
            <a:r>
              <a:rPr lang="es-419"/>
              <a:t> de programa: Las variables que tienen </a:t>
            </a:r>
            <a:r>
              <a:rPr lang="es-419"/>
              <a:t>ámbito</a:t>
            </a:r>
            <a:r>
              <a:rPr lang="es-419"/>
              <a:t> o alcance de programa pueden ser referenciadas por cualquier </a:t>
            </a:r>
            <a:r>
              <a:rPr lang="es-419"/>
              <a:t>función</a:t>
            </a:r>
            <a:r>
              <a:rPr lang="es-419"/>
              <a:t> en el programa completo; tales variables se llaman variables globales. Como consejo de </a:t>
            </a:r>
            <a:r>
              <a:rPr lang="es-419"/>
              <a:t>programación</a:t>
            </a:r>
            <a:r>
              <a:rPr lang="es-419"/>
              <a:t>, declara todas las variables globales en la parte superior del programa.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Ámbito</a:t>
            </a:r>
            <a:r>
              <a:rPr lang="es-419"/>
              <a:t> del archivo fuente: una variable que se </a:t>
            </a:r>
            <a:r>
              <a:rPr lang="es-419"/>
              <a:t>declara</a:t>
            </a:r>
            <a:r>
              <a:rPr lang="es-419"/>
              <a:t> fuera de cualquier </a:t>
            </a:r>
            <a:r>
              <a:rPr lang="es-419"/>
              <a:t>función</a:t>
            </a:r>
            <a:r>
              <a:rPr lang="es-419"/>
              <a:t> y cuya </a:t>
            </a:r>
            <a:r>
              <a:rPr lang="es-419"/>
              <a:t>declaración</a:t>
            </a:r>
            <a:r>
              <a:rPr lang="es-419"/>
              <a:t> contiene la palabra reservada </a:t>
            </a:r>
            <a:r>
              <a:rPr i="1" lang="es-419"/>
              <a:t>static</a:t>
            </a:r>
            <a:r>
              <a:rPr lang="es-419"/>
              <a:t> tiene ambito de archivo fuente. Las variables con este </a:t>
            </a:r>
            <a:r>
              <a:rPr lang="es-419"/>
              <a:t>ámbito</a:t>
            </a:r>
            <a:r>
              <a:rPr lang="es-419"/>
              <a:t> se pueden referenciar desde el punto del programa en que </a:t>
            </a:r>
            <a:r>
              <a:rPr lang="es-419"/>
              <a:t>están</a:t>
            </a:r>
            <a:r>
              <a:rPr lang="es-419"/>
              <a:t> declaradas hasta el final del programa.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Ámbito</a:t>
            </a:r>
            <a:r>
              <a:rPr lang="es-419"/>
              <a:t> de una </a:t>
            </a:r>
            <a:r>
              <a:rPr lang="es-419"/>
              <a:t>función</a:t>
            </a:r>
            <a:r>
              <a:rPr lang="es-419"/>
              <a:t>: Se pueden referenciar desde cualquier parte dentro de una </a:t>
            </a:r>
            <a:r>
              <a:rPr lang="es-419"/>
              <a:t>función</a:t>
            </a:r>
            <a:r>
              <a:rPr lang="es-419"/>
              <a:t> donde son declaradas. Son llamadas </a:t>
            </a:r>
            <a:r>
              <a:rPr lang="es-419"/>
              <a:t>también</a:t>
            </a:r>
            <a:r>
              <a:rPr lang="es-419"/>
              <a:t> variables locales a la </a:t>
            </a:r>
            <a:r>
              <a:rPr lang="es-419"/>
              <a:t>función</a:t>
            </a:r>
            <a:r>
              <a:rPr lang="es-419"/>
              <a:t>. Estas no se pueden usar fuera de la </a:t>
            </a:r>
            <a:r>
              <a:rPr lang="es-419"/>
              <a:t>función</a:t>
            </a:r>
            <a:r>
              <a:rPr lang="es-419"/>
              <a:t> en que </a:t>
            </a:r>
            <a:r>
              <a:rPr lang="es-419"/>
              <a:t>están</a:t>
            </a:r>
            <a:r>
              <a:rPr lang="es-419"/>
              <a:t> definidas.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Ámbito</a:t>
            </a:r>
            <a:r>
              <a:rPr lang="es-419"/>
              <a:t> de bloque: Son las variables declaradas dentro de un bloque de </a:t>
            </a:r>
            <a:r>
              <a:rPr lang="es-419"/>
              <a:t>código</a:t>
            </a:r>
            <a:r>
              <a:rPr lang="es-419"/>
              <a:t>. Solo pueden ser usadas dentro de el par de llaves que encierran el bloque de </a:t>
            </a:r>
            <a:r>
              <a:rPr lang="es-419"/>
              <a:t>código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Concepto y uso de funciones de biblioteca</a:t>
            </a:r>
            <a:endParaRPr/>
          </a:p>
        </p:txBody>
      </p:sp>
      <p:sp>
        <p:nvSpPr>
          <p:cNvPr id="374" name="Google Shape;374;p6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Todas las versiones de C++ </a:t>
            </a:r>
            <a:r>
              <a:rPr lang="es-419"/>
              <a:t>ofrece</a:t>
            </a:r>
            <a:r>
              <a:rPr lang="es-419"/>
              <a:t> una biblioteca </a:t>
            </a:r>
            <a:r>
              <a:rPr lang="es-419"/>
              <a:t>estándar</a:t>
            </a:r>
            <a:r>
              <a:rPr lang="es-419"/>
              <a:t> que proporcionan soporte para operaciones utilizadas con </a:t>
            </a:r>
            <a:r>
              <a:rPr lang="es-419"/>
              <a:t>más</a:t>
            </a:r>
            <a:r>
              <a:rPr lang="es-419"/>
              <a:t> frecuencia.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funciones </a:t>
            </a:r>
            <a:r>
              <a:rPr lang="es-419"/>
              <a:t>estándar</a:t>
            </a:r>
            <a:r>
              <a:rPr lang="es-419"/>
              <a:t> o predefinidas se dividen en grupos; todas las funciones que pertenecen al mismo grupo se declaran en el mismo archivo de cabecera.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math.h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time.h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iostream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 de </a:t>
            </a:r>
            <a:r>
              <a:rPr lang="es-419"/>
              <a:t>carácter</a:t>
            </a:r>
            <a:endParaRPr/>
          </a:p>
        </p:txBody>
      </p:sp>
      <p:sp>
        <p:nvSpPr>
          <p:cNvPr id="380" name="Google Shape;380;p6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archivo de cabecera ctype.h define un grupo de funciones de </a:t>
            </a:r>
            <a:r>
              <a:rPr lang="es-419"/>
              <a:t>manipulación</a:t>
            </a:r>
            <a:r>
              <a:rPr lang="es-419"/>
              <a:t> de caracteres; casi todas las funciones devuelven un valor verdadero o falso.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int isalnum(in 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int isalpha(int 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int isdigit(int 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int isspace(int 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int ispunct(int 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int tolower(int 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int toupper(int c)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 </a:t>
            </a:r>
            <a:r>
              <a:rPr lang="es-419"/>
              <a:t>numéricas</a:t>
            </a:r>
            <a:endParaRPr/>
          </a:p>
        </p:txBody>
      </p:sp>
      <p:sp>
        <p:nvSpPr>
          <p:cNvPr id="386" name="Google Shape;386;p6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Virtualmente cualquier </a:t>
            </a:r>
            <a:r>
              <a:rPr lang="es-419"/>
              <a:t>operación</a:t>
            </a:r>
            <a:r>
              <a:rPr lang="es-419"/>
              <a:t> </a:t>
            </a:r>
            <a:r>
              <a:rPr lang="es-419"/>
              <a:t>aritmética</a:t>
            </a:r>
            <a:r>
              <a:rPr lang="es-419"/>
              <a:t> es posible en un programa.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funciones </a:t>
            </a:r>
            <a:r>
              <a:rPr lang="es-419"/>
              <a:t>matemáticas</a:t>
            </a:r>
            <a:r>
              <a:rPr lang="es-419"/>
              <a:t> se encuentran en su </a:t>
            </a:r>
            <a:r>
              <a:rPr lang="es-419"/>
              <a:t>mayoría</a:t>
            </a:r>
            <a:r>
              <a:rPr lang="es-419"/>
              <a:t> en el archivo de cabecera math.h disponibles y son las siguientes: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funciones </a:t>
            </a:r>
            <a:r>
              <a:rPr lang="es-419"/>
              <a:t>matemáticas</a:t>
            </a:r>
            <a:r>
              <a:rPr lang="es-419"/>
              <a:t> de </a:t>
            </a:r>
            <a:r>
              <a:rPr lang="es-419"/>
              <a:t>carácter</a:t>
            </a:r>
            <a:r>
              <a:rPr lang="es-419"/>
              <a:t> general: ceil(x), floor(x), pow(x,y), sqrt(x)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trigonométricas</a:t>
            </a:r>
            <a:r>
              <a:rPr lang="es-419"/>
              <a:t>: cos(x), sin(x), tan(x)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logarítmicas</a:t>
            </a:r>
            <a:r>
              <a:rPr lang="es-419"/>
              <a:t> y </a:t>
            </a:r>
            <a:r>
              <a:rPr lang="es-419"/>
              <a:t>exponenciales</a:t>
            </a:r>
            <a:r>
              <a:rPr lang="es-419"/>
              <a:t>: exp(x), log(x), log10(x)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aleatorias; rand()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 de fecha y hora</a:t>
            </a:r>
            <a:endParaRPr/>
          </a:p>
        </p:txBody>
      </p:sp>
      <p:sp>
        <p:nvSpPr>
          <p:cNvPr id="392" name="Google Shape;392;p6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archivo de cabecera time.h define estructuras y funciones para la </a:t>
            </a:r>
            <a:r>
              <a:rPr lang="es-419"/>
              <a:t>manipulación</a:t>
            </a:r>
            <a:r>
              <a:rPr lang="es-419"/>
              <a:t> de fechas y horas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struct tm</a:t>
            </a:r>
            <a:r>
              <a:rPr lang="es-419"/>
              <a:t>: en esta se deinen miembros para obtener los segundos, minutos, horas, día del mes, mes, año,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clock(): determina el tiempo del procesador transcurrido desde el inicio del programa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localtime(hora):Convierte la hora y fecha en una estructura de tipo tm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 de utilidad</a:t>
            </a:r>
            <a:endParaRPr/>
          </a:p>
        </p:txBody>
      </p:sp>
      <p:sp>
        <p:nvSpPr>
          <p:cNvPr id="398" name="Google Shape;398;p6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 el archivo de cabecera stdlib.h se definen una serie de funciones de utilidad como: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atof(cad): convierte una cadena de caracteres a flotante (ascii to float)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atoi</a:t>
            </a:r>
            <a:r>
              <a:rPr lang="es-419"/>
              <a:t>(cad)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itoa(int): convierte un int a una cadena de caracteres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Arreglos</a:t>
            </a:r>
            <a:endParaRPr/>
          </a:p>
        </p:txBody>
      </p:sp>
      <p:sp>
        <p:nvSpPr>
          <p:cNvPr id="404" name="Google Shape;404;p6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</a:t>
            </a:r>
            <a:r>
              <a:rPr lang="es-419"/>
              <a:t>características</a:t>
            </a:r>
            <a:r>
              <a:rPr lang="es-419"/>
              <a:t> que definen un arreglo o array son: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Es una secuencia de datos del mismo tipo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Es una secuencia finita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Los datos se almacenan en bytes consecutivos en memoria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Los elementos del arreglo se llaman elementos del arreglo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 enumeran consecutivamente a partir del </a:t>
            </a:r>
            <a:r>
              <a:rPr lang="es-419"/>
              <a:t>índice</a:t>
            </a:r>
            <a:r>
              <a:rPr lang="es-419"/>
              <a:t> 0, dado esto, si la longitud del arreglo es de </a:t>
            </a:r>
            <a:r>
              <a:rPr i="1" lang="es-419"/>
              <a:t>n </a:t>
            </a:r>
            <a:r>
              <a:rPr lang="es-419"/>
              <a:t>elementos, el </a:t>
            </a:r>
            <a:r>
              <a:rPr lang="es-419"/>
              <a:t>último</a:t>
            </a:r>
            <a:r>
              <a:rPr lang="es-419"/>
              <a:t> </a:t>
            </a:r>
            <a:r>
              <a:rPr lang="es-419"/>
              <a:t>índice</a:t>
            </a:r>
            <a:r>
              <a:rPr lang="es-419"/>
              <a:t> del arreglo sera </a:t>
            </a:r>
            <a:r>
              <a:rPr i="1" lang="es-419"/>
              <a:t>n-1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Su </a:t>
            </a:r>
            <a:r>
              <a:rPr lang="es-419"/>
              <a:t>declaración</a:t>
            </a:r>
            <a:r>
              <a:rPr lang="es-419"/>
              <a:t> es: </a:t>
            </a:r>
            <a:r>
              <a:rPr i="1" lang="es-419"/>
              <a:t>tipo_dato nombre_arreglo[cantidad_elementos];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arreglos </a:t>
            </a:r>
            <a:r>
              <a:rPr lang="es-419"/>
              <a:t>multidimensionales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Declaraciones globales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Indican al compilador que las funciones o variables definidas por el usuario son comunes a todas las funciones del programa.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</a:t>
            </a:r>
            <a:r>
              <a:rPr lang="es-419"/>
              <a:t>sitúan</a:t>
            </a:r>
            <a:r>
              <a:rPr lang="es-419"/>
              <a:t> antes de la </a:t>
            </a:r>
            <a:r>
              <a:rPr lang="es-419"/>
              <a:t>función</a:t>
            </a:r>
            <a:r>
              <a:rPr lang="es-419"/>
              <a:t> </a:t>
            </a:r>
            <a:r>
              <a:rPr i="1" lang="es-419"/>
              <a:t>main()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declaraciones de </a:t>
            </a:r>
            <a:r>
              <a:rPr lang="es-419"/>
              <a:t>función</a:t>
            </a:r>
            <a:r>
              <a:rPr lang="es-419"/>
              <a:t> se denominan </a:t>
            </a:r>
            <a:r>
              <a:rPr i="1" lang="es-419"/>
              <a:t>prototipos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Función</a:t>
            </a:r>
            <a:r>
              <a:rPr lang="es-419"/>
              <a:t> main() VS funciones definidas por usuario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Cada programa tiene una </a:t>
            </a:r>
            <a:r>
              <a:rPr lang="es-419"/>
              <a:t>función</a:t>
            </a:r>
            <a:r>
              <a:rPr lang="es-419"/>
              <a:t> </a:t>
            </a:r>
            <a:r>
              <a:rPr i="1" lang="es-419"/>
              <a:t>main()</a:t>
            </a:r>
            <a:r>
              <a:rPr lang="es-419"/>
              <a:t> que es el punto de entrada al mismo.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Solo puede haber una </a:t>
            </a:r>
            <a:r>
              <a:rPr lang="es-419"/>
              <a:t>función</a:t>
            </a:r>
            <a:r>
              <a:rPr lang="es-419"/>
              <a:t> main por programa.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Un programa es una </a:t>
            </a:r>
            <a:r>
              <a:rPr lang="es-419"/>
              <a:t>colección</a:t>
            </a:r>
            <a:r>
              <a:rPr lang="es-419"/>
              <a:t> de funciones.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Una </a:t>
            </a:r>
            <a:r>
              <a:rPr lang="es-419"/>
              <a:t>función</a:t>
            </a:r>
            <a:r>
              <a:rPr lang="es-419"/>
              <a:t> es un segmento de </a:t>
            </a:r>
            <a:r>
              <a:rPr lang="es-419"/>
              <a:t>código</a:t>
            </a:r>
            <a:r>
              <a:rPr lang="es-419"/>
              <a:t> que realiza una rutina en </a:t>
            </a:r>
            <a:r>
              <a:rPr lang="es-419"/>
              <a:t>específico</a:t>
            </a:r>
            <a:r>
              <a:rPr lang="es-419"/>
              <a:t>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Su estructura es la siguiente: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tipo_retorno nombre_funcion(lista_de_parametros){ </a:t>
            </a:r>
            <a:br>
              <a:rPr lang="es-419"/>
            </a:br>
            <a:r>
              <a:rPr lang="es-419"/>
              <a:t>sentencias… </a:t>
            </a:r>
            <a:br>
              <a:rPr lang="es-419"/>
            </a:br>
            <a:r>
              <a:rPr lang="es-419"/>
              <a:t>return </a:t>
            </a:r>
            <a:br>
              <a:rPr lang="es-419"/>
            </a:br>
            <a:r>
              <a:rPr lang="es-419"/>
              <a:t>}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Para usar una </a:t>
            </a:r>
            <a:r>
              <a:rPr lang="es-419"/>
              <a:t>función</a:t>
            </a:r>
            <a:r>
              <a:rPr lang="es-419"/>
              <a:t> que se encuentra </a:t>
            </a:r>
            <a:r>
              <a:rPr lang="es-419"/>
              <a:t>después</a:t>
            </a:r>
            <a:r>
              <a:rPr lang="es-419"/>
              <a:t> de la </a:t>
            </a:r>
            <a:r>
              <a:rPr lang="es-419"/>
              <a:t>definición</a:t>
            </a:r>
            <a:r>
              <a:rPr lang="es-419"/>
              <a:t> de la </a:t>
            </a:r>
            <a:r>
              <a:rPr lang="es-419"/>
              <a:t>función</a:t>
            </a:r>
            <a:r>
              <a:rPr lang="es-419"/>
              <a:t> main(), es necesario declarar el prototipo de la </a:t>
            </a:r>
            <a:r>
              <a:rPr lang="es-419"/>
              <a:t>función</a:t>
            </a:r>
            <a:r>
              <a:rPr lang="es-419"/>
              <a:t> a usar antes del main().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Existen diversas bibliotecas de funciones que vienen con el lenguaje.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Comentarios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Los comentarios son cualquier </a:t>
            </a:r>
            <a:r>
              <a:rPr lang="es-419"/>
              <a:t>información</a:t>
            </a:r>
            <a:r>
              <a:rPr lang="es-419"/>
              <a:t> que se añade al archivo de </a:t>
            </a:r>
            <a:r>
              <a:rPr lang="es-419"/>
              <a:t>código</a:t>
            </a:r>
            <a:r>
              <a:rPr lang="es-419"/>
              <a:t> fuente para proporcionar </a:t>
            </a:r>
            <a:r>
              <a:rPr lang="es-419"/>
              <a:t>documentación</a:t>
            </a:r>
            <a:r>
              <a:rPr lang="es-419"/>
              <a:t> sobre cualquier tipo.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compilador ignora todos los comentarios.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Comentarios de una </a:t>
            </a:r>
            <a:r>
              <a:rPr lang="es-419"/>
              <a:t>línea</a:t>
            </a:r>
            <a:r>
              <a:rPr lang="es-419"/>
              <a:t> //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Bloque de comentarios va entre /*  */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Depuración</a:t>
            </a:r>
            <a:r>
              <a:rPr lang="es-419"/>
              <a:t> y tipos de errores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Rara vez los programas funcionan bien a la primera, y si funcionan bien a la primera revisen 2 veces.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Al proceso de encontrar y/o resolver errores se le denomina </a:t>
            </a:r>
            <a:r>
              <a:rPr i="1" lang="es-419"/>
              <a:t>depurar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Al programa que ayuda a depurar se le llama </a:t>
            </a:r>
            <a:r>
              <a:rPr i="1" lang="es-419"/>
              <a:t>depurador</a:t>
            </a:r>
            <a:r>
              <a:rPr lang="es-419"/>
              <a:t> (debugger).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Por tipos de errores podemos mencionar: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Errores de sintaxis: son aquellos que se producen cuando el programa viola la sintaxis, es decir, las reglas de </a:t>
            </a:r>
            <a:r>
              <a:rPr lang="es-419"/>
              <a:t>gramática</a:t>
            </a:r>
            <a:r>
              <a:rPr lang="es-419"/>
              <a:t> del lenguaje.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Errores </a:t>
            </a:r>
            <a:r>
              <a:rPr lang="es-419"/>
              <a:t>lógicos</a:t>
            </a:r>
            <a:r>
              <a:rPr lang="es-419"/>
              <a:t>: representan errores del programador en el diseño del algoritmo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Errores en tiempo de </a:t>
            </a:r>
            <a:r>
              <a:rPr lang="es-419"/>
              <a:t>ejecución</a:t>
            </a:r>
            <a:r>
              <a:rPr lang="es-419"/>
              <a:t>: puede ocurrir cuando el programa trata de realizar una </a:t>
            </a:r>
            <a:r>
              <a:rPr lang="es-419"/>
              <a:t>operación</a:t>
            </a:r>
            <a:r>
              <a:rPr lang="es-419"/>
              <a:t> ilegal como dividir entre cero, obtener la </a:t>
            </a:r>
            <a:r>
              <a:rPr lang="es-419"/>
              <a:t>raíz</a:t>
            </a:r>
            <a:r>
              <a:rPr lang="es-419"/>
              <a:t> cuadrada de un </a:t>
            </a:r>
            <a:r>
              <a:rPr lang="es-419"/>
              <a:t>número</a:t>
            </a:r>
            <a:r>
              <a:rPr lang="es-419"/>
              <a:t> negativo, manipular datos no definidos.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