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9" r:id="rId3"/>
    <p:sldId id="260" r:id="rId5"/>
    <p:sldId id="266" r:id="rId6"/>
    <p:sldId id="275" r:id="rId7"/>
    <p:sldId id="270" r:id="rId8"/>
    <p:sldId id="267" r:id="rId9"/>
    <p:sldId id="264" r:id="rId10"/>
  </p:sldIdLst>
  <p:sldSz cx="9144000" cy="6858000" type="screen4x3"/>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7537" autoAdjust="0"/>
  </p:normalViewPr>
  <p:slideViewPr>
    <p:cSldViewPr snapToGrid="0" snapToObjects="1" showGuides="1">
      <p:cViewPr varScale="1">
        <p:scale>
          <a:sx n="59" d="100"/>
          <a:sy n="59" d="100"/>
        </p:scale>
        <p:origin x="1327"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5.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more zoom-in scale to show the study area only:</a:t>
            </a:r>
            <a:endParaRPr lang="en-US" dirty="0"/>
          </a:p>
          <a:p>
            <a:endParaRPr lang="en-US" dirty="0"/>
          </a:p>
          <a:p>
            <a:r>
              <a:rPr lang="en-US" dirty="0"/>
              <a:t>Change the legend text</a:t>
            </a:r>
            <a:endParaRPr lang="en-US" dirty="0"/>
          </a:p>
          <a:p>
            <a:endParaRPr lang="en-US" dirty="0"/>
          </a:p>
          <a:p>
            <a:r>
              <a:rPr lang="en-US" dirty="0"/>
              <a:t>Add numbers for each parameter to describe the study area</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B8D4FD-21CF-A04D-B704-E7293BD7FA8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numbers in the table into square feet. </a:t>
            </a:r>
            <a:endParaRPr lang="en-US" dirty="0"/>
          </a:p>
          <a:p>
            <a:r>
              <a:rPr lang="en-US" dirty="0"/>
              <a:t>Change the header C and B into meaning terms. </a:t>
            </a:r>
            <a:endParaRPr lang="en-US" dirty="0"/>
          </a:p>
          <a:p>
            <a:endParaRPr lang="en-US" dirty="0"/>
          </a:p>
        </p:txBody>
      </p:sp>
      <p:sp>
        <p:nvSpPr>
          <p:cNvPr id="4" name="Slide Number Placeholder 3"/>
          <p:cNvSpPr>
            <a:spLocks noGrp="1"/>
          </p:cNvSpPr>
          <p:nvPr>
            <p:ph type="sldNum" sz="quarter" idx="5"/>
          </p:nvPr>
        </p:nvSpPr>
        <p:spPr/>
        <p:txBody>
          <a:bodyPr/>
          <a:lstStyle/>
          <a:p>
            <a:fld id="{D4B8D4FD-21CF-A04D-B704-E7293BD7FA8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show the street names on the map? </a:t>
            </a:r>
            <a:endParaRPr lang="en-US" dirty="0"/>
          </a:p>
          <a:p>
            <a:r>
              <a:rPr lang="en-US" dirty="0"/>
              <a:t>The points is to be able to tell where this small section is located in the study area.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B8D4FD-21CF-A04D-B704-E7293BD7FA8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7.png"/><Relationship Id="rId7" Type="http://schemas.openxmlformats.org/officeDocument/2006/relationships/tags" Target="../tags/tag4.xml"/><Relationship Id="rId6" Type="http://schemas.openxmlformats.org/officeDocument/2006/relationships/image" Target="../media/image6.png"/><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image" Target="../media/image9.jpeg"/><Relationship Id="rId11" Type="http://schemas.openxmlformats.org/officeDocument/2006/relationships/tags" Target="../tags/tag6.xml"/><Relationship Id="rId10" Type="http://schemas.openxmlformats.org/officeDocument/2006/relationships/image" Target="../media/image8.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0" y="1267673"/>
            <a:ext cx="9129299" cy="2200275"/>
          </a:xfrm>
          <a:prstGeom prst="rect">
            <a:avLst/>
          </a:prstGeom>
        </p:spPr>
        <p:txBody>
          <a:bodyPr vert="horz" lIns="91440" tIns="45720" rIns="91440" bIns="45720" rtlCol="0" anchor="ctr">
            <a:normAutofit lnSpcReduction="20000"/>
          </a:bodyPr>
          <a:lstStyle/>
          <a:p>
            <a:pPr marL="0" marR="0" lvl="0" indent="0" algn="ctr" defTabSz="457200" rtl="0" eaLnBrk="1" fontAlgn="auto" latinLnBrk="0" hangingPunct="1">
              <a:lnSpc>
                <a:spcPct val="100000"/>
              </a:lnSpc>
              <a:spcBef>
                <a:spcPct val="0"/>
              </a:spcBef>
              <a:spcAft>
                <a:spcPts val="0"/>
              </a:spcAft>
              <a:buClrTx/>
              <a:buSzTx/>
              <a:buFontTx/>
              <a:buNone/>
              <a:defRPr/>
            </a:pPr>
            <a:r>
              <a:rPr lang="en-US" sz="3200" b="1" dirty="0">
                <a:solidFill>
                  <a:srgbClr val="990000"/>
                </a:solidFill>
                <a:latin typeface="Arial" panose="020B0604020202020204"/>
                <a:ea typeface="+mj-ea"/>
                <a:cs typeface="Arial" panose="020B0604020202020204"/>
              </a:rPr>
              <a:t>MobileNet-based deep learning classifier for X-ray image diagnosis</a:t>
            </a:r>
            <a:br>
              <a:rPr kumimoji="0" lang="en-US" sz="4400" u="none" strike="noStrike" kern="1200" cap="none" spc="0" normalizeH="0" baseline="0" noProof="0" dirty="0">
                <a:ln>
                  <a:noFill/>
                </a:ln>
                <a:solidFill>
                  <a:srgbClr val="990000"/>
                </a:solidFill>
                <a:effectLst/>
                <a:uLnTx/>
                <a:uFillTx/>
                <a:latin typeface="Arial" panose="020B0604020202020204"/>
                <a:ea typeface="+mj-ea"/>
                <a:cs typeface="Arial" panose="020B0604020202020204"/>
              </a:rPr>
            </a:br>
            <a:endParaRPr kumimoji="0" lang="en-US" sz="2000" u="none" strike="noStrike" kern="1200" cap="none" spc="0" normalizeH="0" baseline="0" noProof="0" dirty="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906" y="3054349"/>
            <a:ext cx="9129299" cy="749301"/>
          </a:xfrm>
          <a:prstGeom prst="rect">
            <a:avLst/>
          </a:prstGeom>
        </p:spPr>
        <p:txBody>
          <a:bodyPr vert="horz" lIns="91440" tIns="45720" rIns="91440" bIns="45720" rtlCol="0">
            <a:normAutofit lnSpcReduction="10000"/>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rPr>
              <a:t>Spatial Sciences Institute</a:t>
            </a:r>
            <a:endPar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rPr>
              <a:t>Y</a:t>
            </a:r>
            <a:r>
              <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rPr>
              <a:t>ifan Yang</a:t>
            </a:r>
            <a:endPar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endPar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endParaRPr kumimoji="0" lang="en-US" sz="2000" i="1" u="none" strike="noStrike" kern="1200" cap="none" spc="0" normalizeH="0" baseline="0" noProof="0" dirty="0">
              <a:solidFill>
                <a:schemeClr val="bg2">
                  <a:lumMod val="10000"/>
                </a:schemeClr>
              </a:solidFill>
              <a:effectLst/>
              <a:uLnTx/>
              <a:uFillTx/>
              <a:latin typeface="Times New Roman" panose="02020603050405020304"/>
              <a:ea typeface="+mn-ea"/>
              <a:cs typeface="Times New Roman" panose="02020603050405020304"/>
            </a:endParaRPr>
          </a:p>
        </p:txBody>
      </p:sp>
      <p:pic>
        <p:nvPicPr>
          <p:cNvPr id="3" name="Picture 2" descr="A black background with a black square&#10;&#10;Description automatically generated with medium confidence"/>
          <p:cNvPicPr>
            <a:picLocks noChangeAspect="1"/>
          </p:cNvPicPr>
          <p:nvPr>
            <p:custDataLst>
              <p:tags r:id="rId1"/>
            </p:custDataLst>
          </p:nvPr>
        </p:nvPicPr>
        <p:blipFill>
          <a:blip r:embed="rId2"/>
          <a:stretch>
            <a:fillRect/>
          </a:stretch>
        </p:blipFill>
        <p:spPr>
          <a:xfrm>
            <a:off x="958728" y="4118852"/>
            <a:ext cx="2110529" cy="476571"/>
          </a:xfrm>
          <a:prstGeom prst="rect">
            <a:avLst/>
          </a:prstGeom>
        </p:spPr>
      </p:pic>
      <p:pic>
        <p:nvPicPr>
          <p:cNvPr id="7" name="Picture 6" descr="A black background with red letters&#10;&#10;Description automatically generated"/>
          <p:cNvPicPr>
            <a:picLocks noChangeAspect="1"/>
          </p:cNvPicPr>
          <p:nvPr>
            <p:custDataLst>
              <p:tags r:id="rId3"/>
            </p:custDataLst>
          </p:nvPr>
        </p:nvPicPr>
        <p:blipFill>
          <a:blip r:embed="rId4"/>
          <a:stretch>
            <a:fillRect/>
          </a:stretch>
        </p:blipFill>
        <p:spPr>
          <a:xfrm>
            <a:off x="3159887" y="3891646"/>
            <a:ext cx="1689904" cy="938635"/>
          </a:xfrm>
          <a:prstGeom prst="rect">
            <a:avLst/>
          </a:prstGeom>
        </p:spPr>
      </p:pic>
      <p:pic>
        <p:nvPicPr>
          <p:cNvPr id="9" name="Picture 8" descr="A red letter on a black background&#10;&#10;Description automatically generated"/>
          <p:cNvPicPr>
            <a:picLocks noChangeAspect="1"/>
          </p:cNvPicPr>
          <p:nvPr>
            <p:custDataLst>
              <p:tags r:id="rId5"/>
            </p:custDataLst>
          </p:nvPr>
        </p:nvPicPr>
        <p:blipFill>
          <a:blip r:embed="rId6"/>
          <a:stretch>
            <a:fillRect/>
          </a:stretch>
        </p:blipFill>
        <p:spPr>
          <a:xfrm>
            <a:off x="4849791" y="3956031"/>
            <a:ext cx="1747777" cy="802212"/>
          </a:xfrm>
          <a:prstGeom prst="rect">
            <a:avLst/>
          </a:prstGeom>
        </p:spPr>
      </p:pic>
      <p:pic>
        <p:nvPicPr>
          <p:cNvPr id="11" name="Picture 10" descr="A logo with text and dots&#10;&#10;Description automatically generated with medium confidence"/>
          <p:cNvPicPr>
            <a:picLocks noChangeAspect="1"/>
          </p:cNvPicPr>
          <p:nvPr>
            <p:custDataLst>
              <p:tags r:id="rId7"/>
            </p:custDataLst>
          </p:nvPr>
        </p:nvPicPr>
        <p:blipFill rotWithShape="1">
          <a:blip r:embed="rId8"/>
          <a:srcRect l="12063" t="13752" r="9771" b="27500"/>
          <a:stretch>
            <a:fillRect/>
          </a:stretch>
        </p:blipFill>
        <p:spPr>
          <a:xfrm>
            <a:off x="6539695" y="3956031"/>
            <a:ext cx="1875100" cy="650062"/>
          </a:xfrm>
          <a:prstGeom prst="rect">
            <a:avLst/>
          </a:prstGeom>
        </p:spPr>
      </p:pic>
      <p:pic>
        <p:nvPicPr>
          <p:cNvPr id="13" name="Picture 12" descr="A circular emblem with a red white and blue shield with a red bear and a lion&#10;&#10;Description automatically generated"/>
          <p:cNvPicPr>
            <a:picLocks noChangeAspect="1"/>
          </p:cNvPicPr>
          <p:nvPr>
            <p:custDataLst>
              <p:tags r:id="rId9"/>
            </p:custDataLst>
          </p:nvPr>
        </p:nvPicPr>
        <p:blipFill>
          <a:blip r:embed="rId10"/>
          <a:stretch>
            <a:fillRect/>
          </a:stretch>
        </p:blipFill>
        <p:spPr>
          <a:xfrm>
            <a:off x="3846725" y="4758243"/>
            <a:ext cx="717654" cy="717654"/>
          </a:xfrm>
          <a:prstGeom prst="rect">
            <a:avLst/>
          </a:prstGeom>
        </p:spPr>
      </p:pic>
      <p:pic>
        <p:nvPicPr>
          <p:cNvPr id="17" name="Picture 16" descr="A logo of a public works company&#10;&#10;Description automatically generated"/>
          <p:cNvPicPr>
            <a:picLocks noChangeAspect="1"/>
          </p:cNvPicPr>
          <p:nvPr>
            <p:custDataLst>
              <p:tags r:id="rId11"/>
            </p:custDataLst>
          </p:nvPr>
        </p:nvPicPr>
        <p:blipFill>
          <a:blip r:embed="rId12"/>
          <a:stretch>
            <a:fillRect/>
          </a:stretch>
        </p:blipFill>
        <p:spPr>
          <a:xfrm>
            <a:off x="4849791" y="4758243"/>
            <a:ext cx="717654" cy="7176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4002" y="291465"/>
            <a:ext cx="7399800" cy="5446395"/>
          </a:xfrm>
          <a:prstGeom prst="rect">
            <a:avLst/>
          </a:prstGeom>
          <a:noFill/>
        </p:spPr>
        <p:txBody>
          <a:bodyPr wrap="square" rtlCol="0">
            <a:spAutoFit/>
          </a:bodyPr>
          <a:lstStyle/>
          <a:p>
            <a:pPr lvl="0">
              <a:spcBef>
                <a:spcPct val="0"/>
              </a:spcBef>
              <a:defRPr/>
            </a:pPr>
            <a:r>
              <a:rPr lang="en-US" sz="2400" b="1" dirty="0">
                <a:solidFill>
                  <a:srgbClr val="990000"/>
                </a:solidFill>
                <a:latin typeface="Arial" panose="020B0604020202020204"/>
                <a:ea typeface="+mj-ea"/>
                <a:cs typeface="Arial" panose="020B0604020202020204"/>
                <a:sym typeface="+mn-ea"/>
              </a:rPr>
              <a:t>Dataset and Deep learning classifier</a:t>
            </a:r>
            <a:r>
              <a:rPr lang="en-US" sz="2400" b="1" dirty="0">
                <a:latin typeface="Arial" panose="020B0604020202020204"/>
                <a:cs typeface="Arial" panose="020B0604020202020204"/>
              </a:rPr>
              <a:t> Goals:</a:t>
            </a:r>
            <a:endParaRPr lang="en-US" sz="2400" b="1" dirty="0">
              <a:latin typeface="Arial" panose="020B0604020202020204"/>
              <a:cs typeface="Arial" panose="020B0604020202020204"/>
            </a:endParaRPr>
          </a:p>
          <a:p>
            <a:pPr lvl="0">
              <a:spcBef>
                <a:spcPct val="0"/>
              </a:spcBef>
              <a:defRPr/>
            </a:pPr>
            <a:r>
              <a:rPr lang="en-US" b="1" dirty="0">
                <a:solidFill>
                  <a:srgbClr val="323232"/>
                </a:solidFill>
                <a:latin typeface="Arial" panose="020B0604020202020204"/>
                <a:cs typeface="Arial" panose="020B0604020202020204"/>
              </a:rPr>
              <a:t>Dataset Overview:</a:t>
            </a:r>
            <a:endParaRPr lang="en-US" b="1"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Source: COVID-19 Radiography Database</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Content: Chest X-ray images with corresponding lung masks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Classes: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COVID-19 Positive: 3,616 cases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Normal: 10,192 cases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Lung Opacity (Non-COVID lung infection): 6,012 cases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Viral Pneumonia: 1,345 cases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Total Cases: 21,165</a:t>
            </a:r>
            <a:endParaRPr lang="en-US" dirty="0">
              <a:solidFill>
                <a:srgbClr val="323232"/>
              </a:solidFill>
              <a:latin typeface="Arial" panose="020B0604020202020204"/>
              <a:cs typeface="Arial" panose="020B0604020202020204"/>
            </a:endParaRPr>
          </a:p>
          <a:p>
            <a:pPr>
              <a:spcBef>
                <a:spcPct val="0"/>
              </a:spcBef>
              <a:defRPr/>
            </a:pPr>
            <a:endParaRPr lang="en-US" dirty="0">
              <a:solidFill>
                <a:srgbClr val="323232"/>
              </a:solidFill>
              <a:latin typeface="Arial" panose="020B0604020202020204"/>
              <a:cs typeface="Arial" panose="020B0604020202020204"/>
            </a:endParaRPr>
          </a:p>
          <a:p>
            <a:pPr>
              <a:spcBef>
                <a:spcPct val="0"/>
              </a:spcBef>
              <a:defRPr/>
            </a:pPr>
            <a:r>
              <a:rPr lang="en-US" b="1" dirty="0">
                <a:solidFill>
                  <a:srgbClr val="323232"/>
                </a:solidFill>
                <a:latin typeface="Arial" panose="020B0604020202020204"/>
                <a:cs typeface="Arial" panose="020B0604020202020204"/>
              </a:rPr>
              <a:t>Deep Learning Classifier Goals:</a:t>
            </a:r>
            <a:endParaRPr lang="en-US" b="1"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Objective: Develop a deep learning model to classify X-ray images into four categories.</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Classes: COVID-19 Positive, Normal, Lung Opacity, Viral Pneumonia.</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Approach: Utilize MobileNet architecture for model development.</a:t>
            </a:r>
            <a:endParaRPr lang="en-US" dirty="0">
              <a:solidFill>
                <a:srgbClr val="323232"/>
              </a:solidFill>
              <a:latin typeface="Arial" panose="020B0604020202020204"/>
              <a:cs typeface="Arial" panose="020B0604020202020204"/>
            </a:endParaRPr>
          </a:p>
          <a:p>
            <a:pPr>
              <a:spcBef>
                <a:spcPct val="0"/>
              </a:spcBef>
              <a:defRPr/>
            </a:pPr>
            <a:r>
              <a:rPr lang="en-US" dirty="0">
                <a:solidFill>
                  <a:srgbClr val="323232"/>
                </a:solidFill>
                <a:latin typeface="Arial" panose="020B0604020202020204"/>
                <a:cs typeface="Arial" panose="020B0604020202020204"/>
              </a:rPr>
              <a:t>Task: The classifier should accurately assign each X-ray image to one of the aforementioned classes.</a:t>
            </a:r>
            <a:endParaRPr lang="en-US" dirty="0">
              <a:solidFill>
                <a:srgbClr val="323232"/>
              </a:solidFill>
              <a:latin typeface="Arial" panose="020B0604020202020204"/>
              <a:cs typeface="Arial" panose="020B0604020202020204"/>
            </a:endParaRPr>
          </a:p>
          <a:p>
            <a:pPr>
              <a:spcBef>
                <a:spcPct val="0"/>
              </a:spcBef>
              <a:defRPr/>
            </a:pPr>
            <a:endParaRPr lang="en-US" dirty="0">
              <a:solidFill>
                <a:srgbClr val="323232"/>
              </a:solidFill>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24510" y="137795"/>
            <a:ext cx="4572000" cy="460375"/>
          </a:xfrm>
          <a:prstGeom prst="rect">
            <a:avLst/>
          </a:prstGeom>
          <a:noFill/>
        </p:spPr>
        <p:txBody>
          <a:bodyPr wrap="square" rtlCol="0" anchor="t">
            <a:spAutoFit/>
          </a:bodyPr>
          <a:lstStyle/>
          <a:p>
            <a:pPr indent="0"/>
            <a:r>
              <a:rPr lang="en-US" sz="2400" b="1" dirty="0">
                <a:latin typeface="Arial" panose="020B0604020202020204" pitchFamily="34" charset="0"/>
                <a:sym typeface="+mn-ea"/>
              </a:rPr>
              <a:t>Methodology</a:t>
            </a:r>
            <a:endParaRPr lang="en-US" sz="2400" b="1" dirty="0">
              <a:latin typeface="Arial" panose="020B0604020202020204"/>
              <a:cs typeface="Arial" panose="020B0604020202020204"/>
              <a:sym typeface="+mn-ea"/>
            </a:endParaRPr>
          </a:p>
        </p:txBody>
      </p:sp>
      <p:sp>
        <p:nvSpPr>
          <p:cNvPr id="3" name="文本框 2"/>
          <p:cNvSpPr txBox="1"/>
          <p:nvPr/>
        </p:nvSpPr>
        <p:spPr>
          <a:xfrm>
            <a:off x="588645" y="598171"/>
            <a:ext cx="8114368" cy="4835876"/>
          </a:xfrm>
          <a:prstGeom prst="rect">
            <a:avLst/>
          </a:prstGeom>
          <a:noFill/>
          <a:ln w="9525">
            <a:noFill/>
          </a:ln>
        </p:spPr>
        <p:txBody>
          <a:bodyPr>
            <a:noAutofit/>
          </a:bodyPr>
          <a:lstStyle/>
          <a:p>
            <a:pPr indent="0"/>
            <a:r>
              <a:rPr lang="en-US" b="0" dirty="0">
                <a:solidFill>
                  <a:schemeClr val="bg2">
                    <a:lumMod val="10000"/>
                  </a:schemeClr>
                </a:solidFill>
                <a:latin typeface="Arial" panose="020B0604020202020204" pitchFamily="34" charset="0"/>
                <a:cs typeface="Arial" panose="020B0604020202020204" pitchFamily="34" charset="0"/>
              </a:rPr>
              <a:t>Platform: Google C</a:t>
            </a:r>
            <a:r>
              <a:rPr lang="en-US" b="0" dirty="0">
                <a:solidFill>
                  <a:schemeClr val="bg2">
                    <a:lumMod val="10000"/>
                  </a:schemeClr>
                </a:solidFill>
                <a:latin typeface="Arial" panose="020B0604020202020204" pitchFamily="34" charset="0"/>
                <a:cs typeface="Arial" panose="020B0604020202020204" pitchFamily="34" charset="0"/>
              </a:rPr>
              <a:t>olab</a:t>
            </a:r>
            <a:endParaRPr lang="en-US" b="0" dirty="0">
              <a:solidFill>
                <a:schemeClr val="bg2">
                  <a:lumMod val="10000"/>
                </a:schemeClr>
              </a:solidFill>
              <a:latin typeface="Arial" panose="020B0604020202020204" pitchFamily="34" charset="0"/>
              <a:cs typeface="Arial" panose="020B0604020202020204" pitchFamily="34" charset="0"/>
            </a:endParaRPr>
          </a:p>
          <a:p>
            <a:pPr indent="0"/>
            <a:endParaRPr lang="en-US" b="0" dirty="0">
              <a:solidFill>
                <a:schemeClr val="bg2">
                  <a:lumMod val="10000"/>
                </a:schemeClr>
              </a:solidFill>
              <a:latin typeface="Arial" panose="020B0604020202020204" pitchFamily="34" charset="0"/>
              <a:cs typeface="Arial" panose="020B0604020202020204" pitchFamily="34" charset="0"/>
            </a:endParaRPr>
          </a:p>
          <a:p>
            <a:pPr indent="0"/>
            <a:r>
              <a:rPr lang="en-US" b="1" dirty="0">
                <a:solidFill>
                  <a:schemeClr val="bg2">
                    <a:lumMod val="10000"/>
                  </a:schemeClr>
                </a:solidFill>
                <a:latin typeface="Arial" panose="020B0604020202020204" pitchFamily="34" charset="0"/>
                <a:cs typeface="Arial" panose="020B0604020202020204" pitchFamily="34" charset="0"/>
              </a:rPr>
              <a:t>1. Download data</a:t>
            </a:r>
            <a:endParaRPr lang="en-US" b="1" dirty="0">
              <a:solidFill>
                <a:schemeClr val="bg2">
                  <a:lumMod val="10000"/>
                </a:schemeClr>
              </a:solidFill>
              <a:latin typeface="Arial" panose="020B0604020202020204" pitchFamily="34" charset="0"/>
              <a:cs typeface="Arial" panose="020B0604020202020204" pitchFamily="34" charset="0"/>
            </a:endParaRPr>
          </a:p>
          <a:p>
            <a:pPr indent="0"/>
            <a:r>
              <a:rPr lang="en-US" sz="1600" b="0" dirty="0">
                <a:solidFill>
                  <a:schemeClr val="bg2">
                    <a:lumMod val="10000"/>
                  </a:schemeClr>
                </a:solidFill>
                <a:latin typeface="Arial" panose="020B0604020202020204" pitchFamily="34" charset="0"/>
                <a:cs typeface="Arial" panose="020B0604020202020204" pitchFamily="34" charset="0"/>
              </a:rPr>
              <a:t>Download the data and import the system library, data processing tools, and deep learning library, define the data path, and divide the data set into a training set, a verification set, and a test set.</a:t>
            </a:r>
            <a:endParaRPr lang="en-US" sz="1600" b="0" dirty="0">
              <a:solidFill>
                <a:schemeClr val="bg2">
                  <a:lumMod val="10000"/>
                </a:schemeClr>
              </a:solidFill>
              <a:latin typeface="Arial" panose="020B0604020202020204" pitchFamily="34" charset="0"/>
              <a:cs typeface="Arial" panose="020B0604020202020204" pitchFamily="34" charset="0"/>
            </a:endParaRPr>
          </a:p>
          <a:p>
            <a:pPr indent="0"/>
            <a:endParaRPr lang="en-US" b="0" dirty="0">
              <a:solidFill>
                <a:schemeClr val="bg2">
                  <a:lumMod val="10000"/>
                </a:schemeClr>
              </a:solidFill>
              <a:latin typeface="Arial" panose="020B0604020202020204" pitchFamily="34" charset="0"/>
              <a:cs typeface="Arial" panose="020B0604020202020204" pitchFamily="34" charset="0"/>
            </a:endParaRPr>
          </a:p>
          <a:p>
            <a:pPr indent="0"/>
            <a:r>
              <a:rPr lang="en-US" b="1" dirty="0">
                <a:solidFill>
                  <a:schemeClr val="bg2">
                    <a:lumMod val="10000"/>
                  </a:schemeClr>
                </a:solidFill>
                <a:latin typeface="Arial" panose="020B0604020202020204" pitchFamily="34" charset="0"/>
                <a:cs typeface="Arial" panose="020B0604020202020204" pitchFamily="34" charset="0"/>
              </a:rPr>
              <a:t>2. </a:t>
            </a:r>
            <a:r>
              <a:rPr lang="zh-CN" altLang="en-US" b="1" dirty="0">
                <a:solidFill>
                  <a:schemeClr val="bg2">
                    <a:lumMod val="10000"/>
                  </a:schemeClr>
                </a:solidFill>
                <a:latin typeface="Arial" panose="020B0604020202020204" pitchFamily="34" charset="0"/>
                <a:cs typeface="Arial" panose="020B0604020202020204" pitchFamily="34" charset="0"/>
              </a:rPr>
              <a:t>Data preprocessing</a:t>
            </a:r>
            <a:endParaRPr lang="zh-CN" altLang="en-US" b="1" dirty="0">
              <a:solidFill>
                <a:schemeClr val="bg2">
                  <a:lumMod val="10000"/>
                </a:schemeClr>
              </a:solidFill>
              <a:latin typeface="Arial" panose="020B0604020202020204" pitchFamily="34" charset="0"/>
              <a:cs typeface="Arial" panose="020B0604020202020204" pitchFamily="34" charset="0"/>
            </a:endParaRPr>
          </a:p>
          <a:p>
            <a:pPr indent="0"/>
            <a:r>
              <a:rPr lang="en-US" sz="1600" b="0" dirty="0">
                <a:solidFill>
                  <a:schemeClr val="bg2">
                    <a:lumMod val="10000"/>
                  </a:schemeClr>
                </a:solidFill>
                <a:latin typeface="Arial" panose="020B0604020202020204" pitchFamily="34" charset="0"/>
                <a:cs typeface="Arial" panose="020B0604020202020204" pitchFamily="34" charset="0"/>
              </a:rPr>
              <a:t>Define a function that accepts a DataFrame of training, validation, and test sets and adapts them to the image data generator, since the model needs to get data from the image data generator. Image data generator converts images into tensors.</a:t>
            </a:r>
            <a:endParaRPr lang="en-US" sz="1600" b="0" dirty="0">
              <a:solidFill>
                <a:schemeClr val="bg2">
                  <a:lumMod val="10000"/>
                </a:schemeClr>
              </a:solidFill>
              <a:latin typeface="Arial" panose="020B0604020202020204" pitchFamily="34" charset="0"/>
              <a:cs typeface="Arial" panose="020B0604020202020204" pitchFamily="34" charset="0"/>
            </a:endParaRPr>
          </a:p>
          <a:p>
            <a:pPr indent="0"/>
            <a:endParaRPr lang="en-US" sz="1600" b="0" dirty="0">
              <a:solidFill>
                <a:schemeClr val="bg2">
                  <a:lumMod val="10000"/>
                </a:schemeClr>
              </a:solidFill>
              <a:latin typeface="Arial" panose="020B0604020202020204" pitchFamily="34" charset="0"/>
              <a:cs typeface="Arial" panose="020B0604020202020204" pitchFamily="34" charset="0"/>
            </a:endParaRPr>
          </a:p>
          <a:p>
            <a:pPr indent="0"/>
            <a:r>
              <a:rPr lang="en-US" b="0" dirty="0">
                <a:solidFill>
                  <a:schemeClr val="bg2">
                    <a:lumMod val="10000"/>
                  </a:schemeClr>
                </a:solidFill>
                <a:latin typeface="Arial" panose="020B0604020202020204" pitchFamily="34" charset="0"/>
                <a:cs typeface="Arial" panose="020B0604020202020204" pitchFamily="34" charset="0"/>
              </a:rPr>
              <a:t>3. </a:t>
            </a:r>
            <a:r>
              <a:rPr lang="en-US" b="1" dirty="0">
                <a:solidFill>
                  <a:schemeClr val="bg2">
                    <a:lumMod val="10000"/>
                  </a:schemeClr>
                </a:solidFill>
                <a:latin typeface="Arial" panose="020B0604020202020204" pitchFamily="34" charset="0"/>
                <a:cs typeface="Arial" panose="020B0604020202020204" pitchFamily="34" charset="0"/>
              </a:rPr>
              <a:t>Create a pretrained model</a:t>
            </a:r>
            <a:endParaRPr lang="en-US" b="1" dirty="0">
              <a:solidFill>
                <a:schemeClr val="bg2">
                  <a:lumMod val="10000"/>
                </a:schemeClr>
              </a:solidFill>
              <a:latin typeface="Arial" panose="020B0604020202020204" pitchFamily="34" charset="0"/>
              <a:cs typeface="Arial" panose="020B0604020202020204" pitchFamily="34" charset="0"/>
            </a:endParaRPr>
          </a:p>
          <a:p>
            <a:pPr indent="0"/>
            <a:r>
              <a:rPr lang="en-US" sz="1600" b="0" dirty="0">
                <a:solidFill>
                  <a:schemeClr val="bg2">
                    <a:lumMod val="10000"/>
                  </a:schemeClr>
                </a:solidFill>
                <a:latin typeface="Arial" panose="020B0604020202020204" pitchFamily="34" charset="0"/>
                <a:cs typeface="Arial" panose="020B0604020202020204" pitchFamily="34" charset="0"/>
              </a:rPr>
              <a:t>Created a MobileNet-based deep learning model for classifying X-ray images. </a:t>
            </a:r>
            <a:endParaRPr lang="en-US" sz="1600" b="0" dirty="0">
              <a:solidFill>
                <a:schemeClr val="bg2">
                  <a:lumMod val="10000"/>
                </a:schemeClr>
              </a:solidFill>
              <a:latin typeface="Arial" panose="020B0604020202020204" pitchFamily="34" charset="0"/>
              <a:cs typeface="Arial" panose="020B0604020202020204" pitchFamily="34" charset="0"/>
            </a:endParaRPr>
          </a:p>
          <a:p>
            <a:pPr indent="0"/>
            <a:endParaRPr lang="en-US" sz="1600" b="0" dirty="0">
              <a:solidFill>
                <a:schemeClr val="bg2">
                  <a:lumMod val="10000"/>
                </a:schemeClr>
              </a:solidFill>
              <a:latin typeface="Arial" panose="020B0604020202020204" pitchFamily="34" charset="0"/>
              <a:cs typeface="Arial" panose="020B0604020202020204" pitchFamily="34" charset="0"/>
            </a:endParaRPr>
          </a:p>
          <a:p>
            <a:pPr indent="0"/>
            <a:r>
              <a:rPr lang="en-US" b="0" dirty="0">
                <a:solidFill>
                  <a:schemeClr val="bg2">
                    <a:lumMod val="10000"/>
                  </a:schemeClr>
                </a:solidFill>
                <a:latin typeface="Arial" panose="020B0604020202020204" pitchFamily="34" charset="0"/>
                <a:cs typeface="Arial" panose="020B0604020202020204" pitchFamily="34" charset="0"/>
              </a:rPr>
              <a:t>4. </a:t>
            </a:r>
            <a:r>
              <a:rPr lang="en-US" b="1" dirty="0">
                <a:solidFill>
                  <a:schemeClr val="bg2">
                    <a:lumMod val="10000"/>
                  </a:schemeClr>
                </a:solidFill>
                <a:latin typeface="Arial" panose="020B0604020202020204" pitchFamily="34" charset="0"/>
                <a:cs typeface="Arial" panose="020B0604020202020204" pitchFamily="34" charset="0"/>
              </a:rPr>
              <a:t>Model evaluation</a:t>
            </a:r>
            <a:endParaRPr lang="en-US" b="1" dirty="0">
              <a:solidFill>
                <a:schemeClr val="bg2">
                  <a:lumMod val="10000"/>
                </a:schemeClr>
              </a:solidFill>
              <a:latin typeface="Arial" panose="020B0604020202020204" pitchFamily="34" charset="0"/>
              <a:cs typeface="Arial" panose="020B0604020202020204" pitchFamily="34" charset="0"/>
            </a:endParaRPr>
          </a:p>
          <a:p>
            <a:pPr indent="0"/>
            <a:r>
              <a:rPr lang="en-US" sz="1600" b="0" dirty="0">
                <a:solidFill>
                  <a:schemeClr val="bg2">
                    <a:lumMod val="10000"/>
                  </a:schemeClr>
                </a:solidFill>
                <a:latin typeface="Arial" panose="020B0604020202020204" pitchFamily="34" charset="0"/>
                <a:cs typeface="Arial" panose="020B0604020202020204" pitchFamily="34" charset="0"/>
              </a:rPr>
              <a:t>The respective losses and accuracy were calculated. The model was used to predict the test set and the confusion matrix was calculated. Calculate the precision, recall, and F1 score of the model on each category.</a:t>
            </a:r>
            <a:endParaRPr lang="en-US" sz="1600" b="0" dirty="0">
              <a:solidFill>
                <a:schemeClr val="bg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6550" y="278765"/>
            <a:ext cx="4572000" cy="368300"/>
          </a:xfrm>
          <a:prstGeom prst="rect">
            <a:avLst/>
          </a:prstGeom>
          <a:noFill/>
        </p:spPr>
        <p:txBody>
          <a:bodyPr wrap="square" rtlCol="0" anchor="t">
            <a:spAutoFit/>
          </a:bodyPr>
          <a:p>
            <a:r>
              <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Data preprocessing</a:t>
            </a:r>
            <a:endPar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endParaRPr>
          </a:p>
        </p:txBody>
      </p:sp>
      <p:pic>
        <p:nvPicPr>
          <p:cNvPr id="6" name="图片 5"/>
          <p:cNvPicPr>
            <a:picLocks noChangeAspect="1"/>
          </p:cNvPicPr>
          <p:nvPr>
            <p:custDataLst>
              <p:tags r:id="rId1"/>
            </p:custDataLst>
          </p:nvPr>
        </p:nvPicPr>
        <p:blipFill>
          <a:blip r:embed="rId2"/>
          <a:stretch>
            <a:fillRect/>
          </a:stretch>
        </p:blipFill>
        <p:spPr>
          <a:xfrm>
            <a:off x="947420" y="718185"/>
            <a:ext cx="6677025" cy="5038725"/>
          </a:xfrm>
          <a:prstGeom prst="rect">
            <a:avLst/>
          </a:prstGeom>
          <a:ln>
            <a:solidFill>
              <a:srgbClr val="0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3210" y="246380"/>
            <a:ext cx="6526530" cy="456565"/>
          </a:xfrm>
          <a:prstGeom prst="rect">
            <a:avLst/>
          </a:prstGeom>
          <a:noFill/>
        </p:spPr>
        <p:txBody>
          <a:bodyPr wrap="square" rtlCol="0" anchor="t">
            <a:noAutofit/>
          </a:bodyPr>
          <a:lstStyle/>
          <a:p>
            <a:r>
              <a:rPr lang="en-US" sz="2400" b="1" dirty="0">
                <a:latin typeface="Arial" panose="020B0604020202020204"/>
                <a:cs typeface="Arial" panose="020B0604020202020204"/>
                <a:sym typeface="+mn-ea"/>
              </a:rPr>
              <a:t>Create a pretrained model (using MobileNet)</a:t>
            </a:r>
            <a:endParaRPr lang="en-US" sz="2400" b="1" dirty="0">
              <a:latin typeface="Arial" panose="020B0604020202020204"/>
              <a:cs typeface="Arial" panose="020B0604020202020204"/>
              <a:sym typeface="+mn-ea"/>
            </a:endParaRPr>
          </a:p>
          <a:p>
            <a:endParaRPr lang="en-US" altLang="zh-CN" dirty="0">
              <a:solidFill>
                <a:schemeClr val="bg2">
                  <a:lumMod val="10000"/>
                </a:schemeClr>
              </a:solidFill>
            </a:endParaRPr>
          </a:p>
          <a:p>
            <a:endParaRPr lang="en-US" altLang="zh-CN" dirty="0">
              <a:solidFill>
                <a:schemeClr val="bg2">
                  <a:lumMod val="10000"/>
                </a:schemeClr>
              </a:solidFill>
            </a:endParaRPr>
          </a:p>
          <a:p>
            <a:endParaRPr lang="zh-CN" altLang="en-US" dirty="0">
              <a:solidFill>
                <a:schemeClr val="bg2">
                  <a:lumMod val="10000"/>
                </a:schemeClr>
              </a:solidFill>
            </a:endParaRPr>
          </a:p>
        </p:txBody>
      </p:sp>
      <p:pic>
        <p:nvPicPr>
          <p:cNvPr id="5" name="图片 4"/>
          <p:cNvPicPr>
            <a:picLocks noChangeAspect="1"/>
          </p:cNvPicPr>
          <p:nvPr>
            <p:custDataLst>
              <p:tags r:id="rId1"/>
            </p:custDataLst>
          </p:nvPr>
        </p:nvPicPr>
        <p:blipFill>
          <a:blip r:embed="rId2"/>
          <a:stretch>
            <a:fillRect/>
          </a:stretch>
        </p:blipFill>
        <p:spPr>
          <a:xfrm>
            <a:off x="2277110" y="901700"/>
            <a:ext cx="3863975" cy="2959735"/>
          </a:xfrm>
          <a:prstGeom prst="rect">
            <a:avLst/>
          </a:prstGeom>
          <a:ln>
            <a:solidFill>
              <a:srgbClr val="000000"/>
            </a:solidFill>
          </a:ln>
        </p:spPr>
      </p:pic>
      <p:pic>
        <p:nvPicPr>
          <p:cNvPr id="6" name="图片 5"/>
          <p:cNvPicPr>
            <a:picLocks noChangeAspect="1"/>
          </p:cNvPicPr>
          <p:nvPr>
            <p:custDataLst>
              <p:tags r:id="rId3"/>
            </p:custDataLst>
          </p:nvPr>
        </p:nvPicPr>
        <p:blipFill>
          <a:blip r:embed="rId4"/>
          <a:stretch>
            <a:fillRect/>
          </a:stretch>
        </p:blipFill>
        <p:spPr>
          <a:xfrm>
            <a:off x="710565" y="4160520"/>
            <a:ext cx="7847965" cy="1308100"/>
          </a:xfrm>
          <a:prstGeom prst="rect">
            <a:avLst/>
          </a:prstGeom>
          <a:ln>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24510" y="335280"/>
            <a:ext cx="4572000" cy="460375"/>
          </a:xfrm>
          <a:prstGeom prst="rect">
            <a:avLst/>
          </a:prstGeom>
          <a:noFill/>
        </p:spPr>
        <p:txBody>
          <a:bodyPr wrap="square" rtlCol="0" anchor="t">
            <a:spAutoFit/>
          </a:bodyPr>
          <a:lstStyle/>
          <a:p>
            <a:pPr indent="0"/>
            <a:r>
              <a:rPr lang="en-US" sz="2400" b="1" dirty="0">
                <a:latin typeface="Arial" panose="020B0604020202020204" pitchFamily="34" charset="0"/>
                <a:sym typeface="+mn-ea"/>
              </a:rPr>
              <a:t>Results</a:t>
            </a:r>
            <a:endParaRPr lang="en-US" sz="2400" b="1" dirty="0">
              <a:latin typeface="Arial" panose="020B0604020202020204" pitchFamily="34" charset="0"/>
              <a:sym typeface="+mn-ea"/>
            </a:endParaRPr>
          </a:p>
        </p:txBody>
      </p:sp>
      <p:graphicFrame>
        <p:nvGraphicFramePr>
          <p:cNvPr id="3" name="表格 2"/>
          <p:cNvGraphicFramePr/>
          <p:nvPr>
            <p:custDataLst>
              <p:tags r:id="rId2"/>
            </p:custDataLst>
          </p:nvPr>
        </p:nvGraphicFramePr>
        <p:xfrm>
          <a:off x="730250" y="846455"/>
          <a:ext cx="7852410" cy="1179195"/>
        </p:xfrm>
        <a:graphic>
          <a:graphicData uri="http://schemas.openxmlformats.org/drawingml/2006/table">
            <a:tbl>
              <a:tblPr/>
              <a:tblGrid>
                <a:gridCol w="2518410"/>
                <a:gridCol w="2934970"/>
                <a:gridCol w="2399030"/>
              </a:tblGrid>
              <a:tr h="255270">
                <a:tc>
                  <a:txBody>
                    <a:bodyPr/>
                    <a:p>
                      <a:pPr indent="0" algn="ctr">
                        <a:buNone/>
                      </a:pPr>
                      <a:r>
                        <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rPr>
                        <a:t>MobileNet</a:t>
                      </a:r>
                      <a:endPar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chemeClr val="bg2">
                              <a:lumMod val="10000"/>
                            </a:schemeClr>
                          </a:solidFill>
                          <a:latin typeface="Times New Roman" panose="02020603050405020304" charset="0"/>
                          <a:cs typeface="Times New Roman" panose="02020603050405020304" charset="0"/>
                        </a:rPr>
                        <a:t>Loss</a:t>
                      </a:r>
                      <a:endParaRPr lang="en-US" sz="1800" b="0">
                        <a:solidFill>
                          <a:schemeClr val="bg2">
                            <a:lumMod val="10000"/>
                          </a:schemeClr>
                        </a:solidFill>
                        <a:latin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chemeClr val="bg2">
                              <a:lumMod val="10000"/>
                            </a:schemeClr>
                          </a:solidFill>
                          <a:latin typeface="Times New Roman" panose="02020603050405020304" charset="0"/>
                          <a:cs typeface="Times New Roman" panose="02020603050405020304" charset="0"/>
                        </a:rPr>
                        <a:t> Accuracy</a:t>
                      </a:r>
                      <a:endParaRPr lang="en-US" sz="1800" b="0">
                        <a:solidFill>
                          <a:schemeClr val="bg2">
                            <a:lumMod val="10000"/>
                          </a:schemeClr>
                        </a:solidFill>
                        <a:latin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solidFill>
                            <a:schemeClr val="bg2">
                              <a:lumMod val="10000"/>
                            </a:schemeClr>
                          </a:solidFill>
                          <a:latin typeface="Times New Roman" panose="02020603050405020304" charset="0"/>
                          <a:cs typeface="Times New Roman" panose="02020603050405020304" charset="0"/>
                        </a:rPr>
                        <a:t>Train</a:t>
                      </a:r>
                      <a:endParaRPr lang="en-US" sz="1800" b="0">
                        <a:solidFill>
                          <a:schemeClr val="bg2">
                            <a:lumMod val="10000"/>
                          </a:schemeClr>
                        </a:solidFill>
                        <a:latin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800" b="0">
                          <a:solidFill>
                            <a:schemeClr val="bg2">
                              <a:lumMod val="10000"/>
                            </a:schemeClr>
                          </a:solidFill>
                          <a:latin typeface="Times New Roman" panose="02020603050405020304" charset="0"/>
                          <a:ea typeface="Arial" panose="020B0604020202020204" pitchFamily="34" charset="0"/>
                          <a:cs typeface="Times New Roman" panose="02020603050405020304" charset="0"/>
                        </a:rPr>
                        <a:t> 1.6452089548110962</a:t>
                      </a:r>
                      <a:endParaRPr lang="en-US" altLang="en-US" sz="1800" b="0">
                        <a:solidFill>
                          <a:schemeClr val="bg2">
                            <a:lumMod val="10000"/>
                          </a:schemeClr>
                        </a:solidFill>
                        <a:latin typeface="Times New Roman" panose="02020603050405020304" charset="0"/>
                        <a:ea typeface="Arial" panose="020B0604020202020204" pitchFamily="3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chemeClr val="bg2">
                              <a:lumMod val="10000"/>
                            </a:schemeClr>
                          </a:solidFill>
                          <a:latin typeface="Times New Roman" panose="02020603050405020304" charset="0"/>
                          <a:cs typeface="Times New Roman" panose="02020603050405020304" charset="0"/>
                        </a:rPr>
                        <a:t>0.8706896305084229  </a:t>
                      </a:r>
                      <a:endParaRPr lang="en-US" altLang="en-US" sz="1800" b="0">
                        <a:solidFill>
                          <a:schemeClr val="bg2">
                            <a:lumMod val="10000"/>
                          </a:schemeClr>
                        </a:solidFill>
                        <a:latin typeface="Times New Roman" panose="02020603050405020304" charset="0"/>
                        <a:ea typeface="Arial" panose="020B0604020202020204" pitchFamily="3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rPr>
                        <a:t>Validation</a:t>
                      </a:r>
                      <a:endPar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800" b="0">
                          <a:solidFill>
                            <a:schemeClr val="bg2">
                              <a:lumMod val="10000"/>
                            </a:schemeClr>
                          </a:solidFill>
                          <a:latin typeface="Times New Roman" panose="02020603050405020304" charset="0"/>
                          <a:ea typeface="Arial" panose="020B0604020202020204" pitchFamily="34" charset="0"/>
                          <a:cs typeface="Times New Roman" panose="02020603050405020304" charset="0"/>
                        </a:rPr>
                        <a:t> 1.6188287734985352</a:t>
                      </a:r>
                      <a:endParaRPr lang="en-US" altLang="en-US" sz="1800" b="0">
                        <a:solidFill>
                          <a:schemeClr val="bg2">
                            <a:lumMod val="10000"/>
                          </a:schemeClr>
                        </a:solidFill>
                        <a:latin typeface="Times New Roman" panose="02020603050405020304" charset="0"/>
                        <a:ea typeface="Arial" panose="020B0604020202020204" pitchFamily="3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rPr>
                        <a:t>0.8771551847457886</a:t>
                      </a:r>
                      <a:endParaRPr 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indent="0" algn="ctr">
                        <a:buNone/>
                      </a:pPr>
                      <a:r>
                        <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rPr>
                        <a:t>Test</a:t>
                      </a:r>
                      <a:endParaRPr lang="en-US" altLang="en-US" sz="1800" b="0">
                        <a:solidFill>
                          <a:schemeClr val="bg2">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rPr>
                        <a:t> 1.6244319677352905</a:t>
                      </a:r>
                      <a:endParaRPr lang="en-US" alt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rPr>
                        <a:t>0.8700991868972778</a:t>
                      </a:r>
                      <a:endParaRPr lang="en-US" altLang="en-US" sz="1800" b="0">
                        <a:solidFill>
                          <a:schemeClr val="bg2">
                            <a:lumMod val="10000"/>
                          </a:schemeClr>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6" name="图片 5"/>
          <p:cNvPicPr>
            <a:picLocks noChangeAspect="1"/>
          </p:cNvPicPr>
          <p:nvPr>
            <p:custDataLst>
              <p:tags r:id="rId3"/>
            </p:custDataLst>
          </p:nvPr>
        </p:nvPicPr>
        <p:blipFill>
          <a:blip r:embed="rId4"/>
          <a:stretch>
            <a:fillRect/>
          </a:stretch>
        </p:blipFill>
        <p:spPr>
          <a:xfrm>
            <a:off x="2505710" y="2390140"/>
            <a:ext cx="4132580" cy="3031490"/>
          </a:xfrm>
          <a:prstGeom prst="rect">
            <a:avLst/>
          </a:prstGeom>
          <a:ln>
            <a:solidFill>
              <a:srgbClr val="0000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951865" y="483870"/>
            <a:ext cx="6501130" cy="48914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TABLE_ENDDRAG_ORIGIN_RECT" val="618*86"/>
  <p:tag name="TABLE_ENDDRAG_RECT" val="57*66*618*86"/>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NTEyYzUyMzZmOWM1NThiMTA4OGRkNmM0NTQyOGMzZT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1831</Words>
  <Application>WPS 演示</Application>
  <PresentationFormat>On-screen Show (4:3)</PresentationFormat>
  <Paragraphs>74</Paragraphs>
  <Slides>7</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83</cp:revision>
  <cp:lastPrinted>2012-02-07T18:57:00Z</cp:lastPrinted>
  <dcterms:created xsi:type="dcterms:W3CDTF">2014-06-03T20:14:00Z</dcterms:created>
  <dcterms:modified xsi:type="dcterms:W3CDTF">2024-01-05T17:37:56Z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A4F5E423EE6A494891C5C9DA59534ED5_13</vt:lpwstr>
  </property>
  <property fmtid="{D5CDD505-2E9C-101B-9397-08002B2CF9AE}" pid="3" name="KSOProductBuildVer">
    <vt:lpwstr>2052-12.1.0.16120</vt:lpwstr>
  </property>
</Properties>
</file>