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tags" Target="../tags/tag9.xml"/><Relationship Id="rId4" Type="http://schemas.openxmlformats.org/officeDocument/2006/relationships/image" Target="../media/image11.png"/><Relationship Id="rId3" Type="http://schemas.openxmlformats.org/officeDocument/2006/relationships/tags" Target="../tags/tag8.xml"/><Relationship Id="rId2" Type="http://schemas.openxmlformats.org/officeDocument/2006/relationships/image" Target="../media/image10.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335" y="1552153"/>
            <a:ext cx="9129299" cy="2200275"/>
          </a:xfrm>
          <a:prstGeom prst="rect">
            <a:avLst/>
          </a:prstGeom>
        </p:spPr>
        <p:txBody>
          <a:bodyPr vert="horz" lIns="91440" tIns="45720" rIns="91440" bIns="45720" rtlCol="0" anchor="ctr">
            <a:normAutofit lnSpcReduction="1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CleanML: A Study for Evaluating the Impact of</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Data Cleaning on ML Classification Tasks</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DSCI560</a:t>
            </a:r>
            <a:br>
              <a:rPr kumimoji="0" lang="en-US" sz="440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b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14334" y="363727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Instructor</a:t>
            </a:r>
            <a:r>
              <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：Young Cho, Ph.D.</a:t>
            </a:r>
            <a:endPar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8386626867</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1320" y="104140"/>
            <a:ext cx="4572000" cy="368300"/>
          </a:xfrm>
          <a:prstGeom prst="rect">
            <a:avLst/>
          </a:prstGeom>
          <a:noFill/>
        </p:spPr>
        <p:txBody>
          <a:bodyPr wrap="square" rtlCol="0" anchor="t">
            <a:spAutoFit/>
            <a:scene3d>
              <a:camera prst="orthographicFront"/>
              <a:lightRig rig="threePt" dir="t"/>
            </a:scene3d>
          </a:bodyPr>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Controlling False Discoveries</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2"/>
          <p:cNvSpPr txBox="1"/>
          <p:nvPr/>
        </p:nvSpPr>
        <p:spPr>
          <a:xfrm>
            <a:off x="401320" y="472440"/>
            <a:ext cx="4572000" cy="119888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Control strategies for false discovery rates caused by multiple hypothesis testing problems often adjust the significance level in some cases.</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4" name="文本框 3"/>
          <p:cNvSpPr txBox="1"/>
          <p:nvPr/>
        </p:nvSpPr>
        <p:spPr>
          <a:xfrm>
            <a:off x="466725" y="1597025"/>
            <a:ext cx="4572000" cy="368300"/>
          </a:xfrm>
          <a:prstGeom prst="rect">
            <a:avLst/>
          </a:prstGeom>
          <a:noFill/>
        </p:spPr>
        <p:txBody>
          <a:bodyPr wrap="square" rtlCol="0" anchor="t">
            <a:spAutoFit/>
          </a:bodyPr>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 ANALYZING CLEANML DATABASE</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文本框 4"/>
          <p:cNvSpPr txBox="1"/>
          <p:nvPr/>
        </p:nvSpPr>
        <p:spPr>
          <a:xfrm>
            <a:off x="544195" y="2146935"/>
            <a:ext cx="3845560" cy="313817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Varying Granularity of Analysis. The impact of cleaning</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on ML depends on a variety of factors, warranting varying</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granularities of analysis.</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Compare R1, R2, and R3. We also investigate the difference</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of results between the same query template issued against</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different relations. </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6" name="图片 5"/>
          <p:cNvPicPr>
            <a:picLocks noChangeAspect="1"/>
          </p:cNvPicPr>
          <p:nvPr>
            <p:custDataLst>
              <p:tags r:id="rId1"/>
            </p:custDataLst>
          </p:nvPr>
        </p:nvPicPr>
        <p:blipFill>
          <a:blip r:embed="rId2"/>
          <a:stretch>
            <a:fillRect/>
          </a:stretch>
        </p:blipFill>
        <p:spPr>
          <a:xfrm>
            <a:off x="4932680" y="472440"/>
            <a:ext cx="3357880" cy="4996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170" y="330835"/>
            <a:ext cx="8230235" cy="3332480"/>
          </a:xfrm>
          <a:prstGeom prst="rect">
            <a:avLst/>
          </a:prstGeom>
          <a:noFill/>
        </p:spPr>
        <p:txBody>
          <a:bodyPr wrap="square" rtlCol="0" anchor="t">
            <a:noAutofit/>
          </a:bodyPr>
          <a:p>
            <a:r>
              <a:rPr lang="zh-CN" altLang="en-US">
                <a:solidFill>
                  <a:schemeClr val="bg2">
                    <a:lumMod val="10000"/>
                  </a:schemeClr>
                </a:solidFill>
                <a:latin typeface="Times New Roman" panose="02020603050405020304" charset="0"/>
                <a:cs typeface="Times New Roman" panose="02020603050405020304" charset="0"/>
              </a:rPr>
              <a:t>(Q1): As we can see in the results of Q1, missing values are cleaned by imputation</a:t>
            </a:r>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Mainly to improve performance or achieve similar performance as deleting records with missing values. However, there are</a:t>
            </a:r>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There are still quite a few "N" flags in the results for R1 and R2, suggesting that interpolation may be worse than deletion.</a:t>
            </a:r>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(Q2): As stated in Section III-E, we only consider missing scene BD values, so Q2 does not apply.</a:t>
            </a:r>
            <a:endParaRPr lang="zh-CN" altLang="en-US">
              <a:solidFill>
                <a:schemeClr val="bg2">
                  <a:lumMod val="10000"/>
                </a:schemeClr>
              </a:solidFill>
              <a:latin typeface="Times New Roman" panose="02020603050405020304" charset="0"/>
              <a:cs typeface="Times New Roman" panose="02020603050405020304" charset="0"/>
            </a:endParaRPr>
          </a:p>
          <a:p>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(Q3): All models share similar results to what we observed in Q1; the results table is</a:t>
            </a:r>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Omitted here.</a:t>
            </a:r>
            <a:endParaRPr lang="zh-CN" altLang="en-US">
              <a:solidFill>
                <a:schemeClr val="bg2">
                  <a:lumMod val="10000"/>
                </a:schemeClr>
              </a:solidFill>
              <a:latin typeface="Times New Roman" panose="02020603050405020304" charset="0"/>
              <a:cs typeface="Times New Roman" panose="02020603050405020304" charset="0"/>
            </a:endParaRPr>
          </a:p>
          <a:p>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(Q4): Since there is only one detection method for missing values, Q4.1 does not apply. From the results</a:t>
            </a:r>
            <a:r>
              <a:rPr lang="en-US" altLang="zh-CN">
                <a:solidFill>
                  <a:schemeClr val="bg2">
                    <a:lumMod val="10000"/>
                  </a:schemeClr>
                </a:solidFill>
                <a:latin typeface="Times New Roman" panose="02020603050405020304" charset="0"/>
                <a:cs typeface="Times New Roman" panose="02020603050405020304" charset="0"/>
              </a:rPr>
              <a:t> </a:t>
            </a:r>
            <a:r>
              <a:rPr lang="zh-CN" altLang="en-US">
                <a:solidFill>
                  <a:schemeClr val="bg2">
                    <a:lumMod val="10000"/>
                  </a:schemeClr>
                </a:solidFill>
                <a:latin typeface="Times New Roman" panose="02020603050405020304" charset="0"/>
                <a:cs typeface="Times New Roman" panose="02020603050405020304" charset="0"/>
              </a:rPr>
              <a:t>Q4.2 Regarding R1 and R2 (Q4.2 does not apply to R3), we can see that there is no significant difference between the effects of different imputation methods.</a:t>
            </a:r>
            <a:endParaRPr lang="zh-CN" altLang="en-US">
              <a:solidFill>
                <a:schemeClr val="bg2">
                  <a:lumMod val="10000"/>
                </a:schemeClr>
              </a:solidFill>
              <a:latin typeface="Times New Roman" panose="02020603050405020304" charset="0"/>
              <a:cs typeface="Times New Roman" panose="02020603050405020304" charset="0"/>
            </a:endParaRPr>
          </a:p>
          <a:p>
            <a:endParaRPr lang="zh-CN" altLang="en-US">
              <a:solidFill>
                <a:schemeClr val="bg2">
                  <a:lumMod val="10000"/>
                </a:schemeClr>
              </a:solidFill>
              <a:latin typeface="Times New Roman" panose="02020603050405020304" charset="0"/>
              <a:cs typeface="Times New Roman" panose="02020603050405020304" charset="0"/>
            </a:endParaRPr>
          </a:p>
          <a:p>
            <a:r>
              <a:rPr lang="zh-CN" altLang="en-US">
                <a:solidFill>
                  <a:schemeClr val="bg2">
                    <a:lumMod val="10000"/>
                  </a:schemeClr>
                </a:solidFill>
                <a:latin typeface="Times New Roman" panose="02020603050405020304" charset="0"/>
                <a:cs typeface="Times New Roman" panose="02020603050405020304" charset="0"/>
              </a:rPr>
              <a:t>(Q5): We show results for Q5 published only for R1 because the results reveal similar findings for Q5 published for R2 and R3. As we can see, the impact of data cleaning varies greatly across different datasets.</a:t>
            </a:r>
            <a:endParaRPr lang="zh-CN" altLang="en-US">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6410" y="292100"/>
            <a:ext cx="4572000" cy="368300"/>
          </a:xfrm>
          <a:prstGeom prst="rect">
            <a:avLst/>
          </a:prstGeom>
          <a:noFill/>
        </p:spPr>
        <p:txBody>
          <a:bodyPr wrap="square" rtlCol="0" anchor="t">
            <a:spAutoFit/>
          </a:bodyPr>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 ANALYZING CLEANML DATABASE</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2"/>
          <p:cNvSpPr txBox="1"/>
          <p:nvPr/>
        </p:nvSpPr>
        <p:spPr>
          <a:xfrm>
            <a:off x="530860" y="835660"/>
            <a:ext cx="457200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A. Strategy for Result Analysis</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4" name="文本框 3"/>
          <p:cNvSpPr txBox="1"/>
          <p:nvPr/>
        </p:nvSpPr>
        <p:spPr>
          <a:xfrm>
            <a:off x="621665" y="1308735"/>
            <a:ext cx="457200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Varying Granularity of Analysis. </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5" name="文本框 4"/>
          <p:cNvSpPr txBox="1"/>
          <p:nvPr/>
        </p:nvSpPr>
        <p:spPr>
          <a:xfrm>
            <a:off x="621665" y="1781810"/>
            <a:ext cx="457200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Compare R1, R2, and R3.</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6" name="文本框 5"/>
          <p:cNvSpPr txBox="1"/>
          <p:nvPr/>
        </p:nvSpPr>
        <p:spPr>
          <a:xfrm>
            <a:off x="571500" y="2325370"/>
            <a:ext cx="7614285" cy="2306955"/>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Summary of Observations for Missing Values.</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 (1)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Cleaning</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missing values by imputation </a:t>
            </a:r>
            <a:r>
              <a:rPr lang="zh-CN" altLang="en-US" b="1">
                <a:solidFill>
                  <a:schemeClr val="bg2">
                    <a:lumMod val="10000"/>
                  </a:schemeClr>
                </a:solidFill>
                <a:latin typeface="Times New Roman" panose="02020603050405020304" charset="0"/>
                <a:cs typeface="Times New Roman" panose="02020603050405020304" charset="0"/>
              </a:rPr>
              <a:t>is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more likely to improve</a:t>
            </a:r>
            <a:r>
              <a:rPr lang="zh-CN" altLang="en-US" b="1">
                <a:solidFill>
                  <a:schemeClr val="bg2">
                    <a:lumMod val="10000"/>
                  </a:schemeClr>
                </a:solidFill>
                <a:latin typeface="Times New Roman" panose="02020603050405020304" charset="0"/>
                <a:cs typeface="Times New Roman" panose="02020603050405020304" charset="0"/>
              </a:rPr>
              <a:t> ML or</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achieve similar performance compared with deletion; </a:t>
            </a:r>
            <a:endParaRPr lang="zh-CN" altLang="en-US" b="1">
              <a:solidFill>
                <a:schemeClr val="bg2">
                  <a:lumMod val="10000"/>
                </a:schemeClr>
              </a:solidFill>
              <a:latin typeface="Times New Roman" panose="02020603050405020304" charset="0"/>
              <a:cs typeface="Times New Roman" panose="02020603050405020304" charset="0"/>
            </a:endParaRPr>
          </a:p>
          <a:p>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(2) with</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model and imputation method selection, we are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more likely</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to</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observe positive impacts</a:t>
            </a:r>
            <a:r>
              <a:rPr lang="zh-CN" altLang="en-US" b="1">
                <a:solidFill>
                  <a:schemeClr val="bg2">
                    <a:lumMod val="10000"/>
                  </a:schemeClr>
                </a:solidFill>
                <a:latin typeface="Times New Roman" panose="02020603050405020304" charset="0"/>
                <a:cs typeface="Times New Roman" panose="02020603050405020304" charset="0"/>
              </a:rPr>
              <a:t> and less likely to observe negative</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impacts;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 (3) impacts vary largely across different datasets and</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advanced cleaning methods such as HoloClean [44] is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not</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noticeably better</a:t>
            </a:r>
            <a:r>
              <a:rPr lang="zh-CN" altLang="en-US" b="1">
                <a:solidFill>
                  <a:schemeClr val="bg2">
                    <a:lumMod val="10000"/>
                  </a:schemeClr>
                </a:solidFill>
                <a:latin typeface="Times New Roman" panose="02020603050405020304" charset="0"/>
                <a:cs typeface="Times New Roman" panose="02020603050405020304" charset="0"/>
              </a:rPr>
              <a:t> than simple</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imputation methods.</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9880" y="327660"/>
            <a:ext cx="7803515" cy="2306955"/>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Summary of Observations for Outliers.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(1)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Cleaning outliers</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is more likely to have insignificant impact</a:t>
            </a:r>
            <a:r>
              <a:rPr lang="zh-CN" altLang="en-US" b="1">
                <a:solidFill>
                  <a:schemeClr val="bg2">
                    <a:lumMod val="10000"/>
                  </a:schemeClr>
                </a:solidFill>
                <a:latin typeface="Times New Roman" panose="02020603050405020304" charset="0"/>
                <a:cs typeface="Times New Roman" panose="02020603050405020304" charset="0"/>
              </a:rPr>
              <a:t> on model performance, at least for the set of outlier cleaning algorithms we</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considered; (2) with model selection and cleaning algorithm</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selection, the probability of having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negative impacts can begreatly reduced</a:t>
            </a:r>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(3) the impact of cleaning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varies vastlyacross datasets</a:t>
            </a:r>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(4) since outliers are harder to clean, different</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detection methods have major differences in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observed impact</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3" name="文本框 2"/>
          <p:cNvSpPr txBox="1"/>
          <p:nvPr/>
        </p:nvSpPr>
        <p:spPr>
          <a:xfrm>
            <a:off x="309880" y="2959100"/>
            <a:ext cx="8236585" cy="1476375"/>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Summary of Observations for Mislabels:</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 (1)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Cleaning</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mislabels</a:t>
            </a:r>
            <a:r>
              <a:rPr lang="zh-CN" altLang="en-US" b="1">
                <a:solidFill>
                  <a:schemeClr val="bg2">
                    <a:lumMod val="10000"/>
                  </a:schemeClr>
                </a:solidFill>
                <a:latin typeface="Times New Roman" panose="02020603050405020304" charset="0"/>
                <a:cs typeface="Times New Roman" panose="02020603050405020304" charset="0"/>
              </a:rPr>
              <a:t> is likely to have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positive or insignificant</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impacts on</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ML;</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 (2) With model selection, it is more likely to have </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positive</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impacts</a:t>
            </a:r>
            <a:r>
              <a:rPr lang="zh-CN" altLang="en-US" b="1">
                <a:solidFill>
                  <a:schemeClr val="bg2">
                    <a:lumMod val="10000"/>
                  </a:schemeClr>
                </a:solidFill>
                <a:latin typeface="Times New Roman" panose="02020603050405020304" charset="0"/>
                <a:cs typeface="Times New Roman" panose="02020603050405020304" charset="0"/>
              </a:rPr>
              <a:t>. </a:t>
            </a:r>
            <a:r>
              <a:rPr lang="en-US" altLang="zh-CN" b="1">
                <a:solidFill>
                  <a:schemeClr val="bg2">
                    <a:lumMod val="10000"/>
                  </a:schemeClr>
                </a:solidFill>
                <a:latin typeface="Times New Roman" panose="02020603050405020304" charset="0"/>
                <a:cs typeface="Times New Roman" panose="02020603050405020304" charset="0"/>
              </a:rPr>
              <a:t>       </a:t>
            </a:r>
            <a:endParaRPr lang="en-US" altLang="zh-CN" b="1">
              <a:solidFill>
                <a:schemeClr val="bg2">
                  <a:lumMod val="10000"/>
                </a:schemeClr>
              </a:solidFill>
              <a:latin typeface="Times New Roman" panose="02020603050405020304" charset="0"/>
              <a:cs typeface="Times New Roman" panose="02020603050405020304" charset="0"/>
            </a:endParaRPr>
          </a:p>
          <a:p>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(3) boosting based ML models are most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reactive</a:t>
            </a:r>
            <a:r>
              <a:rPr lang="zh-CN" altLang="en-US" b="1">
                <a:solidFill>
                  <a:schemeClr val="bg2">
                    <a:lumMod val="10000"/>
                  </a:schemeClr>
                </a:solidFill>
                <a:latin typeface="Times New Roman" panose="02020603050405020304" charset="0"/>
                <a:cs typeface="Times New Roman" panose="02020603050405020304" charset="0"/>
              </a:rPr>
              <a:t> to</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mislabels. </a:t>
            </a:r>
            <a:endParaRPr lang="zh-CN" altLang="en-US" b="1">
              <a:solidFill>
                <a:schemeClr val="bg2">
                  <a:lumMod val="10000"/>
                </a:schemeClr>
              </a:solidFill>
              <a:latin typeface="Times New Roman" panose="02020603050405020304" charset="0"/>
              <a:cs typeface="Times New Roman" panose="02020603050405020304" charset="0"/>
            </a:endParaRPr>
          </a:p>
          <a:p>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(4) the impact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varies significantly</a:t>
            </a:r>
            <a:r>
              <a:rPr lang="zh-CN" altLang="en-US" b="1">
                <a:solidFill>
                  <a:schemeClr val="bg2">
                    <a:lumMod val="10000"/>
                  </a:schemeClr>
                </a:solidFill>
                <a:latin typeface="Times New Roman" panose="02020603050405020304" charset="0"/>
                <a:cs typeface="Times New Roman" panose="02020603050405020304" charset="0"/>
              </a:rPr>
              <a:t> across datasets.</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4985" y="353695"/>
            <a:ext cx="7818120" cy="119888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Summary of Observations for Inconsistencies:</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 (1) Cleaning</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inconsistencies is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more likely to have insignificant impact</a:t>
            </a:r>
            <a:r>
              <a:rPr lang="zh-CN" altLang="en-US" b="1">
                <a:solidFill>
                  <a:schemeClr val="bg2">
                    <a:lumMod val="10000"/>
                  </a:schemeClr>
                </a:solidFill>
                <a:latin typeface="Times New Roman" panose="02020603050405020304" charset="0"/>
                <a:cs typeface="Times New Roman" panose="02020603050405020304" charset="0"/>
              </a:rPr>
              <a:t> and</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unlikely to have negative impact on ML;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(2)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impact varies</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significantly across</a:t>
            </a:r>
            <a:r>
              <a:rPr lang="zh-CN" altLang="en-US" b="1">
                <a:solidFill>
                  <a:schemeClr val="bg2">
                    <a:lumMod val="10000"/>
                  </a:schemeClr>
                </a:solidFill>
                <a:latin typeface="Times New Roman" panose="02020603050405020304" charset="0"/>
                <a:cs typeface="Times New Roman" panose="02020603050405020304" charset="0"/>
              </a:rPr>
              <a:t> datasets.</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3" name="文本框 2"/>
          <p:cNvSpPr txBox="1"/>
          <p:nvPr/>
        </p:nvSpPr>
        <p:spPr>
          <a:xfrm>
            <a:off x="528320" y="1734820"/>
            <a:ext cx="8275320" cy="1476375"/>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Summary of Observations for Duplicates: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(1)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Cleaning</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duplicates is more likely to have insignificant </a:t>
            </a:r>
            <a:r>
              <a:rPr lang="zh-CN" altLang="en-US" b="1">
                <a:solidFill>
                  <a:schemeClr val="bg2">
                    <a:lumMod val="10000"/>
                  </a:schemeClr>
                </a:solidFill>
                <a:latin typeface="Times New Roman" panose="02020603050405020304" charset="0"/>
                <a:cs typeface="Times New Roman" panose="02020603050405020304" charset="0"/>
              </a:rPr>
              <a:t>or negative</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impacts than positive impacts; </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(2)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impact on cleaning</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duplicates varies vastly across</a:t>
            </a:r>
            <a:r>
              <a:rPr lang="zh-CN" altLang="en-US" b="1">
                <a:solidFill>
                  <a:schemeClr val="bg2">
                    <a:lumMod val="10000"/>
                  </a:schemeClr>
                </a:solidFill>
                <a:latin typeface="Times New Roman" panose="02020603050405020304" charset="0"/>
                <a:cs typeface="Times New Roman" panose="02020603050405020304" charset="0"/>
              </a:rPr>
              <a:t> detection methods and datasets.</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4" name="文本框 3"/>
          <p:cNvSpPr txBox="1"/>
          <p:nvPr/>
        </p:nvSpPr>
        <p:spPr>
          <a:xfrm>
            <a:off x="528320" y="3482975"/>
            <a:ext cx="8094980" cy="368300"/>
          </a:xfrm>
          <a:prstGeom prst="rect">
            <a:avLst/>
          </a:prstGeom>
          <a:noFill/>
        </p:spPr>
        <p:txBody>
          <a:bodyPr wrap="square" rtlCol="0" anchor="t">
            <a:spAutoFit/>
          </a:bodyPr>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VI. OVERALL OBSERVATIONS FOR SINGLE ERROR TYPES</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文本框 4"/>
          <p:cNvSpPr txBox="1"/>
          <p:nvPr/>
        </p:nvSpPr>
        <p:spPr>
          <a:xfrm>
            <a:off x="608965" y="3973195"/>
            <a:ext cx="457200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Strong Dependency on Dataset</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6" name="文本框 5"/>
          <p:cNvSpPr txBox="1"/>
          <p:nvPr/>
        </p:nvSpPr>
        <p:spPr>
          <a:xfrm>
            <a:off x="608965" y="4341495"/>
            <a:ext cx="6198235"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Consistent Impact from Cleaning w.r.t. Model and Sc</a:t>
            </a:r>
            <a:r>
              <a:rPr lang="en-US" altLang="zh-CN" b="1">
                <a:solidFill>
                  <a:schemeClr val="bg2">
                    <a:lumMod val="10000"/>
                  </a:schemeClr>
                </a:solidFill>
                <a:latin typeface="Times New Roman" panose="02020603050405020304" charset="0"/>
                <a:cs typeface="Times New Roman" panose="02020603050405020304" charset="0"/>
              </a:rPr>
              <a:t>e</a:t>
            </a:r>
            <a:r>
              <a:rPr lang="zh-CN" altLang="en-US" b="1">
                <a:solidFill>
                  <a:schemeClr val="bg2">
                    <a:lumMod val="10000"/>
                  </a:schemeClr>
                </a:solidFill>
                <a:latin typeface="Times New Roman" panose="02020603050405020304" charset="0"/>
                <a:cs typeface="Times New Roman" panose="02020603050405020304" charset="0"/>
              </a:rPr>
              <a:t>nario.</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7" name="文本框 6"/>
          <p:cNvSpPr txBox="1"/>
          <p:nvPr/>
        </p:nvSpPr>
        <p:spPr>
          <a:xfrm>
            <a:off x="608965" y="4709795"/>
            <a:ext cx="457200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Strong Dependency on Cleaning Algorithms.</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1475" y="582295"/>
            <a:ext cx="7371080" cy="368300"/>
          </a:xfrm>
          <a:prstGeom prst="rect">
            <a:avLst/>
          </a:prstGeom>
          <a:noFill/>
        </p:spPr>
        <p:txBody>
          <a:bodyPr wrap="square" rtlCol="0" anchor="t">
            <a:spAutoFit/>
            <a:scene3d>
              <a:camera prst="orthographicFront"/>
              <a:lightRig rig="threePt" dir="t"/>
            </a:scene3d>
          </a:bodyPr>
          <a:p>
            <a:r>
              <a:rPr lang="zh-C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VII. MIXED ERRORS, ROBUSTML AND HUMAN</a:t>
            </a:r>
            <a:r>
              <a:rPr lang="en-US" altLang="zh-CN">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zh-C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CLEANING</a:t>
            </a:r>
            <a:endParaRPr lang="zh-C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文本框 3"/>
          <p:cNvSpPr txBox="1"/>
          <p:nvPr/>
        </p:nvSpPr>
        <p:spPr>
          <a:xfrm>
            <a:off x="334010" y="1659255"/>
            <a:ext cx="8199755" cy="2030095"/>
          </a:xfrm>
          <a:prstGeom prst="rect">
            <a:avLst/>
          </a:prstGeom>
          <a:noFill/>
        </p:spPr>
        <p:txBody>
          <a:bodyPr wrap="square" rtlCol="0" anchor="t">
            <a:spAutoFit/>
            <a:scene3d>
              <a:camera prst="orthographicFront"/>
              <a:lightRig rig="threePt" dir="t"/>
            </a:scene3d>
          </a:bodyPr>
          <a:p>
            <a:r>
              <a:rPr lang="zh-CN" altLang="en-US" b="1">
                <a:ln/>
                <a:solidFill>
                  <a:schemeClr val="bg2">
                    <a:lumMod val="10000"/>
                  </a:schemeClr>
                </a:solidFill>
                <a:effectLst/>
                <a:latin typeface="Times New Roman" panose="02020603050405020304" charset="0"/>
                <a:cs typeface="Times New Roman" panose="02020603050405020304" charset="0"/>
              </a:rPr>
              <a:t>Cleaning all error types in a data set is not always better than cleaning a single error type. In contrast, this does not always produce better models without cleaning and is dataset dependent. The chance of clearing multiple bugs that negatively impact the category is also low. Cleaning up duplicates can have negative consequences. Beyond any single error type, additionally cleaning up missing values or outliers may have a positive impact on results, and in all cases has no negative impact.</a:t>
            </a:r>
            <a:endParaRPr lang="zh-CN" altLang="en-US" b="1">
              <a:ln/>
              <a:solidFill>
                <a:schemeClr val="bg2">
                  <a:lumMod val="10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8130" y="561340"/>
            <a:ext cx="8714740" cy="3969385"/>
          </a:xfrm>
          <a:prstGeom prst="rect">
            <a:avLst/>
          </a:prstGeom>
          <a:noFill/>
        </p:spPr>
        <p:txBody>
          <a:bodyPr wrap="square" rtlCol="0" anchor="t">
            <a:spAutoFit/>
          </a:bodyPr>
          <a:p>
            <a:r>
              <a:rPr lang="zh-CN" altLang="en-US"/>
              <a:t>.</a:t>
            </a:r>
            <a:endParaRPr lang="zh-CN" altLang="en-US"/>
          </a:p>
          <a:p>
            <a:endParaRPr lang="zh-CN" altLang="en-US"/>
          </a:p>
          <a:p>
            <a:r>
              <a:rPr lang="zh-CN" altLang="en-US" b="1">
                <a:solidFill>
                  <a:schemeClr val="bg2">
                    <a:lumMod val="10000"/>
                  </a:schemeClr>
                </a:solidFill>
                <a:latin typeface="Times New Roman" panose="02020603050405020304" charset="0"/>
                <a:cs typeface="Times New Roman" panose="02020603050405020304" charset="0"/>
              </a:rPr>
              <a:t>Data cleaning can lead to better final models with strong machine learning capabilities. Advantages of Data Cleaning over Robust ML Broadening. Data cleaning can be performed for any error type and the cleaned data set can be used to train any final model, while robust machine learning algorithms are often specifically designed for error types and specific model types. The duplicates are</a:t>
            </a:r>
            <a:r>
              <a:rPr lang="en-US" altLang="zh-CN" b="1">
                <a:solidFill>
                  <a:schemeClr val="bg2">
                    <a:lumMod val="10000"/>
                  </a:schemeClr>
                </a:solidFill>
                <a:latin typeface="Times New Roman" panose="02020603050405020304" charset="0"/>
                <a:cs typeface="Times New Roman" panose="02020603050405020304" charset="0"/>
              </a:rPr>
              <a:t> t</a:t>
            </a:r>
            <a:r>
              <a:rPr lang="zh-CN" altLang="en-US" b="1">
                <a:solidFill>
                  <a:schemeClr val="bg2">
                    <a:lumMod val="10000"/>
                  </a:schemeClr>
                </a:solidFill>
                <a:latin typeface="Times New Roman" panose="02020603050405020304" charset="0"/>
                <a:cs typeface="Times New Roman" panose="02020603050405020304" charset="0"/>
              </a:rPr>
              <a:t>he only error type that deep learning outperforms overall is cleaning, which can be explained by our previous finding that cleaning duplicates can harm machine learning models.</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Humans manually fill in missing values and correct incorrect labels, and the resulting cleaning by humans outperforms the best automated cleaning methods. We observed that the results of rule-based cleaning were not significantly different from using automated cleaning methods.</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6735" y="267970"/>
            <a:ext cx="4572000" cy="36830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VIII. FUTURE RESEARCH</a:t>
            </a:r>
            <a:endParaRPr lang="zh-CN" altLang="en-US" b="1">
              <a:latin typeface="Times New Roman" panose="02020603050405020304" charset="0"/>
              <a:cs typeface="Times New Roman" panose="02020603050405020304" charset="0"/>
            </a:endParaRPr>
          </a:p>
        </p:txBody>
      </p:sp>
      <p:sp>
        <p:nvSpPr>
          <p:cNvPr id="4" name="文本框 3"/>
          <p:cNvSpPr txBox="1"/>
          <p:nvPr/>
        </p:nvSpPr>
        <p:spPr>
          <a:xfrm>
            <a:off x="496570" y="688975"/>
            <a:ext cx="7849235" cy="507746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Future research could investigate how various errors affect other ML tasks, such as regression tasks and unsupervised clustering. More realistic data set ground truth could enhance research on human cleaning. For machine learning, we have a clearer goal, which is to improve the performance of downstream machine learning models. Therefore, designing new cleaning algorithms to maximize machine learning model performance is a promising direction.</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The main challenge in this direction is to avoid training machine learning to model multiple times to select the best candidate. When multiple error types occur simultaneously, designing automatic cleaning becomes more challenging as the space of cleaning methods becomes increasingly more challenging, and non-trivial interactions/dependencies may exist. Our current study has not considered differences between different error types or cleaning methods.</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Cleaning solutions that involve human cleaners can be designed. Our research shows that human cleaning, especially when directly correcting data errors, can produce better machine learning models compared to automated cleaning.</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065" y="875030"/>
            <a:ext cx="7579995" cy="2553335"/>
          </a:xfrm>
          <a:prstGeom prst="rect">
            <a:avLst/>
          </a:prstGeom>
          <a:noFill/>
        </p:spPr>
        <p:txBody>
          <a:bodyPr wrap="square" rtlCol="0" anchor="t">
            <a:spAutoFit/>
          </a:bodyPr>
          <a:p>
            <a:r>
              <a:rPr lang="en-US" altLang="zh-CN" sz="2000" b="1">
                <a:solidFill>
                  <a:schemeClr val="bg2">
                    <a:lumMod val="10000"/>
                  </a:schemeClr>
                </a:solidFill>
                <a:latin typeface="Times New Roman" panose="02020603050405020304" charset="0"/>
                <a:cs typeface="Times New Roman" panose="02020603050405020304" charset="0"/>
              </a:rPr>
              <a:t>Q1: </a:t>
            </a:r>
            <a:r>
              <a:rPr lang="zh-CN" altLang="en-US" sz="2000" b="1">
                <a:solidFill>
                  <a:schemeClr val="bg2">
                    <a:lumMod val="10000"/>
                  </a:schemeClr>
                </a:solidFill>
                <a:latin typeface="Times New Roman" panose="02020603050405020304" charset="0"/>
                <a:cs typeface="Times New Roman" panose="02020603050405020304" charset="0"/>
              </a:rPr>
              <a:t>Large models are trained on massive data sets. How scalable are existing data cleaning methods for such large-scale data? Can they effectively handle the large amounts and variety of data required by these models?</a:t>
            </a:r>
            <a:endParaRPr lang="zh-CN" altLang="en-US" sz="2000" b="1">
              <a:solidFill>
                <a:schemeClr val="bg2">
                  <a:lumMod val="10000"/>
                </a:schemeClr>
              </a:solidFill>
              <a:latin typeface="Times New Roman" panose="02020603050405020304" charset="0"/>
              <a:cs typeface="Times New Roman" panose="02020603050405020304" charset="0"/>
            </a:endParaRPr>
          </a:p>
          <a:p>
            <a:endParaRPr lang="zh-CN" altLang="en-US" sz="2000" b="1">
              <a:solidFill>
                <a:schemeClr val="bg2">
                  <a:lumMod val="10000"/>
                </a:schemeClr>
              </a:solidFill>
              <a:latin typeface="Times New Roman" panose="02020603050405020304" charset="0"/>
              <a:cs typeface="Times New Roman" panose="02020603050405020304" charset="0"/>
            </a:endParaRPr>
          </a:p>
          <a:p>
            <a:r>
              <a:rPr lang="en-US" altLang="zh-CN" sz="2000" b="1">
                <a:solidFill>
                  <a:schemeClr val="bg2">
                    <a:lumMod val="10000"/>
                  </a:schemeClr>
                </a:solidFill>
                <a:latin typeface="Times New Roman" panose="02020603050405020304" charset="0"/>
                <a:cs typeface="Times New Roman" panose="02020603050405020304" charset="0"/>
              </a:rPr>
              <a:t>Q2: What are the advantages and disadvantages of manually cleaning datasets by humans versus using automated algorithms to clean datasets?</a:t>
            </a:r>
            <a:endParaRPr lang="en-US" altLang="zh-CN" sz="2000"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sp>
        <p:nvSpPr>
          <p:cNvPr id="2" name="文本框 1"/>
          <p:cNvSpPr txBox="1"/>
          <p:nvPr/>
        </p:nvSpPr>
        <p:spPr>
          <a:xfrm>
            <a:off x="518160" y="261620"/>
            <a:ext cx="457200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I. INTRODUCTION</a:t>
            </a:r>
            <a:endParaRPr lang="en-US" sz="2400" b="1" dirty="0">
              <a:latin typeface="Arial" panose="020B0604020202020204"/>
              <a:cs typeface="Arial" panose="020B0604020202020204"/>
            </a:endParaRPr>
          </a:p>
        </p:txBody>
      </p:sp>
      <p:sp>
        <p:nvSpPr>
          <p:cNvPr id="6" name="文本框 5"/>
          <p:cNvSpPr txBox="1"/>
          <p:nvPr/>
        </p:nvSpPr>
        <p:spPr>
          <a:xfrm>
            <a:off x="389890" y="744220"/>
            <a:ext cx="9371965" cy="5354320"/>
          </a:xfrm>
          <a:prstGeom prst="rect">
            <a:avLst/>
          </a:prstGeom>
          <a:noFill/>
        </p:spPr>
        <p:txBody>
          <a:bodyPr wrap="square" rtlCol="0">
            <a:spAutoFit/>
          </a:bodyPr>
          <a:p>
            <a:r>
              <a:rPr lang="en-US" altLang="zh-CN" b="1">
                <a:solidFill>
                  <a:schemeClr val="bg2">
                    <a:lumMod val="10000"/>
                  </a:schemeClr>
                </a:solidFill>
                <a:latin typeface="Times New Roman" panose="02020603050405020304" charset="0"/>
                <a:cs typeface="Times New Roman" panose="02020603050405020304" charset="0"/>
              </a:rPr>
              <a:t>Highlights from what I read</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pPr algn="just"/>
            <a:r>
              <a:rPr lang="en-US" altLang="zh-CN" b="1">
                <a:solidFill>
                  <a:schemeClr val="bg2">
                    <a:lumMod val="10000"/>
                  </a:schemeClr>
                </a:solidFill>
                <a:latin typeface="Times New Roman" panose="02020603050405020304" charset="0"/>
                <a:cs typeface="Times New Roman" panose="02020603050405020304" charset="0"/>
              </a:rPr>
              <a:t>1. </a:t>
            </a:r>
            <a:r>
              <a:rPr lang="zh-CN" altLang="en-US" b="1">
                <a:solidFill>
                  <a:schemeClr val="bg2">
                    <a:lumMod val="10000"/>
                  </a:schemeClr>
                </a:solidFill>
                <a:latin typeface="Times New Roman" panose="02020603050405020304" charset="0"/>
                <a:cs typeface="Times New Roman" panose="02020603050405020304" charset="0"/>
              </a:rPr>
              <a:t>ML community has been focusing on understanding the</a:t>
            </a:r>
            <a:endParaRPr lang="zh-CN" altLang="en-US" b="1">
              <a:solidFill>
                <a:schemeClr val="bg2">
                  <a:lumMod val="10000"/>
                </a:schemeClr>
              </a:solidFill>
              <a:latin typeface="Times New Roman" panose="02020603050405020304" charset="0"/>
              <a:cs typeface="Times New Roman" panose="02020603050405020304" charset="0"/>
            </a:endParaRPr>
          </a:p>
          <a:p>
            <a:pPr algn="just"/>
            <a:r>
              <a:rPr lang="zh-CN" altLang="en-US" b="1">
                <a:solidFill>
                  <a:schemeClr val="bg2">
                    <a:lumMod val="10000"/>
                  </a:schemeClr>
                </a:solidFill>
                <a:latin typeface="Times New Roman" panose="02020603050405020304" charset="0"/>
                <a:cs typeface="Times New Roman" panose="02020603050405020304" charset="0"/>
              </a:rPr>
              <a:t>impact of noises on ML models without actually performing</a:t>
            </a:r>
            <a:endParaRPr lang="zh-CN" altLang="en-US" b="1">
              <a:solidFill>
                <a:schemeClr val="bg2">
                  <a:lumMod val="10000"/>
                </a:schemeClr>
              </a:solidFill>
              <a:latin typeface="Times New Roman" panose="02020603050405020304" charset="0"/>
              <a:cs typeface="Times New Roman" panose="02020603050405020304" charset="0"/>
            </a:endParaRPr>
          </a:p>
          <a:p>
            <a:pPr algn="just"/>
            <a:r>
              <a:rPr lang="zh-CN" altLang="en-US" b="1">
                <a:solidFill>
                  <a:schemeClr val="bg2">
                    <a:lumMod val="10000"/>
                  </a:schemeClr>
                </a:solidFill>
                <a:latin typeface="Times New Roman" panose="02020603050405020304" charset="0"/>
                <a:cs typeface="Times New Roman" panose="02020603050405020304" charset="0"/>
              </a:rPr>
              <a:t>data cleaning</a:t>
            </a:r>
            <a:r>
              <a:rPr lang="en-US" altLang="zh-CN" b="1">
                <a:solidFill>
                  <a:schemeClr val="bg2">
                    <a:lumMod val="10000"/>
                  </a:schemeClr>
                </a:solidFill>
                <a:latin typeface="Times New Roman" panose="02020603050405020304" charset="0"/>
                <a:cs typeface="Times New Roman" panose="02020603050405020304" charset="0"/>
              </a:rPr>
              <a:t>-- the ML community has mostly been focusing on</a:t>
            </a:r>
            <a:endParaRPr lang="en-US" altLang="zh-CN" b="1">
              <a:solidFill>
                <a:schemeClr val="bg2">
                  <a:lumMod val="10000"/>
                </a:schemeClr>
              </a:solidFill>
              <a:latin typeface="Times New Roman" panose="02020603050405020304" charset="0"/>
              <a:cs typeface="Times New Roman" panose="02020603050405020304" charset="0"/>
            </a:endParaRPr>
          </a:p>
          <a:p>
            <a:pPr algn="just"/>
            <a:r>
              <a:rPr lang="zh-CN" altLang="en-US" b="1">
                <a:solidFill>
                  <a:schemeClr val="bg2">
                    <a:lumMod val="10000"/>
                  </a:schemeClr>
                </a:solidFill>
                <a:latin typeface="Times New Roman" panose="02020603050405020304" charset="0"/>
                <a:cs typeface="Times New Roman" panose="02020603050405020304" charset="0"/>
              </a:rPr>
              <a:t>designing </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ML algorithms that are robust</a:t>
            </a:r>
            <a:r>
              <a:rPr lang="zh-CN" altLang="en-US" b="1">
                <a:solidFill>
                  <a:schemeClr val="bg2">
                    <a:lumMod val="10000"/>
                  </a:schemeClr>
                </a:solidFill>
                <a:latin typeface="Times New Roman" panose="02020603050405020304" charset="0"/>
                <a:cs typeface="Times New Roman" panose="02020603050405020304" charset="0"/>
              </a:rPr>
              <a:t> to noises of certain</a:t>
            </a:r>
            <a:endParaRPr lang="zh-CN" altLang="en-US" b="1">
              <a:solidFill>
                <a:schemeClr val="bg2">
                  <a:lumMod val="10000"/>
                </a:schemeClr>
              </a:solidFill>
              <a:latin typeface="Times New Roman" panose="02020603050405020304" charset="0"/>
              <a:cs typeface="Times New Roman" panose="02020603050405020304" charset="0"/>
            </a:endParaRPr>
          </a:p>
          <a:p>
            <a:pPr algn="just"/>
            <a:r>
              <a:rPr lang="zh-CN" altLang="en-US" b="1">
                <a:solidFill>
                  <a:schemeClr val="bg2">
                    <a:lumMod val="10000"/>
                  </a:schemeClr>
                </a:solidFill>
                <a:latin typeface="Times New Roman" panose="02020603050405020304" charset="0"/>
                <a:cs typeface="Times New Roman" panose="02020603050405020304" charset="0"/>
              </a:rPr>
              <a:t>distributions</a:t>
            </a:r>
            <a:endParaRPr lang="zh-CN" altLang="en-US" b="1">
              <a:solidFill>
                <a:schemeClr val="bg2">
                  <a:lumMod val="10000"/>
                </a:schemeClr>
              </a:solidFill>
              <a:latin typeface="Times New Roman" panose="02020603050405020304" charset="0"/>
              <a:cs typeface="Times New Roman" panose="02020603050405020304" charset="0"/>
            </a:endParaRPr>
          </a:p>
          <a:p>
            <a:pPr algn="just"/>
            <a:endParaRPr lang="zh-CN" altLang="en-US" b="1">
              <a:solidFill>
                <a:schemeClr val="bg2">
                  <a:lumMod val="10000"/>
                </a:schemeClr>
              </a:solidFill>
              <a:latin typeface="Times New Roman" panose="02020603050405020304" charset="0"/>
              <a:cs typeface="Times New Roman" panose="02020603050405020304" charset="0"/>
            </a:endParaRPr>
          </a:p>
          <a:p>
            <a:pPr algn="just"/>
            <a:r>
              <a:rPr lang="en-US" altLang="zh-CN" b="1">
                <a:solidFill>
                  <a:schemeClr val="bg2">
                    <a:lumMod val="10000"/>
                  </a:schemeClr>
                </a:solidFill>
                <a:latin typeface="Times New Roman" panose="02020603050405020304" charset="0"/>
                <a:cs typeface="Times New Roman" panose="02020603050405020304" charset="0"/>
              </a:rPr>
              <a:t>2.DB community has been mostly focusing on understanding</a:t>
            </a:r>
            <a:endParaRPr lang="en-US" altLang="zh-CN" b="1">
              <a:solidFill>
                <a:schemeClr val="bg2">
                  <a:lumMod val="10000"/>
                </a:schemeClr>
              </a:solidFill>
              <a:latin typeface="Times New Roman" panose="02020603050405020304" charset="0"/>
              <a:cs typeface="Times New Roman" panose="02020603050405020304" charset="0"/>
            </a:endParaRPr>
          </a:p>
          <a:p>
            <a:pPr algn="just"/>
            <a:r>
              <a:rPr lang="zh-CN" altLang="en-US" b="1">
                <a:solidFill>
                  <a:schemeClr val="bg2">
                    <a:lumMod val="10000"/>
                  </a:schemeClr>
                </a:solidFill>
                <a:latin typeface="Times New Roman" panose="02020603050405020304" charset="0"/>
                <a:cs typeface="Times New Roman" panose="02020603050405020304" charset="0"/>
              </a:rPr>
              <a:t>the </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fundamental process of data cleaning</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en-US" altLang="zh-CN" b="1">
                <a:solidFill>
                  <a:schemeClr val="bg2">
                    <a:lumMod val="10000"/>
                  </a:schemeClr>
                </a:solidFill>
                <a:latin typeface="Times New Roman" panose="02020603050405020304" charset="0"/>
                <a:cs typeface="Times New Roman" panose="02020603050405020304" charset="0"/>
              </a:rPr>
              <a:t>the paper</a:t>
            </a:r>
            <a:r>
              <a:rPr lang="zh-CN" altLang="en-US" b="1">
                <a:solidFill>
                  <a:schemeClr val="bg2">
                    <a:lumMod val="10000"/>
                  </a:schemeClr>
                </a:solidFill>
                <a:latin typeface="Times New Roman" panose="02020603050405020304" charset="0"/>
                <a:cs typeface="Times New Roman" panose="02020603050405020304" charset="0"/>
              </a:rPr>
              <a:t> goal is to (1) conduct a</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first systematic empirical study on the impact of data cleaning</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on </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downstream ML classification models,</a:t>
            </a:r>
            <a:r>
              <a:rPr lang="zh-CN" altLang="en-US" b="1">
                <a:solidFill>
                  <a:schemeClr val="bg2">
                    <a:lumMod val="10000"/>
                  </a:schemeClr>
                </a:solidFill>
                <a:latin typeface="Times New Roman" panose="02020603050405020304" charset="0"/>
                <a:cs typeface="Times New Roman" panose="02020603050405020304" charset="0"/>
              </a:rPr>
              <a:t> for different error</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types, cleaning methods, and ML models; (2) given our</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empirical findings, provide a starting point for future research</a:t>
            </a:r>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to </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advance the field of cleaning for ML</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47955" y="640715"/>
            <a:ext cx="8136890" cy="4554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457200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II. RELATED WORK</a:t>
            </a:r>
            <a:endParaRPr lang="en-US" sz="2400" b="1" dirty="0">
              <a:latin typeface="Arial" panose="020B0604020202020204"/>
              <a:cs typeface="Arial" panose="020B0604020202020204"/>
            </a:endParaRPr>
          </a:p>
        </p:txBody>
      </p:sp>
      <p:sp>
        <p:nvSpPr>
          <p:cNvPr id="3" name="文本框 2"/>
          <p:cNvSpPr txBox="1"/>
          <p:nvPr/>
        </p:nvSpPr>
        <p:spPr>
          <a:xfrm>
            <a:off x="408305" y="1382395"/>
            <a:ext cx="8489950" cy="3415030"/>
          </a:xfrm>
          <a:prstGeom prst="rect">
            <a:avLst/>
          </a:prstGeom>
          <a:noFill/>
        </p:spPr>
        <p:txBody>
          <a:bodyPr wrap="square" rtlCol="0" anchor="t">
            <a:spAutoFit/>
          </a:bodyPr>
          <a:p>
            <a:r>
              <a:rPr lang="en-US" altLang="zh-CN" b="1">
                <a:solidFill>
                  <a:schemeClr val="bg2">
                    <a:lumMod val="10000"/>
                  </a:schemeClr>
                </a:solidFill>
                <a:latin typeface="Times New Roman" panose="02020603050405020304" charset="0"/>
                <a:cs typeface="Times New Roman" panose="02020603050405020304" charset="0"/>
                <a:sym typeface="+mn-ea"/>
              </a:rPr>
              <a:t>Highlights from what I read</a:t>
            </a:r>
            <a:r>
              <a:rPr lang="zh-CN" altLang="en-US" b="1">
                <a:solidFill>
                  <a:schemeClr val="bg2">
                    <a:lumMod val="10000"/>
                  </a:schemeClr>
                </a:solidFill>
                <a:latin typeface="Times New Roman" panose="02020603050405020304" charset="0"/>
                <a:cs typeface="Times New Roman" panose="02020603050405020304" charset="0"/>
                <a:sym typeface="+mn-ea"/>
              </a:rPr>
              <a:t>：</a:t>
            </a:r>
            <a:endParaRPr lang="zh-CN" altLang="en-US" b="1">
              <a:solidFill>
                <a:schemeClr val="bg2">
                  <a:lumMod val="10000"/>
                </a:schemeClr>
              </a:solidFill>
              <a:latin typeface="Times New Roman" panose="02020603050405020304" charset="0"/>
              <a:cs typeface="Times New Roman" panose="02020603050405020304" charset="0"/>
              <a:sym typeface="+mn-ea"/>
            </a:endParaRPr>
          </a:p>
          <a:p>
            <a:endParaRPr lang="zh-CN" altLang="en-US"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1. Recent research shows that even when combined with current error detection techniques, many errors in real-world data sets may still be missed</a:t>
            </a:r>
            <a:endParaRPr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This illustrates the need for this work to incorporate errors in the data set</a:t>
            </a:r>
            <a:endParaRPr b="1">
              <a:solidFill>
                <a:schemeClr val="bg2">
                  <a:lumMod val="10000"/>
                </a:schemeClr>
              </a:solidFill>
              <a:latin typeface="Times New Roman" panose="02020603050405020304" charset="0"/>
              <a:cs typeface="Times New Roman" panose="02020603050405020304" charset="0"/>
              <a:sym typeface="+mn-ea"/>
            </a:endParaRPr>
          </a:p>
          <a:p>
            <a:endParaRPr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2. The database community began to research analysis-driven cleanup methods</a:t>
            </a:r>
            <a:endParaRPr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However, there are still problems. Some analysis-driven examples are given to illustrate the current progress and potential problems.</a:t>
            </a:r>
            <a:endParaRPr b="1">
              <a:solidFill>
                <a:schemeClr val="bg2">
                  <a:lumMod val="10000"/>
                </a:schemeClr>
              </a:solidFill>
              <a:latin typeface="Times New Roman" panose="02020603050405020304" charset="0"/>
              <a:cs typeface="Times New Roman" panose="02020603050405020304" charset="0"/>
              <a:sym typeface="+mn-ea"/>
            </a:endParaRPr>
          </a:p>
          <a:p>
            <a:endParaRPr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3. CleanML considers five error types and seven ML models.</a:t>
            </a:r>
            <a:endParaRPr b="1">
              <a:solidFill>
                <a:schemeClr val="bg2">
                  <a:lumMod val="10000"/>
                </a:schemeClr>
              </a:solidFill>
              <a:latin typeface="Times New Roman" panose="02020603050405020304" charset="0"/>
              <a:cs typeface="Times New Roman" panose="02020603050405020304" charset="0"/>
              <a:sym typeface="+mn-ea"/>
            </a:endParaRPr>
          </a:p>
          <a:p>
            <a:r>
              <a:rPr b="1">
                <a:solidFill>
                  <a:schemeClr val="bg2">
                    <a:lumMod val="10000"/>
                  </a:schemeClr>
                </a:solidFill>
                <a:latin typeface="Times New Roman" panose="02020603050405020304" charset="0"/>
                <a:cs typeface="Times New Roman" panose="02020603050405020304" charset="0"/>
                <a:sym typeface="+mn-ea"/>
              </a:rPr>
              <a:t>The specific contributions of this article are the above</a:t>
            </a:r>
            <a:endParaRPr b="1">
              <a:solidFill>
                <a:schemeClr val="bg2">
                  <a:lumMod val="1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62426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III. CLEANML DATABASE SCHEMA</a:t>
            </a:r>
            <a:endParaRPr lang="en-US" sz="2400" b="1" dirty="0">
              <a:latin typeface="Arial" panose="020B0604020202020204"/>
              <a:cs typeface="Arial" panose="020B0604020202020204"/>
            </a:endParaRPr>
          </a:p>
        </p:txBody>
      </p:sp>
      <p:pic>
        <p:nvPicPr>
          <p:cNvPr id="3" name="图片 2"/>
          <p:cNvPicPr>
            <a:picLocks noChangeAspect="1"/>
          </p:cNvPicPr>
          <p:nvPr/>
        </p:nvPicPr>
        <p:blipFill>
          <a:blip r:embed="rId2"/>
          <a:stretch>
            <a:fillRect/>
          </a:stretch>
        </p:blipFill>
        <p:spPr>
          <a:xfrm>
            <a:off x="2253615" y="814070"/>
            <a:ext cx="4643755" cy="1447800"/>
          </a:xfrm>
          <a:prstGeom prst="rect">
            <a:avLst/>
          </a:prstGeom>
          <a:ln>
            <a:solidFill>
              <a:schemeClr val="bg2">
                <a:lumMod val="10000"/>
              </a:schemeClr>
            </a:solidFill>
          </a:ln>
        </p:spPr>
      </p:pic>
      <p:sp>
        <p:nvSpPr>
          <p:cNvPr id="4" name="文本框 3"/>
          <p:cNvSpPr txBox="1"/>
          <p:nvPr/>
        </p:nvSpPr>
        <p:spPr>
          <a:xfrm>
            <a:off x="686435" y="2552065"/>
            <a:ext cx="7777480" cy="313817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The CleanML relational schema consists of three relationships, and the primary keys of all three relationships are underlined in the figure. This paper first introduces properties and then highlights the differences between these three relationships.</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R1 is the vanilla version of our CleanML</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relations</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Compared with R1, R2 eliminates</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the ML model attribute.</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Compared with R2, R3 further eliminates the</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cleaning method (detection and repair) attributes.</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38760" y="984885"/>
            <a:ext cx="4533900" cy="2514600"/>
          </a:xfrm>
          <a:prstGeom prst="rect">
            <a:avLst/>
          </a:prstGeom>
          <a:ln>
            <a:solidFill>
              <a:schemeClr val="bg2">
                <a:lumMod val="10000"/>
              </a:schemeClr>
            </a:solidFill>
          </a:ln>
        </p:spPr>
      </p:pic>
      <p:sp>
        <p:nvSpPr>
          <p:cNvPr id="3" name="文本框 2"/>
          <p:cNvSpPr txBox="1"/>
          <p:nvPr/>
        </p:nvSpPr>
        <p:spPr>
          <a:xfrm>
            <a:off x="4922520" y="915035"/>
            <a:ext cx="4040505" cy="258445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In this section, the paper summarizes five common error types in real-world data sets, including missing values, outliers, duplicate values, consistency, and wrong labels. For each error type, various commonly used automated cleaning method practices as well as state-of-the-art cleaning methods are considered</a:t>
            </a:r>
            <a:r>
              <a:rPr lang="zh-CN" altLang="en-US"/>
              <a:t>.</a:t>
            </a:r>
            <a:endParaRPr lang="zh-CN" altLang="en-US"/>
          </a:p>
        </p:txBody>
      </p:sp>
      <p:sp>
        <p:nvSpPr>
          <p:cNvPr id="5" name="文本框 4"/>
          <p:cNvSpPr txBox="1"/>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III. CLEANML DATABASE SCHEMA</a:t>
            </a:r>
            <a:endParaRPr lang="en-US" altLang="en-US" sz="2400" b="1" dirty="0">
              <a:latin typeface="Arial" panose="020B0604020202020204"/>
              <a:cs typeface="Arial" panose="020B0604020202020204"/>
              <a:sym typeface="+mn-ea"/>
            </a:endParaRPr>
          </a:p>
        </p:txBody>
      </p:sp>
      <p:sp>
        <p:nvSpPr>
          <p:cNvPr id="6" name="文本框 5"/>
          <p:cNvSpPr txBox="1"/>
          <p:nvPr/>
        </p:nvSpPr>
        <p:spPr>
          <a:xfrm>
            <a:off x="255270" y="3765550"/>
            <a:ext cx="8951595" cy="1753235"/>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There are many methods introduced here, and I think one of the interesting methods is the interpolation method. Unsupervised ER (ZeroER),The state-of-the-art unsupervised method, called ZeroER,,achieves comparable performance to supervised methods, but,requires zero-labeled examples. And it's important to cleanlab to automatically clean error labels before running ML models, since it is model agnostic and can be easily configured for any</a:t>
            </a:r>
            <a:r>
              <a:rPr lang="en-US" altLang="zh-CN" b="1">
                <a:solidFill>
                  <a:schemeClr val="bg2">
                    <a:lumMod val="10000"/>
                  </a:schemeClr>
                </a:solidFill>
                <a:latin typeface="Times New Roman" panose="02020603050405020304" charset="0"/>
                <a:cs typeface="Times New Roman" panose="02020603050405020304" charset="0"/>
              </a:rPr>
              <a:t> </a:t>
            </a:r>
            <a:r>
              <a:rPr lang="zh-CN" altLang="en-US" b="1">
                <a:solidFill>
                  <a:schemeClr val="bg2">
                    <a:lumMod val="10000"/>
                  </a:schemeClr>
                </a:solidFill>
                <a:latin typeface="Times New Roman" panose="02020603050405020304" charset="0"/>
                <a:cs typeface="Times New Roman" panose="02020603050405020304" charset="0"/>
              </a:rPr>
              <a:t>Downstream model.</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81940" y="123825"/>
            <a:ext cx="3891280" cy="1895475"/>
          </a:xfrm>
          <a:prstGeom prst="rect">
            <a:avLst/>
          </a:prstGeom>
          <a:ln>
            <a:solidFill>
              <a:schemeClr val="bg2">
                <a:lumMod val="10000"/>
              </a:schemeClr>
            </a:solidFill>
          </a:ln>
        </p:spPr>
      </p:pic>
      <p:pic>
        <p:nvPicPr>
          <p:cNvPr id="3" name="图片 2"/>
          <p:cNvPicPr>
            <a:picLocks noChangeAspect="1"/>
          </p:cNvPicPr>
          <p:nvPr>
            <p:custDataLst>
              <p:tags r:id="rId3"/>
            </p:custDataLst>
          </p:nvPr>
        </p:nvPicPr>
        <p:blipFill>
          <a:blip r:embed="rId4"/>
          <a:stretch>
            <a:fillRect/>
          </a:stretch>
        </p:blipFill>
        <p:spPr>
          <a:xfrm>
            <a:off x="4475480" y="535940"/>
            <a:ext cx="3548380" cy="1071880"/>
          </a:xfrm>
          <a:prstGeom prst="rect">
            <a:avLst/>
          </a:prstGeom>
          <a:ln>
            <a:solidFill>
              <a:schemeClr val="bg2">
                <a:lumMod val="10000"/>
              </a:schemeClr>
            </a:solidFill>
          </a:ln>
        </p:spPr>
      </p:pic>
      <p:sp>
        <p:nvSpPr>
          <p:cNvPr id="4" name="文本框 3"/>
          <p:cNvSpPr txBox="1"/>
          <p:nvPr/>
        </p:nvSpPr>
        <p:spPr>
          <a:xfrm>
            <a:off x="281940" y="2194560"/>
            <a:ext cx="8615045" cy="341503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Experiments were conducted on 14 real-world data, followed by a classification task for structured data sets, using a variety of machine learning algorithms, including logistic regression, k-nearest neighbors (KNN), decision trees, random forests, and AdaBoost. , Naive Bayes and XGBoost are used to conduct experiments on the machine and scikit-learn is used to train the model.</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r>
              <a:rPr lang="zh-CN" altLang="en-US" b="1">
                <a:solidFill>
                  <a:schemeClr val="bg2">
                    <a:lumMod val="10000"/>
                  </a:schemeClr>
                </a:solidFill>
                <a:latin typeface="Times New Roman" panose="02020603050405020304" charset="0"/>
                <a:cs typeface="Times New Roman" panose="02020603050405020304" charset="0"/>
              </a:rPr>
              <a:t>The article also describes a scenario where data cleaning can be applied to the model development phase of training data, and can also be applied to the phase of model deployment and test data. The logic of this section is to evaluate the impact of cleaning on the ML model. So two models need to be trained, one trained on the original dirty training set and one trained on the cleaned version. Then conduct a comparison test to compare their differences between the four cases ABCD.</a:t>
            </a:r>
            <a:endParaRPr lang="zh-CN" altLang="en-US" b="1">
              <a:solidFill>
                <a:schemeClr val="bg2">
                  <a:lumMod val="10000"/>
                </a:schemeClr>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6550" y="304800"/>
            <a:ext cx="6573520" cy="460375"/>
          </a:xfrm>
          <a:prstGeom prst="rect">
            <a:avLst/>
          </a:prstGeom>
          <a:noFill/>
        </p:spPr>
        <p:txBody>
          <a:bodyPr wrap="square" rtlCol="0" anchor="t">
            <a:spAutoFit/>
            <a:scene3d>
              <a:camera prst="orthographicFront"/>
              <a:lightRig rig="threePt" dir="t"/>
            </a:scene3d>
          </a:bodyPr>
          <a:p>
            <a:r>
              <a:rPr lang="zh-CN" altLang="en-US" sz="24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IV. CLEANML DATABASE INSTANCE</a:t>
            </a:r>
            <a:endParaRPr lang="zh-CN" altLang="en-US" sz="24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文本框 2"/>
          <p:cNvSpPr txBox="1"/>
          <p:nvPr/>
        </p:nvSpPr>
        <p:spPr>
          <a:xfrm>
            <a:off x="375920" y="965200"/>
            <a:ext cx="4572000" cy="36830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A. Generating One Performance Metric Pair</a:t>
            </a:r>
            <a:endParaRPr lang="zh-CN" altLang="en-US" b="1">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655320" y="1565910"/>
            <a:ext cx="7742555" cy="3306445"/>
          </a:xfrm>
          <a:prstGeom prst="rect">
            <a:avLst/>
          </a:prstGeom>
          <a:ln>
            <a:solidFill>
              <a:schemeClr val="bg2">
                <a:lumMod val="10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87985" y="599440"/>
            <a:ext cx="4029075" cy="3300730"/>
          </a:xfrm>
          <a:prstGeom prst="rect">
            <a:avLst/>
          </a:prstGeom>
          <a:ln>
            <a:solidFill>
              <a:schemeClr val="bg2">
                <a:lumMod val="10000"/>
              </a:schemeClr>
            </a:solidFill>
          </a:ln>
        </p:spPr>
      </p:pic>
      <p:pic>
        <p:nvPicPr>
          <p:cNvPr id="3" name="图片 2"/>
          <p:cNvPicPr>
            <a:picLocks noChangeAspect="1"/>
          </p:cNvPicPr>
          <p:nvPr>
            <p:custDataLst>
              <p:tags r:id="rId3"/>
            </p:custDataLst>
          </p:nvPr>
        </p:nvPicPr>
        <p:blipFill>
          <a:blip r:embed="rId4"/>
          <a:stretch>
            <a:fillRect/>
          </a:stretch>
        </p:blipFill>
        <p:spPr>
          <a:xfrm>
            <a:off x="668655" y="4469765"/>
            <a:ext cx="3467100" cy="495300"/>
          </a:xfrm>
          <a:prstGeom prst="rect">
            <a:avLst/>
          </a:prstGeom>
          <a:ln>
            <a:solidFill>
              <a:schemeClr val="bg2">
                <a:lumMod val="10000"/>
              </a:schemeClr>
            </a:solidFill>
          </a:ln>
        </p:spPr>
      </p:pic>
      <p:sp>
        <p:nvSpPr>
          <p:cNvPr id="4" name="文本框 3"/>
          <p:cNvSpPr txBox="1"/>
          <p:nvPr/>
        </p:nvSpPr>
        <p:spPr>
          <a:xfrm>
            <a:off x="4695190" y="554355"/>
            <a:ext cx="4572000" cy="368300"/>
          </a:xfrm>
          <a:prstGeom prst="rect">
            <a:avLst/>
          </a:prstGeom>
          <a:noFill/>
        </p:spPr>
        <p:txBody>
          <a:bodyPr wrap="square" rtlCol="0" anchor="t">
            <a:spAutoFit/>
          </a:bodyPr>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 Handling Randomness</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文本框 4"/>
          <p:cNvSpPr txBox="1"/>
          <p:nvPr/>
        </p:nvSpPr>
        <p:spPr>
          <a:xfrm>
            <a:off x="4695190" y="1094740"/>
            <a:ext cx="3711575" cy="2552065"/>
          </a:xfrm>
          <a:prstGeom prst="rect">
            <a:avLst/>
          </a:prstGeom>
          <a:noFill/>
        </p:spPr>
        <p:txBody>
          <a:bodyPr wrap="square" rtlCol="0" anchor="t">
            <a:noAutofit/>
          </a:bodyPr>
          <a:p>
            <a:r>
              <a:rPr lang="zh-CN" altLang="en-US" b="1">
                <a:solidFill>
                  <a:schemeClr val="bg2">
                    <a:lumMod val="10000"/>
                  </a:schemeClr>
                </a:solidFill>
                <a:latin typeface="Times New Roman" panose="02020603050405020304" charset="0"/>
                <a:cs typeface="Times New Roman" panose="02020603050405020304" charset="0"/>
              </a:rPr>
              <a:t>This section focuses on dealing with ML stochasticity, running the same procedure 20 times, each time with different training/testing. Follow strict statistical significance based on 20 indicators to determine the sign of the test procedure for pairs.</a:t>
            </a:r>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6" name="图片 5"/>
          <p:cNvPicPr>
            <a:picLocks noChangeAspect="1"/>
          </p:cNvPicPr>
          <p:nvPr>
            <p:custDataLst>
              <p:tags r:id="rId5"/>
            </p:custDataLst>
          </p:nvPr>
        </p:nvPicPr>
        <p:blipFill>
          <a:blip r:embed="rId6"/>
          <a:stretch>
            <a:fillRect/>
          </a:stretch>
        </p:blipFill>
        <p:spPr>
          <a:xfrm>
            <a:off x="4695190" y="3314065"/>
            <a:ext cx="3514725" cy="586105"/>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5252720" y="4344670"/>
            <a:ext cx="2305050" cy="447675"/>
          </a:xfrm>
          <a:prstGeom prst="rect">
            <a:avLst/>
          </a:prstGeom>
          <a:ln>
            <a:solidFill>
              <a:schemeClr val="bg2">
                <a:lumMod val="10000"/>
              </a:schemeClr>
            </a:solid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NTEyYzUyMzZmOWM1NThiMTA4OGRkNmM0NTQyOGMzZT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10319</Words>
  <Application>WPS 演示</Application>
  <PresentationFormat>On-screen Show (4:3)</PresentationFormat>
  <Paragraphs>166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16</cp:revision>
  <cp:lastPrinted>2012-02-07T18:57:00Z</cp:lastPrinted>
  <dcterms:created xsi:type="dcterms:W3CDTF">2014-06-03T20:14:00Z</dcterms:created>
  <dcterms:modified xsi:type="dcterms:W3CDTF">2024-01-18T02:58:05Z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89186BE569B3440A842DA260756927CE_13</vt:lpwstr>
  </property>
  <property fmtid="{D5CDD505-2E9C-101B-9397-08002B2CF9AE}" pid="3" name="KSOProductBuildVer">
    <vt:lpwstr>2052-12.1.0.16120</vt:lpwstr>
  </property>
</Properties>
</file>