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9" r:id="rId3"/>
    <p:sldId id="260" r:id="rId4"/>
    <p:sldId id="263" r:id="rId5"/>
    <p:sldId id="277" r:id="rId6"/>
    <p:sldId id="264" r:id="rId7"/>
  </p:sldIdLst>
  <p:sldSz cx="9144000" cy="6858000" type="screen4x3"/>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showGuides="1">
      <p:cViewPr varScale="1">
        <p:scale>
          <a:sx n="132" d="100"/>
          <a:sy n="132" d="100"/>
        </p:scale>
        <p:origin x="876" y="132"/>
      </p:cViewPr>
      <p:guideLst>
        <p:guide orient="horz" pos="2159"/>
        <p:guide pos="28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605" y="1024255"/>
            <a:ext cx="9129395" cy="2727960"/>
          </a:xfrm>
          <a:prstGeom prst="rect">
            <a:avLst/>
          </a:prstGeom>
        </p:spPr>
        <p:txBody>
          <a:bodyPr vert="horz" lIns="91440" tIns="45720" rIns="91440" bIns="45720" rtlCol="0" anchor="ctr">
            <a:normAutofit lnSpcReduction="1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Language Models are Unsupervised Multitask Learners</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8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DSCI560</a:t>
            </a:r>
            <a:br>
              <a:rPr kumimoji="0" lang="en-US" sz="440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br>
            <a:endPar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14334" y="3637279"/>
            <a:ext cx="9129299" cy="749301"/>
          </a:xfrm>
          <a:prstGeom prst="rect">
            <a:avLst/>
          </a:prstGeom>
        </p:spPr>
        <p:txBody>
          <a:bodyPr vert="horz" lIns="91440" tIns="45720" rIns="91440" bIns="45720" rtlCol="0">
            <a:no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Instructor</a:t>
            </a:r>
            <a:r>
              <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：Young Cho, Ph.D.</a:t>
            </a:r>
            <a:endPar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Yifan Yang</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8386626867</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274981" y="6214529"/>
            <a:ext cx="1625599" cy="317499"/>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rPr>
              <a:t>SECTION TITLE</a:t>
            </a:r>
            <a:r>
              <a:rPr kumimoji="0" lang="en-US" sz="1100" b="1" u="none" strike="noStrike" kern="1200" cap="none" spc="0" normalizeH="0" noProof="0" dirty="0" smtClean="0">
                <a:ln>
                  <a:noFill/>
                </a:ln>
                <a:solidFill>
                  <a:schemeClr val="bg1"/>
                </a:solidFill>
                <a:effectLst/>
                <a:uLnTx/>
                <a:uFillTx/>
                <a:latin typeface="Arial" panose="020B0604020202020204"/>
                <a:ea typeface="+mn-ea"/>
                <a:cs typeface="Arial" panose="020B0604020202020204"/>
              </a:rPr>
              <a:t>  |  2</a:t>
            </a:r>
            <a:endPar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endParaRPr>
          </a:p>
        </p:txBody>
      </p:sp>
      <p:sp>
        <p:nvSpPr>
          <p:cNvPr id="3" name="TextBox 2"/>
          <p:cNvSpPr txBox="1"/>
          <p:nvPr/>
        </p:nvSpPr>
        <p:spPr>
          <a:xfrm>
            <a:off x="7386079" y="6206058"/>
            <a:ext cx="1517337" cy="430887"/>
          </a:xfrm>
          <a:prstGeom prst="rect">
            <a:avLst/>
          </a:prstGeom>
          <a:noFill/>
        </p:spPr>
        <p:txBody>
          <a:bodyPr wrap="none" rtlCol="0">
            <a:spAutoFit/>
          </a:bodyPr>
          <a:lstStyle/>
          <a:p>
            <a:r>
              <a:rPr lang="en-US" sz="1100" b="1" dirty="0">
                <a:solidFill>
                  <a:srgbClr val="000000"/>
                </a:solidFill>
                <a:latin typeface="Arial" panose="020B0604020202020204"/>
                <a:cs typeface="Arial" panose="020B0604020202020204"/>
              </a:rPr>
              <a:t>SECTION TITLE  |  2</a:t>
            </a:r>
            <a:endParaRPr lang="en-US" sz="1100" b="1" dirty="0">
              <a:solidFill>
                <a:srgbClr val="000000"/>
              </a:solidFill>
              <a:latin typeface="Arial" panose="020B0604020202020204"/>
              <a:cs typeface="Arial" panose="020B0604020202020204"/>
            </a:endParaRPr>
          </a:p>
          <a:p>
            <a:pPr lvl="0"/>
            <a:endParaRPr lang="en-US" sz="1100" b="1" dirty="0">
              <a:solidFill>
                <a:srgbClr val="000000"/>
              </a:solidFill>
              <a:latin typeface="Arial" panose="020B0604020202020204"/>
              <a:cs typeface="Arial" panose="020B0604020202020204"/>
            </a:endParaRPr>
          </a:p>
        </p:txBody>
      </p:sp>
      <p:sp>
        <p:nvSpPr>
          <p:cNvPr id="2" name="文本框 1"/>
          <p:cNvSpPr txBox="1"/>
          <p:nvPr/>
        </p:nvSpPr>
        <p:spPr>
          <a:xfrm>
            <a:off x="389890" y="261620"/>
            <a:ext cx="7683500" cy="368300"/>
          </a:xfrm>
          <a:prstGeom prst="rect">
            <a:avLst/>
          </a:prstGeom>
          <a:noFill/>
        </p:spPr>
        <p:txBody>
          <a:bodyPr wrap="square" rtlCol="0" anchor="t">
            <a:spAutoFit/>
          </a:bodyPr>
          <a:p>
            <a:pPr lvl="0">
              <a:spcBef>
                <a:spcPct val="0"/>
              </a:spcBef>
              <a:defRPr/>
            </a:pPr>
            <a:r>
              <a:rPr lang="en-US" b="1" dirty="0">
                <a:latin typeface="Times New Roman" panose="02020603050405020304" charset="0"/>
                <a:cs typeface="Times New Roman" panose="02020603050405020304" charset="0"/>
              </a:rPr>
              <a:t>INTRODUCTION </a:t>
            </a:r>
            <a:endParaRPr lang="en-US" b="1" dirty="0">
              <a:latin typeface="Times New Roman" panose="02020603050405020304" charset="0"/>
              <a:cs typeface="Times New Roman" panose="02020603050405020304" charset="0"/>
            </a:endParaRPr>
          </a:p>
        </p:txBody>
      </p:sp>
      <p:sp>
        <p:nvSpPr>
          <p:cNvPr id="6" name="文本框 5"/>
          <p:cNvSpPr txBox="1"/>
          <p:nvPr/>
        </p:nvSpPr>
        <p:spPr>
          <a:xfrm>
            <a:off x="389890" y="629920"/>
            <a:ext cx="8503285" cy="922020"/>
          </a:xfrm>
          <a:prstGeom prst="rect">
            <a:avLst/>
          </a:prstGeom>
          <a:noFill/>
        </p:spPr>
        <p:txBody>
          <a:bodyPr wrap="square" rtlCol="0">
            <a:spAutoFit/>
          </a:bodyPr>
          <a:p>
            <a:r>
              <a:rPr lang="en-US" altLang="zh-CN" b="1">
                <a:solidFill>
                  <a:schemeClr val="bg2">
                    <a:lumMod val="10000"/>
                  </a:schemeClr>
                </a:solidFill>
                <a:latin typeface="Times New Roman" panose="02020603050405020304" charset="0"/>
                <a:cs typeface="Times New Roman" panose="02020603050405020304" charset="0"/>
              </a:rPr>
              <a:t>Highlights from what I read</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pPr algn="just"/>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5" name="文本框 4"/>
          <p:cNvSpPr txBox="1"/>
          <p:nvPr/>
        </p:nvSpPr>
        <p:spPr>
          <a:xfrm>
            <a:off x="322580" y="1023620"/>
            <a:ext cx="8173085" cy="2538095"/>
          </a:xfrm>
          <a:prstGeom prst="rect">
            <a:avLst/>
          </a:prstGeom>
          <a:noFill/>
        </p:spPr>
        <p:txBody>
          <a:bodyPr wrap="square" rtlCol="0" anchor="t">
            <a:noAutofit/>
          </a:bodyPr>
          <a:p>
            <a:r>
              <a:rPr b="1">
                <a:solidFill>
                  <a:srgbClr val="000000"/>
                </a:solidFill>
                <a:latin typeface="Times New Roman" panose="02020603050405020304" charset="0"/>
                <a:cs typeface="Times New Roman" panose="02020603050405020304" charset="0"/>
              </a:rPr>
              <a:t>Language models have the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transformative potential</a:t>
            </a:r>
            <a:r>
              <a:rPr b="1">
                <a:solidFill>
                  <a:srgbClr val="000000"/>
                </a:solidFill>
                <a:latin typeface="Times New Roman" panose="02020603050405020304" charset="0"/>
                <a:cs typeface="Times New Roman" panose="02020603050405020304" charset="0"/>
              </a:rPr>
              <a:t> as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unsupervised multi-task</a:t>
            </a:r>
            <a:r>
              <a:rPr b="1">
                <a:solidFill>
                  <a:srgbClr val="000000"/>
                </a:solidFill>
                <a:latin typeface="Times New Roman" panose="02020603050405020304" charset="0"/>
                <a:cs typeface="Times New Roman" panose="02020603050405020304" charset="0"/>
              </a:rPr>
              <a:t> learners, capable of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inferring and performing</a:t>
            </a:r>
            <a:r>
              <a:rPr b="1">
                <a:solidFill>
                  <a:srgbClr val="000000"/>
                </a:solidFill>
                <a:latin typeface="Times New Roman" panose="02020603050405020304" charset="0"/>
                <a:cs typeface="Times New Roman" panose="02020603050405020304" charset="0"/>
              </a:rPr>
              <a:t> a wide range of tasks without explicit supervision. </a:t>
            </a:r>
            <a:endParaRPr b="1">
              <a:solidFill>
                <a:srgbClr val="000000"/>
              </a:solidFill>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The paper introduces a novel perspective by demonstrating that language models can begin to learn these tasks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without explicit supervision </a:t>
            </a:r>
            <a:r>
              <a:rPr b="1">
                <a:solidFill>
                  <a:srgbClr val="000000"/>
                </a:solidFill>
                <a:latin typeface="Times New Roman" panose="02020603050405020304" charset="0"/>
                <a:cs typeface="Times New Roman" panose="02020603050405020304" charset="0"/>
              </a:rPr>
              <a:t>when trained on a new dataset called WebText, which contains millions of web pages.</a:t>
            </a:r>
            <a:endParaRPr b="1">
              <a:solidFill>
                <a:srgbClr val="000000"/>
              </a:solidFill>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Language model capabilities play an important role in</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enabling zero-shot task </a:t>
            </a:r>
            <a:r>
              <a:rPr b="1">
                <a:solidFill>
                  <a:srgbClr val="000000"/>
                </a:solidFill>
                <a:latin typeface="Times New Roman" panose="02020603050405020304" charset="0"/>
                <a:cs typeface="Times New Roman" panose="02020603050405020304" charset="0"/>
              </a:rPr>
              <a:t>transfer, and performance improvements scale logarithmically across tasks.</a:t>
            </a:r>
            <a:endParaRPr b="1">
              <a:solidFill>
                <a:srgbClr val="000000"/>
              </a:solidFill>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Language models are used for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specific tasks such as common sense reasoning and sentiment analysis</a:t>
            </a:r>
            <a:r>
              <a:rPr b="1">
                <a:solidFill>
                  <a:srgbClr val="000000"/>
                </a:solidFill>
                <a:latin typeface="Times New Roman" panose="02020603050405020304" charset="0"/>
                <a:cs typeface="Times New Roman" panose="02020603050405020304" charset="0"/>
              </a:rPr>
              <a:t>, as well as a trend towards more general transfer learning methods.</a:t>
            </a:r>
            <a:endParaRPr b="1">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62426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Methods</a:t>
            </a:r>
            <a:endParaRPr lang="en-US" sz="2400" b="1" dirty="0">
              <a:latin typeface="Arial" panose="020B0604020202020204"/>
              <a:cs typeface="Arial" panose="020B0604020202020204"/>
            </a:endParaRPr>
          </a:p>
        </p:txBody>
      </p:sp>
      <p:sp>
        <p:nvSpPr>
          <p:cNvPr id="4" name="文本框 3"/>
          <p:cNvSpPr txBox="1"/>
          <p:nvPr/>
        </p:nvSpPr>
        <p:spPr>
          <a:xfrm>
            <a:off x="686435" y="2552065"/>
            <a:ext cx="777748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2"/>
          <a:stretch>
            <a:fillRect/>
          </a:stretch>
        </p:blipFill>
        <p:spPr>
          <a:xfrm>
            <a:off x="387985" y="776605"/>
            <a:ext cx="8313420" cy="4737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200660" y="25844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RESULTS</a:t>
            </a:r>
            <a:endParaRPr lang="en-US" sz="2400" b="1" dirty="0">
              <a:latin typeface="Arial" panose="020B0604020202020204"/>
              <a:cs typeface="Arial" panose="020B0604020202020204"/>
              <a:sym typeface="+mn-ea"/>
            </a:endParaRPr>
          </a:p>
        </p:txBody>
      </p:sp>
      <p:sp>
        <p:nvSpPr>
          <p:cNvPr id="4" name="文本框 3"/>
          <p:cNvSpPr txBox="1"/>
          <p:nvPr/>
        </p:nvSpPr>
        <p:spPr>
          <a:xfrm>
            <a:off x="139700" y="763270"/>
            <a:ext cx="8151495" cy="2030095"/>
          </a:xfrm>
          <a:prstGeom prst="rect">
            <a:avLst/>
          </a:prstGeom>
          <a:noFill/>
        </p:spPr>
        <p:txBody>
          <a:bodyPr wrap="square" rtlCol="0" anchor="t">
            <a:spAutoFit/>
          </a:bodyPr>
          <a:p>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This experimental part is designed to be relatively basic and simple in my opinion. The purpose is to evaluate the performance of language models performing various tasks in</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zero-shot settings</a:t>
            </a:r>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The experiment adopts a zero-shot setting, that is, directly testing the performance of the language model when performing tasks without receiving training on a specific task. This setting is designed to evaluate the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generalization ability and transfer learning effect</a:t>
            </a:r>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of language models on unseen tasks.</a:t>
            </a:r>
            <a:endPar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文本框 4"/>
          <p:cNvSpPr txBox="1"/>
          <p:nvPr>
            <p:custDataLst>
              <p:tags r:id="rId2"/>
            </p:custDataLst>
          </p:nvPr>
        </p:nvSpPr>
        <p:spPr>
          <a:xfrm>
            <a:off x="200660" y="283781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Generalization vs Memorization</a:t>
            </a:r>
            <a:endParaRPr lang="en-US" sz="2400" b="1" dirty="0">
              <a:latin typeface="Arial" panose="020B0604020202020204"/>
              <a:cs typeface="Arial" panose="020B0604020202020204"/>
              <a:sym typeface="+mn-ea"/>
            </a:endParaRPr>
          </a:p>
        </p:txBody>
      </p:sp>
      <p:sp>
        <p:nvSpPr>
          <p:cNvPr id="6" name="文本框 5"/>
          <p:cNvSpPr txBox="1"/>
          <p:nvPr/>
        </p:nvSpPr>
        <p:spPr>
          <a:xfrm>
            <a:off x="133985" y="3297555"/>
            <a:ext cx="8565515" cy="2992755"/>
          </a:xfrm>
          <a:prstGeom prst="rect">
            <a:avLst/>
          </a:prstGeom>
          <a:noFill/>
        </p:spPr>
        <p:txBody>
          <a:bodyPr wrap="square" rtlCol="0" anchor="t">
            <a:noAutofit/>
          </a:bodyPr>
          <a:p>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Focus on the language model's ability to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generalize</a:t>
            </a:r>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to unseen data after training. Pay attention to whether the language model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over-memorizes </a:t>
            </a:r>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training data. Over-memory may result in a model that performs well on the test set but lacks generalization ability in real-world applications.</a:t>
            </a:r>
            <a:endPar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degree of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overlap</a:t>
            </a:r>
            <a:r>
              <a:rPr lang="zh-CN" altLang="en-US" b="1">
                <a:ln/>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between training data and test data was analyzed. If there is a lot of overlap in the test data with the training data,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model may favor memorization over generalization. </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0660" y="258445"/>
            <a:ext cx="84270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Discussions and Conclusions</a:t>
            </a:r>
            <a:endParaRPr lang="en-US" sz="2400" b="1" dirty="0">
              <a:latin typeface="Arial" panose="020B0604020202020204"/>
              <a:cs typeface="Arial" panose="020B0604020202020204"/>
              <a:sym typeface="+mn-ea"/>
            </a:endParaRPr>
          </a:p>
        </p:txBody>
      </p:sp>
      <p:sp>
        <p:nvSpPr>
          <p:cNvPr id="4" name="文本框 3"/>
          <p:cNvSpPr txBox="1"/>
          <p:nvPr/>
        </p:nvSpPr>
        <p:spPr>
          <a:xfrm>
            <a:off x="257810" y="759460"/>
            <a:ext cx="8629015" cy="5354320"/>
          </a:xfrm>
          <a:prstGeom prst="rect">
            <a:avLst/>
          </a:prstGeom>
          <a:noFill/>
        </p:spPr>
        <p:txBody>
          <a:bodyPr wrap="square" rtlCol="0" anchor="t">
            <a:spAutoFit/>
          </a:bodyPr>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Highlights from what I read</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Overmemorizing</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training data can result in a model that performs well on the test set but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lacks generalization ability</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Highly overlapping</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data can cause the model to overmemory,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affecting</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its performance on new data. </a:t>
            </a:r>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Increasing model capacity</a:t>
            </a:r>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may improve memory ability, but may also d</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ecrease generalization ability.</a:t>
            </a:r>
            <a:endPar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Q1:</a:t>
            </a:r>
            <a:r>
              <a:rPr lang="en-US" altLang="zh-CN" b="1">
                <a:solidFill>
                  <a:schemeClr val="bg2">
                    <a:lumMod val="10000"/>
                  </a:schemeClr>
                </a:solidFill>
                <a:latin typeface="Times New Roman" panose="02020603050405020304" charset="0"/>
                <a:cs typeface="Times New Roman" panose="02020603050405020304" charset="0"/>
                <a:sym typeface="+mn-ea"/>
              </a:rPr>
              <a:t> How to balance memory ability and generalization ability of language models during the training process is a key challenge. how to respond?</a:t>
            </a:r>
            <a:endParaRPr lang="en-US" altLang="zh-CN" b="1">
              <a:solidFill>
                <a:schemeClr val="bg2">
                  <a:lumMod val="10000"/>
                </a:schemeClr>
              </a:solidFill>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A1: </a:t>
            </a:r>
            <a:r>
              <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If a model overmemorizes the training data, we can artificially increase the diversity of the training data through regularization techniques. During training, once performance on the validation set starts to degrade, training is stopped to avoid overfitting. For data overlapping issues, we need to consider data deduplication, multi-task learning, and increase model capacity.</a:t>
            </a:r>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commondata" val="eyJoZGlkIjoiNTEyYzUyMzZmOWM1NThiMTA4OGRkNmM0NTQyOGMzZTYifQ=="/>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2821</Words>
  <Application>WPS 演示</Application>
  <PresentationFormat>On-screen Show (4:3)</PresentationFormat>
  <Paragraphs>54</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宋体</vt:lpstr>
      <vt:lpstr>Wingdings</vt:lpstr>
      <vt:lpstr>Arial</vt:lpstr>
      <vt:lpstr>Times New Roman</vt:lpstr>
      <vt:lpstr>Times New Roman</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46</cp:revision>
  <cp:lastPrinted>2012-02-07T18:57:00Z</cp:lastPrinted>
  <dcterms:created xsi:type="dcterms:W3CDTF">2014-06-03T20:14:00Z</dcterms:created>
  <dcterms:modified xsi:type="dcterms:W3CDTF">2024-02-29T00:58:36Z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9259528BAE8046F3B983528570B2EA5A_13</vt:lpwstr>
  </property>
  <property fmtid="{D5CDD505-2E9C-101B-9397-08002B2CF9AE}" pid="3" name="KSOProductBuildVer">
    <vt:lpwstr>2052-12.1.0.16399</vt:lpwstr>
  </property>
</Properties>
</file>