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9" r:id="rId3"/>
    <p:sldId id="260" r:id="rId4"/>
    <p:sldId id="263" r:id="rId5"/>
    <p:sldId id="277" r:id="rId6"/>
    <p:sldId id="264" r:id="rId7"/>
  </p:sldIdLst>
  <p:sldSz cx="9144000" cy="6858000" type="screen4x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59"/>
        <p:guide pos="28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5.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605" y="1024255"/>
            <a:ext cx="9129395" cy="2727960"/>
          </a:xfrm>
          <a:prstGeom prst="rect">
            <a:avLst/>
          </a:prstGeom>
        </p:spPr>
        <p:txBody>
          <a:bodyPr vert="horz" lIns="91440" tIns="45720" rIns="91440" bIns="45720" rtlCol="0" anchor="ctr">
            <a:normAutofit lnSpcReduction="1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A Physics-Guided Deep Learning Predictive Model for Robust </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Production Forecasting and Diagnostics in Unconventional Wells</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DSCI560</a:t>
            </a:r>
            <a:br>
              <a:rPr kumimoji="0" lang="en-US" sz="440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b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14334" y="363727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Instructor</a:t>
            </a:r>
            <a:r>
              <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：Young Cho, Ph.D.</a:t>
            </a:r>
            <a:endPar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8386626867</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sp>
        <p:nvSpPr>
          <p:cNvPr id="2" name="文本框 1"/>
          <p:cNvSpPr txBox="1"/>
          <p:nvPr/>
        </p:nvSpPr>
        <p:spPr>
          <a:xfrm>
            <a:off x="389890" y="261620"/>
            <a:ext cx="7683500" cy="368300"/>
          </a:xfrm>
          <a:prstGeom prst="rect">
            <a:avLst/>
          </a:prstGeom>
          <a:noFill/>
        </p:spPr>
        <p:txBody>
          <a:bodyPr wrap="square" rtlCol="0" anchor="t">
            <a:spAutoFit/>
          </a:bodyPr>
          <a:p>
            <a:pPr lvl="0">
              <a:spcBef>
                <a:spcPct val="0"/>
              </a:spcBef>
              <a:defRPr/>
            </a:pPr>
            <a:r>
              <a:rPr lang="en-US" b="1" dirty="0">
                <a:latin typeface="Times New Roman" panose="02020603050405020304" charset="0"/>
                <a:cs typeface="Times New Roman" panose="02020603050405020304" charset="0"/>
              </a:rPr>
              <a:t>INTRODUCTION </a:t>
            </a:r>
            <a:endParaRPr lang="en-US" b="1" dirty="0">
              <a:latin typeface="Times New Roman" panose="02020603050405020304" charset="0"/>
              <a:cs typeface="Times New Roman" panose="02020603050405020304" charset="0"/>
            </a:endParaRPr>
          </a:p>
        </p:txBody>
      </p:sp>
      <p:sp>
        <p:nvSpPr>
          <p:cNvPr id="6" name="文本框 5"/>
          <p:cNvSpPr txBox="1"/>
          <p:nvPr/>
        </p:nvSpPr>
        <p:spPr>
          <a:xfrm>
            <a:off x="389890" y="629920"/>
            <a:ext cx="8503285" cy="922020"/>
          </a:xfrm>
          <a:prstGeom prst="rect">
            <a:avLst/>
          </a:prstGeom>
          <a:noFill/>
        </p:spPr>
        <p:txBody>
          <a:bodyPr wrap="square" rtlCol="0">
            <a:spAutoFit/>
          </a:bodyPr>
          <a:p>
            <a:r>
              <a:rPr lang="en-US" altLang="zh-CN" b="1">
                <a:solidFill>
                  <a:schemeClr val="bg2">
                    <a:lumMod val="10000"/>
                  </a:schemeClr>
                </a:solidFill>
                <a:latin typeface="Times New Roman" panose="02020603050405020304" charset="0"/>
                <a:cs typeface="Times New Roman" panose="02020603050405020304" charset="0"/>
              </a:rPr>
              <a:t>Highlights from what I read</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pPr algn="just"/>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5" name="文本框 4"/>
          <p:cNvSpPr txBox="1"/>
          <p:nvPr/>
        </p:nvSpPr>
        <p:spPr>
          <a:xfrm>
            <a:off x="322580" y="1023620"/>
            <a:ext cx="8173085" cy="2538095"/>
          </a:xfrm>
          <a:prstGeom prst="rect">
            <a:avLst/>
          </a:prstGeom>
          <a:noFill/>
        </p:spPr>
        <p:txBody>
          <a:bodyPr wrap="square" rtlCol="0" anchor="t">
            <a:noAutofit/>
          </a:bodyPr>
          <a:p>
            <a:r>
              <a:rPr b="1">
                <a:solidFill>
                  <a:srgbClr val="000000"/>
                </a:solidFill>
                <a:latin typeface="Times New Roman" panose="02020603050405020304" charset="0"/>
                <a:cs typeface="Times New Roman" panose="02020603050405020304" charset="0"/>
              </a:rPr>
              <a:t>Flow simulation models of dense formations with complex fracture networks still require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long-term fundamental research</a:t>
            </a:r>
            <a:r>
              <a:rPr b="1">
                <a:solidFill>
                  <a:srgbClr val="000000"/>
                </a:solidFill>
                <a:latin typeface="Times New Roman" panose="02020603050405020304" charset="0"/>
                <a:cs typeface="Times New Roman" panose="02020603050405020304" charset="0"/>
              </a:rPr>
              <a:t> and more understanding of the physical processes occurring in these complex systems to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fully represent flow and transport processes.</a:t>
            </a:r>
            <a:endPar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The proposed prediction model combines the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advantages</a:t>
            </a:r>
            <a:r>
              <a:rPr b="1">
                <a:solidFill>
                  <a:srgbClr val="000000"/>
                </a:solidFill>
                <a:latin typeface="Times New Roman" panose="02020603050405020304" charset="0"/>
                <a:cs typeface="Times New Roman" panose="02020603050405020304" charset="0"/>
              </a:rPr>
              <a:t> of data-driven and physics-based methods. Purely data-driven models have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limited generalization capabilities </a:t>
            </a:r>
            <a:r>
              <a:rPr b="1">
                <a:solidFill>
                  <a:srgbClr val="000000"/>
                </a:solidFill>
                <a:latin typeface="Times New Roman" panose="02020603050405020304" charset="0"/>
                <a:cs typeface="Times New Roman" panose="02020603050405020304" charset="0"/>
              </a:rPr>
              <a:t>beyond the range of data used in their training, but can capture complex hidden patterns. Purely physics-based models may be based on imperfect physical models but can provide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causal predictions</a:t>
            </a:r>
            <a:r>
              <a:rPr b="1">
                <a:solidFill>
                  <a:srgbClr val="000000"/>
                </a:solidFill>
                <a:latin typeface="Times New Roman" panose="02020603050405020304" charset="0"/>
                <a:cs typeface="Times New Roman" panose="02020603050405020304" charset="0"/>
              </a:rPr>
              <a:t> for any range of input parameters.</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Deep learning predictive models learn the difference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between simulated and observed production </a:t>
            </a:r>
            <a:r>
              <a:rPr b="1">
                <a:solidFill>
                  <a:srgbClr val="000000"/>
                </a:solidFill>
                <a:latin typeface="Times New Roman" panose="02020603050405020304" charset="0"/>
                <a:cs typeface="Times New Roman" panose="02020603050405020304" charset="0"/>
              </a:rPr>
              <a:t>data and use this to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enhance the accuracy of simulation-based predictions.</a:t>
            </a:r>
            <a:endPar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62426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Methods</a:t>
            </a:r>
            <a:endParaRPr lang="en-US" sz="2400" b="1" dirty="0">
              <a:latin typeface="Arial" panose="020B0604020202020204"/>
              <a:cs typeface="Arial" panose="020B0604020202020204"/>
            </a:endParaRPr>
          </a:p>
        </p:txBody>
      </p:sp>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3" name="文本框 2"/>
          <p:cNvSpPr txBox="1"/>
          <p:nvPr/>
        </p:nvSpPr>
        <p:spPr>
          <a:xfrm>
            <a:off x="421005" y="818515"/>
            <a:ext cx="8500745" cy="5077460"/>
          </a:xfrm>
          <a:prstGeom prst="rect">
            <a:avLst/>
          </a:prstGeom>
          <a:noFill/>
        </p:spPr>
        <p:txBody>
          <a:bodyPr wrap="square" rtlCol="0" anchor="t">
            <a:spAutoFit/>
          </a:bodyPr>
          <a:p>
            <a:r>
              <a:rPr lang="zh-CN" altLang="en-US" b="1">
                <a:solidFill>
                  <a:srgbClr val="000000"/>
                </a:solidFill>
                <a:latin typeface="Times New Roman" panose="02020603050405020304" charset="0"/>
                <a:cs typeface="Times New Roman" panose="02020603050405020304" charset="0"/>
              </a:rPr>
              <a:t>The workflow of their proposed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hybrid multi-task prediction model</a:t>
            </a:r>
            <a:r>
              <a:rPr lang="zh-CN" altLang="en-US" b="1">
                <a:solidFill>
                  <a:srgbClr val="000000"/>
                </a:solidFill>
                <a:latin typeface="Times New Roman" panose="02020603050405020304" charset="0"/>
                <a:cs typeface="Times New Roman" panose="02020603050405020304" charset="0"/>
              </a:rPr>
              <a:t> is introduced. They used a deep c</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onvolutional neural network</a:t>
            </a:r>
            <a:r>
              <a:rPr lang="zh-CN" altLang="en-US" b="1">
                <a:solidFill>
                  <a:srgbClr val="000000"/>
                </a:solidFill>
                <a:latin typeface="Times New Roman" panose="02020603050405020304" charset="0"/>
                <a:cs typeface="Times New Roman" panose="02020603050405020304" charset="0"/>
              </a:rPr>
              <a:t> architecture that took well attributes (completion, formation, and fluid properties) as input to predict simulation error, cumulative oil production, and likelihood of well success.</a:t>
            </a:r>
            <a:endParaRPr lang="zh-CN" altLang="en-US" b="1">
              <a:solidFill>
                <a:srgbClr val="000000"/>
              </a:solidFill>
              <a:latin typeface="Times New Roman" panose="02020603050405020304" charset="0"/>
              <a:cs typeface="Times New Roman" panose="02020603050405020304" charset="0"/>
            </a:endParaRPr>
          </a:p>
          <a:p>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Through the concept of multi-task learning, they designed a</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statistical prediction model to create shared feature representations for multiple tasks</a:t>
            </a:r>
            <a:r>
              <a:rPr lang="zh-CN" altLang="en-US" b="1">
                <a:solidFill>
                  <a:srgbClr val="000000"/>
                </a:solidFill>
                <a:latin typeface="Times New Roman" panose="02020603050405020304" charset="0"/>
                <a:cs typeface="Times New Roman" panose="02020603050405020304" charset="0"/>
              </a:rPr>
              <a:t>, thereby improving the model's generalization ability and reducing the expensive cost of data collection and curation.</a:t>
            </a:r>
            <a:endParaRPr lang="zh-CN" altLang="en-US" b="1">
              <a:solidFill>
                <a:srgbClr val="000000"/>
              </a:solidFill>
              <a:latin typeface="Times New Roman" panose="02020603050405020304" charset="0"/>
              <a:cs typeface="Times New Roman" panose="02020603050405020304" charset="0"/>
            </a:endParaRPr>
          </a:p>
          <a:p>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approach accounts for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prediction errors by correcting production curves obtained from a physical simulator</a:t>
            </a:r>
            <a:r>
              <a:rPr lang="zh-CN" altLang="en-US" b="1">
                <a:solidFill>
                  <a:srgbClr val="000000"/>
                </a:solidFill>
                <a:latin typeface="Times New Roman" panose="02020603050405020304" charset="0"/>
                <a:cs typeface="Times New Roman" panose="02020603050405020304" charset="0"/>
              </a:rPr>
              <a:t>, thereby providing a reliable diagnostic tool for understanding well performance under different well properties.</a:t>
            </a:r>
            <a:endParaRPr lang="zh-CN" altLang="en-US" b="1">
              <a:solidFill>
                <a:srgbClr val="000000"/>
              </a:solidFill>
              <a:latin typeface="Times New Roman" panose="02020603050405020304" charset="0"/>
              <a:cs typeface="Times New Roman" panose="02020603050405020304" charset="0"/>
            </a:endParaRPr>
          </a:p>
          <a:p>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approach was tested on field data from the Bakken Shale Play in North Dakota, using simulated production response data obtained from a physics simulator, and a deep learning architecture jointly</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trained with field and simulated data</a:t>
            </a:r>
            <a:r>
              <a:rPr lang="zh-CN" altLang="en-US" b="1">
                <a:solidFill>
                  <a:srgbClr val="000000"/>
                </a:solidFill>
                <a:latin typeface="Times New Roman" panose="02020603050405020304" charset="0"/>
                <a:cs typeface="Times New Roman" panose="02020603050405020304" charset="0"/>
              </a:rPr>
              <a:t>.</a:t>
            </a:r>
            <a:endParaRPr lang="zh-CN" altLang="en-US" b="1">
              <a:solidFill>
                <a:srgbClr val="000000"/>
              </a:solidFill>
              <a:latin typeface="Times New Roman" panose="02020603050405020304" charset="0"/>
              <a:cs typeface="Times New Roman" panose="02020603050405020304" charset="0"/>
            </a:endParaRPr>
          </a:p>
          <a:p>
            <a:endParaRPr lang="zh-CN" altLang="en-US" b="1">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RESULTS</a:t>
            </a:r>
            <a:endParaRPr lang="en-US" sz="2400" b="1" dirty="0">
              <a:latin typeface="Arial" panose="020B0604020202020204"/>
              <a:cs typeface="Arial" panose="020B0604020202020204"/>
              <a:sym typeface="+mn-ea"/>
            </a:endParaRPr>
          </a:p>
        </p:txBody>
      </p:sp>
      <p:pic>
        <p:nvPicPr>
          <p:cNvPr id="2" name="图片 1"/>
          <p:cNvPicPr>
            <a:picLocks noChangeAspect="1"/>
          </p:cNvPicPr>
          <p:nvPr>
            <p:custDataLst>
              <p:tags r:id="rId2"/>
            </p:custDataLst>
          </p:nvPr>
        </p:nvPicPr>
        <p:blipFill>
          <a:blip r:embed="rId3"/>
          <a:stretch>
            <a:fillRect/>
          </a:stretch>
        </p:blipFill>
        <p:spPr>
          <a:xfrm>
            <a:off x="396240" y="1017905"/>
            <a:ext cx="4439920" cy="4149090"/>
          </a:xfrm>
          <a:prstGeom prst="rect">
            <a:avLst/>
          </a:prstGeom>
          <a:ln>
            <a:solidFill>
              <a:srgbClr val="000000"/>
            </a:solidFill>
          </a:ln>
        </p:spPr>
      </p:pic>
      <p:pic>
        <p:nvPicPr>
          <p:cNvPr id="3" name="图片 2"/>
          <p:cNvPicPr>
            <a:picLocks noChangeAspect="1"/>
          </p:cNvPicPr>
          <p:nvPr>
            <p:custDataLst>
              <p:tags r:id="rId4"/>
            </p:custDataLst>
          </p:nvPr>
        </p:nvPicPr>
        <p:blipFill>
          <a:blip r:embed="rId5"/>
          <a:stretch>
            <a:fillRect/>
          </a:stretch>
        </p:blipFill>
        <p:spPr>
          <a:xfrm>
            <a:off x="4458970" y="1032510"/>
            <a:ext cx="4467860" cy="4181475"/>
          </a:xfrm>
          <a:prstGeom prst="rect">
            <a:avLst/>
          </a:prstGeom>
          <a:ln>
            <a:solidFill>
              <a:srgbClr val="0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0660" y="258445"/>
            <a:ext cx="84270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Discussions and Conclusions</a:t>
            </a:r>
            <a:endParaRPr lang="en-US" sz="2400" b="1" dirty="0">
              <a:latin typeface="Arial" panose="020B0604020202020204"/>
              <a:cs typeface="Arial" panose="020B0604020202020204"/>
              <a:sym typeface="+mn-ea"/>
            </a:endParaRPr>
          </a:p>
        </p:txBody>
      </p:sp>
      <p:sp>
        <p:nvSpPr>
          <p:cNvPr id="4" name="文本框 3"/>
          <p:cNvSpPr txBox="1"/>
          <p:nvPr/>
        </p:nvSpPr>
        <p:spPr>
          <a:xfrm>
            <a:off x="257810" y="759460"/>
            <a:ext cx="8629015" cy="4799965"/>
          </a:xfrm>
          <a:prstGeom prst="rect">
            <a:avLst/>
          </a:prstGeom>
          <a:noFill/>
        </p:spPr>
        <p:txBody>
          <a:bodyPr wrap="square" rtlCol="0" anchor="t">
            <a:spAutoFit/>
          </a:bodyPr>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It is emphasized that deep learning prediction models combine the</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advantages of data-driven methods and physics-based methods</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and are able to learn the differences between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simulated and observed production data</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thereby improving the accuracy of simulated predictions. Through the concept of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multi-task learning</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 statistical prediction model is designed to</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create shared feature representations</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for multiple tasks, improving the model's generalization ability and reducing the cost of data collection and sorting.</a:t>
            </a:r>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Q1:</a:t>
            </a:r>
            <a:r>
              <a:rPr lang="en-US" altLang="zh-CN" b="1">
                <a:solidFill>
                  <a:schemeClr val="bg2">
                    <a:lumMod val="10000"/>
                  </a:schemeClr>
                </a:solidFill>
                <a:latin typeface="Times New Roman" panose="02020603050405020304" charset="0"/>
                <a:cs typeface="Times New Roman" panose="02020603050405020304" charset="0"/>
                <a:sym typeface="+mn-ea"/>
              </a:rPr>
              <a:t> How does multi-task learning help improve the model's predictive performance on the test dataset?</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A1: </a:t>
            </a:r>
            <a:r>
              <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Multi-task learning improves the model's generalization ability and reduces the cost of data collection and sorting by creating shared feature representations for multiple tasks, thereby helping to improve the model's predictive performance on test data sets.</a:t>
            </a:r>
            <a:endPar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TEyYzUyMzZmOWM1NThiMTA4OGRkNmM0NTQyOGMzZTYifQ=="/>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3045</Words>
  <Application>WPS 演示</Application>
  <PresentationFormat>On-screen Show (4:3)</PresentationFormat>
  <Paragraphs>51</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40</cp:revision>
  <cp:lastPrinted>2012-02-07T18:57:00Z</cp:lastPrinted>
  <dcterms:created xsi:type="dcterms:W3CDTF">2014-06-03T20:14:00Z</dcterms:created>
  <dcterms:modified xsi:type="dcterms:W3CDTF">2024-02-11T06:12:44Z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8779EF0503894D86B00BC8D2B7F92E15_13</vt:lpwstr>
  </property>
  <property fmtid="{D5CDD505-2E9C-101B-9397-08002B2CF9AE}" pid="3" name="KSOProductBuildVer">
    <vt:lpwstr>2052-12.1.0.16250</vt:lpwstr>
  </property>
</Properties>
</file>