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9" r:id="rId3"/>
    <p:sldId id="260" r:id="rId4"/>
    <p:sldId id="263" r:id="rId5"/>
    <p:sldId id="277" r:id="rId6"/>
    <p:sldId id="278" r:id="rId7"/>
    <p:sldId id="264" r:id="rId8"/>
  </p:sldIdLst>
  <p:sldSz cx="9144000" cy="6858000" type="screen4x3"/>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000000"/>
    <a:srgbClr val="990000"/>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snapToObjects="1" showGuides="1">
      <p:cViewPr varScale="1">
        <p:scale>
          <a:sx n="132" d="100"/>
          <a:sy n="132" d="100"/>
        </p:scale>
        <p:origin x="876" y="132"/>
      </p:cViewPr>
      <p:guideLst>
        <p:guide orient="horz" pos="2159"/>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6.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0B9F57-0C4C-554F-AE10-4C20574AD708}"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B8D4FD-21CF-A04D-B704-E7293BD7FA8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3.emf"/><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descr="Spatial Sciences Institute wordm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97700" y="6462798"/>
            <a:ext cx="1841498" cy="300096"/>
          </a:xfrm>
          <a:prstGeom prst="rect">
            <a:avLst/>
          </a:prstGeom>
        </p:spPr>
      </p:pic>
      <p:pic>
        <p:nvPicPr>
          <p:cNvPr id="3" name="Picture 2" descr="USC-Dornsife-Cardinal-Black-on-White-RGB.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85751" y="5948775"/>
            <a:ext cx="2470149" cy="815150"/>
          </a:xfrm>
          <a:prstGeom prst="rect">
            <a:avLst/>
          </a:prstGeom>
        </p:spPr>
      </p:pic>
      <p:sp>
        <p:nvSpPr>
          <p:cNvPr id="8" name="Rectangle 7"/>
          <p:cNvSpPr/>
          <p:nvPr userDrawn="1"/>
        </p:nvSpPr>
        <p:spPr>
          <a:xfrm flipV="1">
            <a:off x="0" y="5778500"/>
            <a:ext cx="9144000" cy="50800"/>
          </a:xfrm>
          <a:prstGeom prst="rect">
            <a:avLst/>
          </a:prstGeom>
          <a:solidFill>
            <a:srgbClr val="9900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11" name="Picture 10" descr="Small Use Shield_GoldOnTrans.eps"/>
          <p:cNvPicPr>
            <a:picLocks noChangeAspect="1"/>
          </p:cNvPicPr>
          <p:nvPr userDrawn="1"/>
        </p:nvPicPr>
        <p:blipFill>
          <a:blip r:embed="rId5"/>
          <a:stretch>
            <a:fillRect/>
          </a:stretch>
        </p:blipFill>
        <p:spPr>
          <a:xfrm>
            <a:off x="8201027" y="238127"/>
            <a:ext cx="748239" cy="74823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tags" Target="../tags/tag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4605" y="1024255"/>
            <a:ext cx="9129395" cy="272796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3200" b="1"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rPr>
              <a:t>Can Blog Communication Dynamics be Correlated </a:t>
            </a:r>
            <a:endParaRPr kumimoji="0" lang="en-US" sz="3200" b="1"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endParaRPr>
          </a:p>
          <a:p>
            <a:pPr marL="0" marR="0" lvl="0" indent="0" algn="ctr" defTabSz="457200" rtl="0" eaLnBrk="1" fontAlgn="auto" latinLnBrk="0" hangingPunct="1">
              <a:lnSpc>
                <a:spcPct val="100000"/>
              </a:lnSpc>
              <a:spcBef>
                <a:spcPct val="0"/>
              </a:spcBef>
              <a:spcAft>
                <a:spcPts val="0"/>
              </a:spcAft>
              <a:buClrTx/>
              <a:buSzTx/>
              <a:buFontTx/>
              <a:buNone/>
              <a:defRPr/>
            </a:pPr>
            <a:r>
              <a:rPr kumimoji="0" lang="en-US" sz="3200" b="1"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rPr>
              <a:t>with Stock Market Activity?</a:t>
            </a:r>
            <a:endParaRPr kumimoji="0" lang="en-US" sz="3200" b="1"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endParaRPr>
          </a:p>
          <a:p>
            <a:pPr marL="0" marR="0" lvl="0" indent="0" algn="ctr" defTabSz="457200" rtl="0" eaLnBrk="1" fontAlgn="auto" latinLnBrk="0" hangingPunct="1">
              <a:lnSpc>
                <a:spcPct val="100000"/>
              </a:lnSpc>
              <a:spcBef>
                <a:spcPct val="0"/>
              </a:spcBef>
              <a:spcAft>
                <a:spcPts val="0"/>
              </a:spcAft>
              <a:buClrTx/>
              <a:buSzTx/>
              <a:buFontTx/>
              <a:buNone/>
              <a:defRPr/>
            </a:pPr>
            <a:r>
              <a:rPr kumimoji="0" lang="en-US" sz="2800" b="1"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rPr>
              <a:t>DSCI560</a:t>
            </a:r>
            <a:br>
              <a:rPr kumimoji="0" lang="en-US" sz="4400"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rPr>
            </a:br>
            <a:endParaRPr kumimoji="0" lang="en-US" sz="2750"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endParaRPr>
          </a:p>
        </p:txBody>
      </p:sp>
      <p:sp>
        <p:nvSpPr>
          <p:cNvPr id="5" name="Subtitle 2"/>
          <p:cNvSpPr txBox="1"/>
          <p:nvPr/>
        </p:nvSpPr>
        <p:spPr>
          <a:xfrm>
            <a:off x="14334" y="3637279"/>
            <a:ext cx="9129299" cy="749301"/>
          </a:xfrm>
          <a:prstGeom prst="rect">
            <a:avLst/>
          </a:prstGeom>
        </p:spPr>
        <p:txBody>
          <a:bodyPr vert="horz" lIns="91440" tIns="45720" rIns="91440" bIns="45720" rtlCol="0">
            <a:noAutofit/>
          </a:bodyPr>
          <a:lstStyle/>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rPr>
              <a:t>Instructor</a:t>
            </a:r>
            <a:r>
              <a:rPr kumimoji="0" lang="zh-CN" alt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rPr>
              <a:t>：Young Cho, Ph.D.</a:t>
            </a:r>
            <a:endParaRPr kumimoji="0" lang="zh-CN" alt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endParaRPr>
          </a:p>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rPr>
              <a:t>Yifan Yang</a:t>
            </a:r>
            <a:endPar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endParaRPr>
          </a:p>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rPr>
              <a:t>8386626867</a:t>
            </a:r>
            <a:endPar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7274981" y="6214529"/>
            <a:ext cx="1625599" cy="317499"/>
          </a:xfrm>
          <a:prstGeom prst="rect">
            <a:avLst/>
          </a:prstGeom>
        </p:spPr>
        <p:txBody>
          <a:bodyPr vert="horz" lIns="91440" tIns="45720" rIns="91440" bIns="45720" rtlCol="0">
            <a:normAutofit/>
          </a:bodyPr>
          <a:lstStyle/>
          <a:p>
            <a:pPr marL="0" marR="0" lvl="0" indent="0" algn="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1100" b="1" u="none" strike="noStrike" kern="1200" cap="none" spc="0" normalizeH="0" baseline="0" noProof="0" dirty="0" smtClean="0">
                <a:ln>
                  <a:noFill/>
                </a:ln>
                <a:solidFill>
                  <a:schemeClr val="bg1"/>
                </a:solidFill>
                <a:effectLst/>
                <a:uLnTx/>
                <a:uFillTx/>
                <a:latin typeface="Arial" panose="020B0604020202020204"/>
                <a:ea typeface="+mn-ea"/>
                <a:cs typeface="Arial" panose="020B0604020202020204"/>
              </a:rPr>
              <a:t>SECTION TITLE</a:t>
            </a:r>
            <a:r>
              <a:rPr kumimoji="0" lang="en-US" sz="1100" b="1" u="none" strike="noStrike" kern="1200" cap="none" spc="0" normalizeH="0" noProof="0" dirty="0" smtClean="0">
                <a:ln>
                  <a:noFill/>
                </a:ln>
                <a:solidFill>
                  <a:schemeClr val="bg1"/>
                </a:solidFill>
                <a:effectLst/>
                <a:uLnTx/>
                <a:uFillTx/>
                <a:latin typeface="Arial" panose="020B0604020202020204"/>
                <a:ea typeface="+mn-ea"/>
                <a:cs typeface="Arial" panose="020B0604020202020204"/>
              </a:rPr>
              <a:t>  |  2</a:t>
            </a:r>
            <a:endParaRPr kumimoji="0" lang="en-US" sz="1100" b="1" u="none" strike="noStrike" kern="1200" cap="none" spc="0" normalizeH="0" baseline="0" noProof="0" dirty="0" smtClean="0">
              <a:ln>
                <a:noFill/>
              </a:ln>
              <a:solidFill>
                <a:schemeClr val="bg1"/>
              </a:solidFill>
              <a:effectLst/>
              <a:uLnTx/>
              <a:uFillTx/>
              <a:latin typeface="Arial" panose="020B0604020202020204"/>
              <a:ea typeface="+mn-ea"/>
              <a:cs typeface="Arial" panose="020B0604020202020204"/>
            </a:endParaRPr>
          </a:p>
        </p:txBody>
      </p:sp>
      <p:sp>
        <p:nvSpPr>
          <p:cNvPr id="3" name="TextBox 2"/>
          <p:cNvSpPr txBox="1"/>
          <p:nvPr/>
        </p:nvSpPr>
        <p:spPr>
          <a:xfrm>
            <a:off x="7386079" y="6206058"/>
            <a:ext cx="1517337" cy="430887"/>
          </a:xfrm>
          <a:prstGeom prst="rect">
            <a:avLst/>
          </a:prstGeom>
          <a:noFill/>
        </p:spPr>
        <p:txBody>
          <a:bodyPr wrap="none" rtlCol="0">
            <a:spAutoFit/>
          </a:bodyPr>
          <a:lstStyle/>
          <a:p>
            <a:r>
              <a:rPr lang="en-US" sz="1100" b="1" dirty="0">
                <a:solidFill>
                  <a:srgbClr val="000000"/>
                </a:solidFill>
                <a:latin typeface="Arial" panose="020B0604020202020204"/>
                <a:cs typeface="Arial" panose="020B0604020202020204"/>
              </a:rPr>
              <a:t>SECTION TITLE  |  2</a:t>
            </a:r>
            <a:endParaRPr lang="en-US" sz="1100" b="1" dirty="0">
              <a:solidFill>
                <a:srgbClr val="000000"/>
              </a:solidFill>
              <a:latin typeface="Arial" panose="020B0604020202020204"/>
              <a:cs typeface="Arial" panose="020B0604020202020204"/>
            </a:endParaRPr>
          </a:p>
          <a:p>
            <a:pPr lvl="0"/>
            <a:endParaRPr lang="en-US" sz="1100" b="1" dirty="0">
              <a:solidFill>
                <a:srgbClr val="000000"/>
              </a:solidFill>
              <a:latin typeface="Arial" panose="020B0604020202020204"/>
              <a:cs typeface="Arial" panose="020B0604020202020204"/>
            </a:endParaRPr>
          </a:p>
        </p:txBody>
      </p:sp>
      <p:sp>
        <p:nvSpPr>
          <p:cNvPr id="2" name="文本框 1"/>
          <p:cNvSpPr txBox="1"/>
          <p:nvPr/>
        </p:nvSpPr>
        <p:spPr>
          <a:xfrm>
            <a:off x="389890" y="261620"/>
            <a:ext cx="7683500" cy="368300"/>
          </a:xfrm>
          <a:prstGeom prst="rect">
            <a:avLst/>
          </a:prstGeom>
          <a:noFill/>
        </p:spPr>
        <p:txBody>
          <a:bodyPr wrap="square" rtlCol="0" anchor="t">
            <a:spAutoFit/>
          </a:bodyPr>
          <a:p>
            <a:pPr lvl="0">
              <a:spcBef>
                <a:spcPct val="0"/>
              </a:spcBef>
              <a:defRPr/>
            </a:pPr>
            <a:r>
              <a:rPr lang="en-US" b="1" dirty="0">
                <a:latin typeface="Arial" panose="020B0604020202020204"/>
                <a:cs typeface="Arial" panose="020B0604020202020204"/>
              </a:rPr>
              <a:t>INTRODUCTION and abstract </a:t>
            </a:r>
            <a:endParaRPr lang="en-US" b="1" dirty="0">
              <a:latin typeface="Arial" panose="020B0604020202020204"/>
              <a:cs typeface="Arial" panose="020B0604020202020204"/>
            </a:endParaRPr>
          </a:p>
        </p:txBody>
      </p:sp>
      <p:sp>
        <p:nvSpPr>
          <p:cNvPr id="6" name="文本框 5"/>
          <p:cNvSpPr txBox="1"/>
          <p:nvPr/>
        </p:nvSpPr>
        <p:spPr>
          <a:xfrm>
            <a:off x="389890" y="629920"/>
            <a:ext cx="8503285" cy="922020"/>
          </a:xfrm>
          <a:prstGeom prst="rect">
            <a:avLst/>
          </a:prstGeom>
          <a:noFill/>
        </p:spPr>
        <p:txBody>
          <a:bodyPr wrap="square" rtlCol="0">
            <a:spAutoFit/>
          </a:bodyPr>
          <a:p>
            <a:r>
              <a:rPr lang="en-US" altLang="zh-CN" b="1">
                <a:solidFill>
                  <a:schemeClr val="bg2">
                    <a:lumMod val="10000"/>
                  </a:schemeClr>
                </a:solidFill>
                <a:latin typeface="Times New Roman" panose="02020603050405020304" charset="0"/>
                <a:cs typeface="Times New Roman" panose="02020603050405020304" charset="0"/>
              </a:rPr>
              <a:t>Highlights from what I read</a:t>
            </a:r>
            <a:r>
              <a:rPr lang="zh-CN" altLang="en-US" b="1">
                <a:solidFill>
                  <a:schemeClr val="bg2">
                    <a:lumMod val="10000"/>
                  </a:schemeClr>
                </a:solidFill>
                <a:latin typeface="Times New Roman" panose="02020603050405020304" charset="0"/>
                <a:cs typeface="Times New Roman" panose="02020603050405020304" charset="0"/>
              </a:rPr>
              <a:t>：</a:t>
            </a:r>
            <a:endParaRPr lang="zh-CN" altLang="en-US" b="1">
              <a:solidFill>
                <a:schemeClr val="bg2">
                  <a:lumMod val="10000"/>
                </a:schemeClr>
              </a:solidFill>
              <a:latin typeface="Times New Roman" panose="02020603050405020304" charset="0"/>
              <a:cs typeface="Times New Roman" panose="02020603050405020304" charset="0"/>
            </a:endParaRPr>
          </a:p>
          <a:p>
            <a:endParaRPr lang="zh-CN" altLang="en-US" b="1">
              <a:solidFill>
                <a:schemeClr val="bg2">
                  <a:lumMod val="10000"/>
                </a:schemeClr>
              </a:solidFill>
              <a:latin typeface="Times New Roman" panose="02020603050405020304" charset="0"/>
              <a:cs typeface="Times New Roman" panose="02020603050405020304" charset="0"/>
            </a:endParaRPr>
          </a:p>
          <a:p>
            <a:pPr algn="just"/>
            <a:endParaRPr lang="zh-CN" altLang="en-US" b="1">
              <a:solidFill>
                <a:schemeClr val="bg2">
                  <a:lumMod val="10000"/>
                </a:schemeClr>
              </a:solidFill>
              <a:latin typeface="Times New Roman" panose="02020603050405020304" charset="0"/>
              <a:cs typeface="Times New Roman" panose="02020603050405020304" charset="0"/>
            </a:endParaRPr>
          </a:p>
        </p:txBody>
      </p:sp>
      <p:sp>
        <p:nvSpPr>
          <p:cNvPr id="5" name="文本框 4"/>
          <p:cNvSpPr txBox="1"/>
          <p:nvPr/>
        </p:nvSpPr>
        <p:spPr>
          <a:xfrm>
            <a:off x="322580" y="1023620"/>
            <a:ext cx="8173085" cy="2538095"/>
          </a:xfrm>
          <a:prstGeom prst="rect">
            <a:avLst/>
          </a:prstGeom>
          <a:noFill/>
        </p:spPr>
        <p:txBody>
          <a:bodyPr wrap="square" rtlCol="0" anchor="t">
            <a:noAutofit/>
          </a:bodyPr>
          <a:p>
            <a:r>
              <a:rPr b="1">
                <a:solidFill>
                  <a:srgbClr val="000000"/>
                </a:solidFill>
                <a:latin typeface="Times New Roman" panose="02020603050405020304" charset="0"/>
                <a:cs typeface="Times New Roman" panose="02020603050405020304" charset="0"/>
              </a:rPr>
              <a:t>This paper has two key contributions: (a) identifying the </a:t>
            </a:r>
            <a:r>
              <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information roles and contextual attributes </a:t>
            </a:r>
            <a:r>
              <a:rPr b="1">
                <a:solidFill>
                  <a:srgbClr val="000000"/>
                </a:solidFill>
                <a:latin typeface="Times New Roman" panose="02020603050405020304" charset="0"/>
                <a:cs typeface="Times New Roman" panose="02020603050405020304" charset="0"/>
              </a:rPr>
              <a:t>of four technology companies, (b) modeling them as a </a:t>
            </a:r>
            <a:r>
              <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regression problem</a:t>
            </a:r>
            <a:r>
              <a:rPr b="1">
                <a:solidFill>
                  <a:srgbClr val="000000"/>
                </a:solidFill>
                <a:latin typeface="Times New Roman" panose="02020603050405020304" charset="0"/>
                <a:cs typeface="Times New Roman" panose="02020603050405020304" charset="0"/>
              </a:rPr>
              <a:t> in a </a:t>
            </a:r>
            <a:r>
              <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support vector machine framework</a:t>
            </a:r>
            <a:r>
              <a:rPr b="1">
                <a:solidFill>
                  <a:srgbClr val="000000"/>
                </a:solidFill>
                <a:latin typeface="Times New Roman" panose="02020603050405020304" charset="0"/>
                <a:cs typeface="Times New Roman" panose="02020603050405020304" charset="0"/>
              </a:rPr>
              <a:t> and using stock movements to train the model</a:t>
            </a:r>
            <a:endParaRPr b="1">
              <a:solidFill>
                <a:srgbClr val="000000"/>
              </a:solidFill>
              <a:latin typeface="Times New Roman" panose="02020603050405020304" charset="0"/>
              <a:cs typeface="Times New Roman" panose="02020603050405020304" charset="0"/>
            </a:endParaRPr>
          </a:p>
          <a:p>
            <a:endParaRPr lang="en-US" altLang="zh-CN" b="1">
              <a:solidFill>
                <a:srgbClr val="000000"/>
              </a:solidFill>
              <a:latin typeface="Times New Roman" panose="02020603050405020304" charset="0"/>
              <a:cs typeface="Times New Roman" panose="02020603050405020304" charset="0"/>
            </a:endParaRPr>
          </a:p>
          <a:p>
            <a:r>
              <a:rPr lang="en-US" altLang="zh-CN" b="1">
                <a:solidFill>
                  <a:srgbClr val="000000"/>
                </a:solidFill>
                <a:latin typeface="Times New Roman" panose="02020603050405020304" charset="0"/>
                <a:cs typeface="Times New Roman" panose="02020603050405020304" charset="0"/>
              </a:rPr>
              <a:t>introduction</a:t>
            </a:r>
            <a:endParaRPr lang="en-US" altLang="zh-CN" b="1">
              <a:solidFill>
                <a:srgbClr val="000000"/>
              </a:solidFill>
              <a:latin typeface="Times New Roman" panose="02020603050405020304" charset="0"/>
              <a:cs typeface="Times New Roman" panose="02020603050405020304" charset="0"/>
            </a:endParaRPr>
          </a:p>
          <a:p>
            <a:r>
              <a:rPr lang="en-US" altLang="zh-CN" b="1">
                <a:solidFill>
                  <a:srgbClr val="000000"/>
                </a:solidFill>
                <a:latin typeface="Times New Roman" panose="02020603050405020304" charset="0"/>
                <a:cs typeface="Times New Roman" panose="02020603050405020304" charset="0"/>
              </a:rPr>
              <a:t>The main contribution of this paper is a simple framework for </a:t>
            </a:r>
            <a:r>
              <a:rPr lang="en-US" altLang="zh-CN"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dynamic modeling of contextual human-to-human communication</a:t>
            </a:r>
            <a:r>
              <a:rPr lang="en-US" altLang="zh-CN" b="1">
                <a:solidFill>
                  <a:srgbClr val="000000"/>
                </a:solidFill>
                <a:latin typeface="Times New Roman" panose="02020603050405020304" charset="0"/>
                <a:cs typeface="Times New Roman" panose="02020603050405020304" charset="0"/>
              </a:rPr>
              <a:t>.</a:t>
            </a:r>
            <a:endParaRPr lang="en-US" altLang="zh-CN" b="1">
              <a:solidFill>
                <a:srgbClr val="000000"/>
              </a:solidFill>
              <a:latin typeface="Times New Roman" panose="02020603050405020304" charset="0"/>
              <a:cs typeface="Times New Roman" panose="02020603050405020304" charset="0"/>
            </a:endParaRPr>
          </a:p>
          <a:p>
            <a:endParaRPr lang="en-US" altLang="zh-CN" b="1">
              <a:solidFill>
                <a:srgbClr val="000000"/>
              </a:solidFill>
              <a:latin typeface="Times New Roman" panose="02020603050405020304" charset="0"/>
              <a:cs typeface="Times New Roman" panose="02020603050405020304" charset="0"/>
            </a:endParaRPr>
          </a:p>
          <a:p>
            <a:r>
              <a:rPr lang="en-US" altLang="zh-CN" b="1">
                <a:solidFill>
                  <a:srgbClr val="000000"/>
                </a:solidFill>
                <a:latin typeface="Times New Roman" panose="02020603050405020304" charset="0"/>
                <a:cs typeface="Times New Roman" panose="02020603050405020304" charset="0"/>
              </a:rPr>
              <a:t>These </a:t>
            </a:r>
            <a:r>
              <a:rPr lang="en-US" altLang="zh-CN"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contextual features</a:t>
            </a:r>
            <a:r>
              <a:rPr lang="en-US" altLang="zh-CN" b="1">
                <a:solidFill>
                  <a:srgbClr val="000000"/>
                </a:solidFill>
                <a:latin typeface="Times New Roman" panose="02020603050405020304" charset="0"/>
                <a:cs typeface="Times New Roman" panose="02020603050405020304" charset="0"/>
              </a:rPr>
              <a:t> are: number of posts, number of comments, length and time to reply to comments, intensity of comments, and the information roles available to different people (early responders/late teasers, loyalists/outliers).</a:t>
            </a:r>
            <a:endParaRPr lang="en-US" altLang="zh-CN" b="1">
              <a:solidFill>
                <a:srgbClr val="000000"/>
              </a:solidFill>
              <a:latin typeface="Times New Roman" panose="02020603050405020304" charset="0"/>
              <a:cs typeface="Times New Roman" panose="02020603050405020304" charset="0"/>
            </a:endParaRPr>
          </a:p>
          <a:p>
            <a:endParaRPr lang="en-US" altLang="zh-CN" b="1">
              <a:solidFill>
                <a:srgbClr val="000000"/>
              </a:solidFill>
              <a:latin typeface="Times New Roman" panose="02020603050405020304" charset="0"/>
              <a:cs typeface="Times New Roman" panose="02020603050405020304" charset="0"/>
            </a:endParaRPr>
          </a:p>
          <a:p>
            <a:r>
              <a:rPr lang="en-US" altLang="zh-CN" b="1">
                <a:solidFill>
                  <a:srgbClr val="000000"/>
                </a:solidFill>
                <a:latin typeface="Times New Roman" panose="02020603050405020304" charset="0"/>
                <a:cs typeface="Times New Roman" panose="02020603050405020304" charset="0"/>
              </a:rPr>
              <a:t>These results are validated by using two baseline methods: firstly </a:t>
            </a:r>
            <a:r>
              <a:rPr lang="en-US" altLang="zh-CN"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aware of the situation by comparing it to non-context</a:t>
            </a:r>
            <a:r>
              <a:rPr lang="en-US" altLang="zh-CN" b="1">
                <a:solidFill>
                  <a:srgbClr val="000000"/>
                </a:solidFill>
                <a:latin typeface="Times New Roman" panose="02020603050405020304" charset="0"/>
                <a:cs typeface="Times New Roman" panose="02020603050405020304" charset="0"/>
              </a:rPr>
              <a:t>, and secondly </a:t>
            </a:r>
            <a:r>
              <a:rPr lang="en-US" altLang="zh-CN"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using a linear combination of contextual features</a:t>
            </a:r>
            <a:r>
              <a:rPr lang="en-US" altLang="zh-CN" b="1">
                <a:solidFill>
                  <a:srgbClr val="000000"/>
                </a:solidFill>
                <a:latin typeface="Times New Roman" panose="02020603050405020304" charset="0"/>
                <a:cs typeface="Times New Roman" panose="02020603050405020304" charset="0"/>
              </a:rPr>
              <a:t>.</a:t>
            </a:r>
            <a:endParaRPr lang="en-US" altLang="zh-CN" b="1">
              <a:solidFill>
                <a:srgbClr val="00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518160" y="261620"/>
            <a:ext cx="6242685" cy="460375"/>
          </a:xfrm>
          <a:prstGeom prst="rect">
            <a:avLst/>
          </a:prstGeom>
          <a:noFill/>
        </p:spPr>
        <p:txBody>
          <a:bodyPr wrap="square" rtlCol="0" anchor="t">
            <a:spAutoFit/>
          </a:bodyPr>
          <a:p>
            <a:pPr lvl="0">
              <a:spcBef>
                <a:spcPct val="0"/>
              </a:spcBef>
              <a:defRPr/>
            </a:pPr>
            <a:r>
              <a:rPr lang="en-US" sz="2400" b="1" dirty="0">
                <a:latin typeface="Arial" panose="020B0604020202020204"/>
                <a:cs typeface="Arial" panose="020B0604020202020204"/>
              </a:rPr>
              <a:t>MODELING INFORMATION ROLES</a:t>
            </a:r>
            <a:endParaRPr lang="en-US" sz="2400" b="1" dirty="0">
              <a:latin typeface="Arial" panose="020B0604020202020204"/>
              <a:cs typeface="Arial" panose="020B0604020202020204"/>
            </a:endParaRPr>
          </a:p>
        </p:txBody>
      </p:sp>
      <p:sp>
        <p:nvSpPr>
          <p:cNvPr id="4" name="文本框 3"/>
          <p:cNvSpPr txBox="1"/>
          <p:nvPr/>
        </p:nvSpPr>
        <p:spPr>
          <a:xfrm>
            <a:off x="686435" y="2552065"/>
            <a:ext cx="7777480" cy="368300"/>
          </a:xfrm>
          <a:prstGeom prst="rect">
            <a:avLst/>
          </a:prstGeom>
          <a:noFill/>
        </p:spPr>
        <p:txBody>
          <a:bodyPr wrap="square" rtlCol="0" anchor="t">
            <a:spAutoFit/>
          </a:bodyPr>
          <a:p>
            <a:r>
              <a:rPr lang="zh-CN" altLang="en-US" b="1">
                <a:solidFill>
                  <a:schemeClr val="bg2">
                    <a:lumMod val="10000"/>
                  </a:schemeClr>
                </a:solidFill>
                <a:latin typeface="Times New Roman" panose="02020603050405020304" charset="0"/>
                <a:cs typeface="Times New Roman" panose="02020603050405020304" charset="0"/>
              </a:rPr>
              <a:t> </a:t>
            </a:r>
            <a:endParaRPr lang="zh-CN" altLang="en-US" b="1">
              <a:solidFill>
                <a:schemeClr val="bg2">
                  <a:lumMod val="10000"/>
                </a:schemeClr>
              </a:solidFill>
              <a:latin typeface="Times New Roman" panose="02020603050405020304" charset="0"/>
              <a:cs typeface="Times New Roman" panose="02020603050405020304" charset="0"/>
            </a:endParaRPr>
          </a:p>
        </p:txBody>
      </p:sp>
      <p:pic>
        <p:nvPicPr>
          <p:cNvPr id="3" name="图片 2"/>
          <p:cNvPicPr>
            <a:picLocks noChangeAspect="1"/>
          </p:cNvPicPr>
          <p:nvPr>
            <p:custDataLst>
              <p:tags r:id="rId2"/>
            </p:custDataLst>
          </p:nvPr>
        </p:nvPicPr>
        <p:blipFill>
          <a:blip r:embed="rId3"/>
          <a:stretch>
            <a:fillRect/>
          </a:stretch>
        </p:blipFill>
        <p:spPr>
          <a:xfrm>
            <a:off x="191770" y="1088390"/>
            <a:ext cx="8625840" cy="3888105"/>
          </a:xfrm>
          <a:prstGeom prst="rect">
            <a:avLst/>
          </a:prstGeom>
          <a:ln>
            <a:solidFill>
              <a:srgbClr val="000000"/>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518160" y="261620"/>
            <a:ext cx="8625205" cy="829945"/>
          </a:xfrm>
          <a:prstGeom prst="rect">
            <a:avLst/>
          </a:prstGeom>
          <a:noFill/>
        </p:spPr>
        <p:txBody>
          <a:bodyPr wrap="square" rtlCol="0" anchor="t">
            <a:spAutoFit/>
          </a:bodyPr>
          <a:p>
            <a:pPr lvl="0">
              <a:spcBef>
                <a:spcPct val="0"/>
              </a:spcBef>
              <a:defRPr/>
            </a:pPr>
            <a:r>
              <a:rPr lang="en-US" sz="2400" b="1" dirty="0">
                <a:latin typeface="Arial" panose="020B0604020202020204"/>
                <a:cs typeface="Arial" panose="020B0604020202020204"/>
              </a:rPr>
              <a:t>CONTEXTUAL MODELING OF COMMUNICATION DYNAMICS</a:t>
            </a:r>
            <a:endParaRPr lang="en-US" sz="2400" b="1" dirty="0">
              <a:latin typeface="Arial" panose="020B0604020202020204"/>
              <a:cs typeface="Arial" panose="020B0604020202020204"/>
            </a:endParaRPr>
          </a:p>
        </p:txBody>
      </p:sp>
      <p:sp>
        <p:nvSpPr>
          <p:cNvPr id="4" name="文本框 3"/>
          <p:cNvSpPr txBox="1"/>
          <p:nvPr/>
        </p:nvSpPr>
        <p:spPr>
          <a:xfrm>
            <a:off x="686435" y="2552065"/>
            <a:ext cx="7777480" cy="368300"/>
          </a:xfrm>
          <a:prstGeom prst="rect">
            <a:avLst/>
          </a:prstGeom>
          <a:noFill/>
        </p:spPr>
        <p:txBody>
          <a:bodyPr wrap="square" rtlCol="0" anchor="t">
            <a:spAutoFit/>
          </a:bodyPr>
          <a:p>
            <a:r>
              <a:rPr lang="zh-CN" altLang="en-US" b="1">
                <a:solidFill>
                  <a:schemeClr val="bg2">
                    <a:lumMod val="10000"/>
                  </a:schemeClr>
                </a:solidFill>
                <a:latin typeface="Times New Roman" panose="02020603050405020304" charset="0"/>
                <a:cs typeface="Times New Roman" panose="02020603050405020304" charset="0"/>
              </a:rPr>
              <a:t> </a:t>
            </a:r>
            <a:endParaRPr lang="zh-CN" altLang="en-US" b="1">
              <a:solidFill>
                <a:schemeClr val="bg2">
                  <a:lumMod val="10000"/>
                </a:schemeClr>
              </a:solidFill>
              <a:latin typeface="Times New Roman" panose="02020603050405020304" charset="0"/>
              <a:cs typeface="Times New Roman" panose="02020603050405020304" charset="0"/>
            </a:endParaRPr>
          </a:p>
        </p:txBody>
      </p:sp>
      <p:pic>
        <p:nvPicPr>
          <p:cNvPr id="3" name="图片 2"/>
          <p:cNvPicPr>
            <a:picLocks noChangeAspect="1"/>
          </p:cNvPicPr>
          <p:nvPr>
            <p:custDataLst>
              <p:tags r:id="rId2"/>
            </p:custDataLst>
          </p:nvPr>
        </p:nvPicPr>
        <p:blipFill>
          <a:blip r:embed="rId3"/>
          <a:stretch>
            <a:fillRect/>
          </a:stretch>
        </p:blipFill>
        <p:spPr>
          <a:xfrm>
            <a:off x="1409065" y="1078865"/>
            <a:ext cx="6339840" cy="4462780"/>
          </a:xfrm>
          <a:prstGeom prst="rect">
            <a:avLst/>
          </a:prstGeom>
          <a:ln>
            <a:solidFill>
              <a:srgbClr val="000000"/>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200660" y="258445"/>
            <a:ext cx="6028690" cy="460375"/>
          </a:xfrm>
          <a:prstGeom prst="rect">
            <a:avLst/>
          </a:prstGeom>
          <a:noFill/>
        </p:spPr>
        <p:txBody>
          <a:bodyPr wrap="square" rtlCol="0" anchor="t">
            <a:spAutoFit/>
          </a:bodyPr>
          <a:p>
            <a:pPr lvl="0">
              <a:spcBef>
                <a:spcPct val="0"/>
              </a:spcBef>
              <a:defRPr/>
            </a:pPr>
            <a:r>
              <a:rPr lang="en-US" sz="2400" b="1" dirty="0">
                <a:latin typeface="Arial" panose="020B0604020202020204"/>
                <a:cs typeface="Arial" panose="020B0604020202020204"/>
                <a:sym typeface="+mn-ea"/>
              </a:rPr>
              <a:t>DETERMINING CORRELATION </a:t>
            </a:r>
            <a:endParaRPr lang="en-US" sz="2400" b="1" dirty="0">
              <a:latin typeface="Arial" panose="020B0604020202020204"/>
              <a:cs typeface="Arial" panose="020B0604020202020204"/>
              <a:sym typeface="+mn-ea"/>
            </a:endParaRPr>
          </a:p>
        </p:txBody>
      </p:sp>
      <p:sp>
        <p:nvSpPr>
          <p:cNvPr id="4" name="文本框 3"/>
          <p:cNvSpPr txBox="1"/>
          <p:nvPr/>
        </p:nvSpPr>
        <p:spPr>
          <a:xfrm>
            <a:off x="353060" y="847725"/>
            <a:ext cx="8237220" cy="1476375"/>
          </a:xfrm>
          <a:prstGeom prst="rect">
            <a:avLst/>
          </a:prstGeom>
          <a:noFill/>
        </p:spPr>
        <p:txBody>
          <a:bodyPr wrap="square" rtlCol="0" anchor="t">
            <a:spAutoFit/>
          </a:bodyPr>
          <a:p>
            <a:r>
              <a:rPr lang="en-US" altLang="zh-CN"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Highlights from what I read</a:t>
            </a:r>
            <a:r>
              <a:rPr lang="zh-CN" altLang="en-US"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a:t>
            </a:r>
            <a:endParaRPr lang="zh-C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endParaRPr lang="zh-C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r>
              <a:rPr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In order to determine their relevance to communication dynamics, it is important to consider that </a:t>
            </a:r>
            <a:r>
              <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overall stock market sentiment</a:t>
            </a:r>
            <a:r>
              <a:rPr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is also affected. An SVM regression framework is proposed to predict stock movements.</a:t>
            </a:r>
            <a:endParaRPr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p:txBody>
      </p:sp>
      <p:sp>
        <p:nvSpPr>
          <p:cNvPr id="2" name="文本框 1"/>
          <p:cNvSpPr txBox="1"/>
          <p:nvPr/>
        </p:nvSpPr>
        <p:spPr>
          <a:xfrm>
            <a:off x="272415" y="2564130"/>
            <a:ext cx="4572000" cy="460375"/>
          </a:xfrm>
          <a:prstGeom prst="rect">
            <a:avLst/>
          </a:prstGeom>
          <a:noFill/>
        </p:spPr>
        <p:txBody>
          <a:bodyPr wrap="square" rtlCol="0" anchor="t">
            <a:spAutoFit/>
          </a:bodyPr>
          <a:p>
            <a:pPr lvl="0">
              <a:spcBef>
                <a:spcPct val="0"/>
              </a:spcBef>
              <a:defRPr/>
            </a:pPr>
            <a:r>
              <a:rPr lang="en-US" sz="2400" b="1" dirty="0">
                <a:latin typeface="Arial" panose="020B0604020202020204"/>
                <a:cs typeface="Arial" panose="020B0604020202020204"/>
                <a:sym typeface="+mn-ea"/>
              </a:rPr>
              <a:t>EXPERIMENTAL RESULTS</a:t>
            </a:r>
            <a:endParaRPr lang="en-US" altLang="en-US" sz="2400" b="1" dirty="0">
              <a:latin typeface="Arial" panose="020B0604020202020204"/>
              <a:cs typeface="Arial" panose="020B0604020202020204"/>
              <a:sym typeface="+mn-ea"/>
            </a:endParaRPr>
          </a:p>
        </p:txBody>
      </p:sp>
      <p:sp>
        <p:nvSpPr>
          <p:cNvPr id="6" name="文本框 5"/>
          <p:cNvSpPr txBox="1"/>
          <p:nvPr/>
        </p:nvSpPr>
        <p:spPr>
          <a:xfrm>
            <a:off x="272415" y="3024505"/>
            <a:ext cx="8592185" cy="2584450"/>
          </a:xfrm>
          <a:prstGeom prst="rect">
            <a:avLst/>
          </a:prstGeom>
          <a:noFill/>
        </p:spPr>
        <p:txBody>
          <a:bodyPr wrap="square" rtlCol="0" anchor="t">
            <a:spAutoFit/>
          </a:bodyPr>
          <a:p>
            <a:r>
              <a:rPr lang="zh-CN" altLang="en-US" b="1">
                <a:solidFill>
                  <a:srgbClr val="000000"/>
                </a:solidFill>
                <a:latin typeface="Times New Roman" panose="02020603050405020304" charset="0"/>
                <a:cs typeface="Times New Roman" panose="02020603050405020304" charset="0"/>
              </a:rPr>
              <a:t>We discuss our dataset and prediction results using </a:t>
            </a:r>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SVR</a:t>
            </a:r>
            <a:r>
              <a:rPr lang="zh-CN" altLang="en-US" b="1">
                <a:solidFill>
                  <a:srgbClr val="000000"/>
                </a:solidFill>
                <a:latin typeface="Times New Roman" panose="02020603050405020304" charset="0"/>
                <a:cs typeface="Times New Roman" panose="02020603050405020304" charset="0"/>
              </a:rPr>
              <a:t>.</a:t>
            </a:r>
            <a:endParaRPr lang="zh-CN" altLang="en-US" b="1">
              <a:solidFill>
                <a:srgbClr val="000000"/>
              </a:solidFill>
              <a:latin typeface="Times New Roman" panose="02020603050405020304" charset="0"/>
              <a:cs typeface="Times New Roman" panose="02020603050405020304" charset="0"/>
            </a:endParaRPr>
          </a:p>
          <a:p>
            <a:endParaRPr lang="zh-CN" altLang="en-US" b="1">
              <a:solidFill>
                <a:srgbClr val="000000"/>
              </a:solidFill>
              <a:latin typeface="Times New Roman" panose="02020603050405020304" charset="0"/>
              <a:cs typeface="Times New Roman" panose="02020603050405020304" charset="0"/>
            </a:endParaRPr>
          </a:p>
          <a:p>
            <a:r>
              <a:rPr lang="zh-CN" altLang="en-US"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Two baseline methods and SVM regression technique</a:t>
            </a:r>
            <a:r>
              <a:rPr lang="zh-CN" altLang="en-US" b="1">
                <a:solidFill>
                  <a:srgbClr val="000000"/>
                </a:solidFill>
                <a:latin typeface="Times New Roman" panose="02020603050405020304" charset="0"/>
                <a:cs typeface="Times New Roman" panose="02020603050405020304" charset="0"/>
              </a:rPr>
              <a:t> are used.</a:t>
            </a:r>
            <a:endParaRPr lang="zh-CN" altLang="en-US" b="1">
              <a:solidFill>
                <a:srgbClr val="000000"/>
              </a:solidFill>
              <a:latin typeface="Times New Roman" panose="02020603050405020304" charset="0"/>
              <a:cs typeface="Times New Roman" panose="02020603050405020304" charset="0"/>
            </a:endParaRPr>
          </a:p>
          <a:p>
            <a:r>
              <a:rPr lang="zh-CN" altLang="en-US" b="1">
                <a:solidFill>
                  <a:srgbClr val="000000"/>
                </a:solidFill>
                <a:latin typeface="Times New Roman" panose="02020603050405020304" charset="0"/>
                <a:cs typeface="Times New Roman" panose="02020603050405020304" charset="0"/>
              </a:rPr>
              <a:t>We observe that both baseline methods fail to adequately capture the subtleties of stock movement changes. Only after an event has occurred the baseline method attempts to compensate for its "big" event by subsequently exhibiting greater movement. However, SVR is better able to capture fluctuations; as it can capture a wide range of contextual features and is also able to learn the relationships between them dynamically.</a:t>
            </a:r>
            <a:endParaRPr lang="zh-CN" altLang="en-US" b="1">
              <a:solidFill>
                <a:srgbClr val="000000"/>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00660" y="258445"/>
            <a:ext cx="8427085" cy="460375"/>
          </a:xfrm>
          <a:prstGeom prst="rect">
            <a:avLst/>
          </a:prstGeom>
          <a:noFill/>
        </p:spPr>
        <p:txBody>
          <a:bodyPr wrap="square" rtlCol="0" anchor="t">
            <a:spAutoFit/>
          </a:bodyPr>
          <a:p>
            <a:pPr lvl="0">
              <a:spcBef>
                <a:spcPct val="0"/>
              </a:spcBef>
              <a:defRPr/>
            </a:pPr>
            <a:r>
              <a:rPr lang="en-US" sz="2400" b="1" dirty="0">
                <a:latin typeface="Arial" panose="020B0604020202020204"/>
                <a:cs typeface="Arial" panose="020B0604020202020204"/>
                <a:sym typeface="+mn-ea"/>
              </a:rPr>
              <a:t>CONCLUSION</a:t>
            </a:r>
            <a:endParaRPr lang="en-US" sz="2400" b="1" dirty="0">
              <a:latin typeface="Arial" panose="020B0604020202020204"/>
              <a:cs typeface="Arial" panose="020B0604020202020204"/>
              <a:sym typeface="+mn-ea"/>
            </a:endParaRPr>
          </a:p>
        </p:txBody>
      </p:sp>
      <p:sp>
        <p:nvSpPr>
          <p:cNvPr id="4" name="文本框 3"/>
          <p:cNvSpPr txBox="1"/>
          <p:nvPr/>
        </p:nvSpPr>
        <p:spPr>
          <a:xfrm>
            <a:off x="257810" y="759460"/>
            <a:ext cx="8629015" cy="4799965"/>
          </a:xfrm>
          <a:prstGeom prst="rect">
            <a:avLst/>
          </a:prstGeom>
          <a:noFill/>
        </p:spPr>
        <p:txBody>
          <a:bodyPr wrap="square" rtlCol="0" anchor="t">
            <a:spAutoFit/>
          </a:bodyPr>
          <a:p>
            <a:r>
              <a:rPr lang="en-US" altLang="zh-CN"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Highlights from what I read</a:t>
            </a:r>
            <a:r>
              <a:rPr lang="zh-C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a:t>
            </a:r>
            <a:endParaRPr lang="zh-C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endParaRPr lang="zh-C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r>
              <a:rPr lang="zh-CN" altLang="en-US"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Would love to refine our analysis of information roles to identify people whose communication activities have different consequences. Contextual models can also refine company labels by merging clusters, characterizing areas by identifying responses to people and their reviews, etc.</a:t>
            </a:r>
            <a:endParaRPr lang="zh-CN" altLang="en-US"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endParaRPr lang="zh-CN" altLang="en-US"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r>
              <a:rPr lang="en-US" altLang="zh-CN"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Q1:</a:t>
            </a:r>
            <a:r>
              <a:rPr lang="en-US" altLang="zh-CN" b="1">
                <a:solidFill>
                  <a:schemeClr val="bg2">
                    <a:lumMod val="10000"/>
                  </a:schemeClr>
                </a:solidFill>
                <a:latin typeface="Times New Roman" panose="02020603050405020304" charset="0"/>
                <a:cs typeface="Times New Roman" panose="02020603050405020304" charset="0"/>
                <a:sym typeface="+mn-ea"/>
              </a:rPr>
              <a:t> How can the application of SVR in forecasting stock price movements be optimized to further enhance its ability to capture and predict fluctuations, especially in the context of 'big' events, by dynamically learning from a broad spectrum of contextual features and their interrelationships</a:t>
            </a:r>
            <a:endParaRPr lang="en-US" altLang="zh-CN" b="1">
              <a:solidFill>
                <a:schemeClr val="bg2">
                  <a:lumMod val="10000"/>
                </a:schemeClr>
              </a:solidFill>
              <a:latin typeface="Times New Roman" panose="02020603050405020304" charset="0"/>
              <a:cs typeface="Times New Roman" panose="02020603050405020304" charset="0"/>
              <a:sym typeface="+mn-ea"/>
            </a:endParaRPr>
          </a:p>
          <a:p>
            <a:endParaRPr lang="en-US" altLang="zh-CN"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r>
              <a:rPr lang="en-US" altLang="zh-CN"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A1: </a:t>
            </a:r>
            <a:r>
              <a:rPr lang="en-US" altLang="zh-CN" b="1">
                <a:solidFill>
                  <a:schemeClr val="bg2">
                    <a:lumMod val="10000"/>
                  </a:schemeClr>
                </a:solidFill>
                <a:latin typeface="Times New Roman" panose="02020603050405020304" charset="0"/>
                <a:cs typeface="Times New Roman" panose="02020603050405020304" charset="0"/>
                <a:sym typeface="+mn-ea"/>
              </a:rPr>
              <a:t>We can conclude that SVR (Support Vector Regression) is more effective in predicting stock market movements compared to baseline methods. This advantage mainly stems from SVR's ability to process a large number of contextual features and dynamically learn the relationships between these features.</a:t>
            </a:r>
            <a:endParaRPr lang="en-US" altLang="zh-CN" b="1">
              <a:solidFill>
                <a:schemeClr val="bg2">
                  <a:lumMod val="10000"/>
                </a:schemeClr>
              </a:solidFill>
              <a:latin typeface="Times New Roman" panose="02020603050405020304" charset="0"/>
              <a:cs typeface="Times New Roman" panose="02020603050405020304" charset="0"/>
              <a:sym typeface="+mn-ea"/>
            </a:endParaRPr>
          </a:p>
          <a:p>
            <a:endParaRPr lang="en-US" altLang="zh-CN"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commondata" val="eyJoZGlkIjoiNTEyYzUyMzZmOWM1NThiMTA4OGRkNmM0NTQyOGMzZTYifQ=="/>
</p:tagLst>
</file>

<file path=ppt/theme/theme1.xml><?xml version="1.0" encoding="utf-8"?>
<a:theme xmlns:a="http://schemas.openxmlformats.org/drawingml/2006/main" name="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Powerpoint_Dornsife_SSI_Template</Template>
  <TotalTime>0</TotalTime>
  <Words>2845</Words>
  <Application>WPS 演示</Application>
  <PresentationFormat>On-screen Show (4:3)</PresentationFormat>
  <Paragraphs>60</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宋体</vt:lpstr>
      <vt:lpstr>Wingdings</vt:lpstr>
      <vt:lpstr>Arial</vt:lpstr>
      <vt:lpstr>Times New Roman</vt:lpstr>
      <vt:lpstr>Times New Roman</vt:lpstr>
      <vt:lpstr>Calibri</vt:lpstr>
      <vt:lpstr>微软雅黑</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USC Dornsife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 Kamei</dc:creator>
  <cp:lastModifiedBy>goat</cp:lastModifiedBy>
  <cp:revision>32</cp:revision>
  <cp:lastPrinted>2012-02-07T18:57:00Z</cp:lastPrinted>
  <dcterms:created xsi:type="dcterms:W3CDTF">2014-06-03T20:14:00Z</dcterms:created>
  <dcterms:modified xsi:type="dcterms:W3CDTF">2024-02-06T05:38:47Z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9AB16F8B4B814617B27CD65BEA6E1702_13</vt:lpwstr>
  </property>
  <property fmtid="{D5CDD505-2E9C-101B-9397-08002B2CF9AE}" pid="3" name="KSOProductBuildVer">
    <vt:lpwstr>2052-12.1.0.16250</vt:lpwstr>
  </property>
</Properties>
</file>