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9" r:id="rId3"/>
    <p:sldId id="260" r:id="rId4"/>
    <p:sldId id="263" r:id="rId5"/>
    <p:sldId id="278" r:id="rId6"/>
    <p:sldId id="277" r:id="rId7"/>
    <p:sldId id="264" r:id="rId8"/>
  </p:sldIdLst>
  <p:sldSz cx="9144000" cy="6858000" type="screen4x3"/>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000000"/>
    <a:srgbClr val="990000"/>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snapToObjects="1" showGuides="1">
      <p:cViewPr varScale="1">
        <p:scale>
          <a:sx n="132" d="100"/>
          <a:sy n="132" d="100"/>
        </p:scale>
        <p:origin x="876" y="132"/>
      </p:cViewPr>
      <p:guideLst>
        <p:guide orient="horz" pos="2159"/>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1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0B9F57-0C4C-554F-AE10-4C20574AD708}"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B8D4FD-21CF-A04D-B704-E7293BD7FA8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3.emf"/><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Spatial Sciences Institute wordmar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97700" y="6462798"/>
            <a:ext cx="1841498" cy="300096"/>
          </a:xfrm>
          <a:prstGeom prst="rect">
            <a:avLst/>
          </a:prstGeom>
        </p:spPr>
      </p:pic>
      <p:pic>
        <p:nvPicPr>
          <p:cNvPr id="3" name="Picture 2" descr="USC-Dornsife-Cardinal-Black-on-White-RGB.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85751" y="5948775"/>
            <a:ext cx="2470149" cy="815150"/>
          </a:xfrm>
          <a:prstGeom prst="rect">
            <a:avLst/>
          </a:prstGeom>
        </p:spPr>
      </p:pic>
      <p:sp>
        <p:nvSpPr>
          <p:cNvPr id="8" name="Rectangle 7"/>
          <p:cNvSpPr/>
          <p:nvPr userDrawn="1"/>
        </p:nvSpPr>
        <p:spPr>
          <a:xfrm flipV="1">
            <a:off x="0" y="5778500"/>
            <a:ext cx="9144000" cy="50800"/>
          </a:xfrm>
          <a:prstGeom prst="rect">
            <a:avLst/>
          </a:prstGeom>
          <a:solidFill>
            <a:srgbClr val="9900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11" name="Picture 10" descr="Small Use Shield_GoldOnTrans.eps"/>
          <p:cNvPicPr>
            <a:picLocks noChangeAspect="1"/>
          </p:cNvPicPr>
          <p:nvPr userDrawn="1"/>
        </p:nvPicPr>
        <p:blipFill>
          <a:blip r:embed="rId5"/>
          <a:stretch>
            <a:fillRect/>
          </a:stretch>
        </p:blipFill>
        <p:spPr>
          <a:xfrm>
            <a:off x="8201027" y="238127"/>
            <a:ext cx="748239" cy="74823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tags" Target="../tags/tag3.xml"/><Relationship Id="rId4" Type="http://schemas.openxmlformats.org/officeDocument/2006/relationships/image" Target="../media/image5.png"/><Relationship Id="rId3" Type="http://schemas.openxmlformats.org/officeDocument/2006/relationships/tags" Target="../tags/tag2.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tags" Target="../tags/tag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tags" Target="../tags/tag7.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tags" Target="../tags/tag10.xml"/><Relationship Id="rId3" Type="http://schemas.openxmlformats.org/officeDocument/2006/relationships/image" Target="../media/image9.png"/><Relationship Id="rId2" Type="http://schemas.openxmlformats.org/officeDocument/2006/relationships/tags" Target="../tags/tag9.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4605" y="1024255"/>
            <a:ext cx="9129395" cy="272796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3200" b="1"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rPr>
              <a:t>Streaming Hierarchical Clustering for Concept Mining</a:t>
            </a:r>
            <a:endParaRPr kumimoji="0" lang="en-US" sz="3200" b="1"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endParaRPr>
          </a:p>
          <a:p>
            <a:pPr marL="0" marR="0" lvl="0" indent="0" algn="ctr" defTabSz="457200" rtl="0" eaLnBrk="1" fontAlgn="auto" latinLnBrk="0" hangingPunct="1">
              <a:lnSpc>
                <a:spcPct val="100000"/>
              </a:lnSpc>
              <a:spcBef>
                <a:spcPct val="0"/>
              </a:spcBef>
              <a:spcAft>
                <a:spcPts val="0"/>
              </a:spcAft>
              <a:buClrTx/>
              <a:buSzTx/>
              <a:buFontTx/>
              <a:buNone/>
              <a:defRPr/>
            </a:pPr>
            <a:r>
              <a:rPr kumimoji="0" lang="en-US" sz="2800" b="1"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rPr>
              <a:t>DSCI560</a:t>
            </a:r>
            <a:br>
              <a:rPr kumimoji="0" lang="en-US" sz="4400"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rPr>
            </a:br>
            <a:endParaRPr kumimoji="0" lang="en-US" sz="2750" u="none" strike="noStrike" kern="1200" cap="none" spc="0" normalizeH="0" baseline="0" noProof="0" dirty="0" smtClean="0">
              <a:ln>
                <a:noFill/>
              </a:ln>
              <a:solidFill>
                <a:srgbClr val="990000"/>
              </a:solidFill>
              <a:effectLst/>
              <a:uLnTx/>
              <a:uFillTx/>
              <a:latin typeface="Arial" panose="020B0604020202020204"/>
              <a:ea typeface="+mj-ea"/>
              <a:cs typeface="Arial" panose="020B0604020202020204"/>
            </a:endParaRPr>
          </a:p>
        </p:txBody>
      </p:sp>
      <p:sp>
        <p:nvSpPr>
          <p:cNvPr id="5" name="Subtitle 2"/>
          <p:cNvSpPr txBox="1"/>
          <p:nvPr/>
        </p:nvSpPr>
        <p:spPr>
          <a:xfrm>
            <a:off x="14334" y="3637279"/>
            <a:ext cx="9129299" cy="749301"/>
          </a:xfrm>
          <a:prstGeom prst="rect">
            <a:avLst/>
          </a:prstGeom>
        </p:spPr>
        <p:txBody>
          <a:bodyPr vert="horz" lIns="91440" tIns="45720" rIns="91440" bIns="45720" rtlCol="0">
            <a:noAutofit/>
          </a:bodyPr>
          <a:lstStyle/>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rPr>
              <a:t>Instructor</a:t>
            </a:r>
            <a:r>
              <a:rPr kumimoji="0" lang="zh-CN" alt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rPr>
              <a:t>：Young Cho, Ph.D.</a:t>
            </a:r>
            <a:endParaRPr kumimoji="0" lang="zh-CN" alt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endParaRPr>
          </a:p>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rPr>
              <a:t>Yifan Yang</a:t>
            </a:r>
            <a:endPar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endParaRPr>
          </a:p>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rPr>
              <a:t>8386626867</a:t>
            </a:r>
            <a:endParaRPr kumimoji="0" lang="en-US" sz="2300" i="1" u="none" strike="noStrike" kern="1200" cap="none" spc="0" normalizeH="0" baseline="0" noProof="0" dirty="0" smtClean="0">
              <a:solidFill>
                <a:schemeClr val="bg2">
                  <a:lumMod val="10000"/>
                </a:schemeClr>
              </a:solidFill>
              <a:effectLst/>
              <a:uLnTx/>
              <a:uFillTx/>
              <a:latin typeface="Times New Roman" panose="02020603050405020304"/>
              <a:ea typeface="+mn-ea"/>
              <a:cs typeface="Times New Roman" panose="0202060305040502030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7274981" y="6214529"/>
            <a:ext cx="1625599" cy="317499"/>
          </a:xfrm>
          <a:prstGeom prst="rect">
            <a:avLst/>
          </a:prstGeom>
        </p:spPr>
        <p:txBody>
          <a:bodyPr vert="horz" lIns="91440" tIns="45720" rIns="91440" bIns="45720" rtlCol="0">
            <a:normAutofit/>
          </a:bodyPr>
          <a:lstStyle/>
          <a:p>
            <a:pPr marL="0" marR="0" lvl="0" indent="0" algn="r" defTabSz="457200" rtl="0" eaLnBrk="1" fontAlgn="auto" latinLnBrk="0" hangingPunct="1">
              <a:lnSpc>
                <a:spcPct val="100000"/>
              </a:lnSpc>
              <a:spcBef>
                <a:spcPct val="20000"/>
              </a:spcBef>
              <a:spcAft>
                <a:spcPts val="0"/>
              </a:spcAft>
              <a:buClrTx/>
              <a:buSzTx/>
              <a:buFont typeface="Arial" panose="020B0604020202020204"/>
              <a:buNone/>
              <a:defRPr/>
            </a:pPr>
            <a:r>
              <a:rPr kumimoji="0" lang="en-US" sz="1100" b="1" u="none" strike="noStrike" kern="1200" cap="none" spc="0" normalizeH="0" baseline="0" noProof="0" dirty="0" smtClean="0">
                <a:ln>
                  <a:noFill/>
                </a:ln>
                <a:solidFill>
                  <a:schemeClr val="bg1"/>
                </a:solidFill>
                <a:effectLst/>
                <a:uLnTx/>
                <a:uFillTx/>
                <a:latin typeface="Arial" panose="020B0604020202020204"/>
                <a:ea typeface="+mn-ea"/>
                <a:cs typeface="Arial" panose="020B0604020202020204"/>
              </a:rPr>
              <a:t>SECTION TITLE</a:t>
            </a:r>
            <a:r>
              <a:rPr kumimoji="0" lang="en-US" sz="1100" b="1" u="none" strike="noStrike" kern="1200" cap="none" spc="0" normalizeH="0" noProof="0" dirty="0" smtClean="0">
                <a:ln>
                  <a:noFill/>
                </a:ln>
                <a:solidFill>
                  <a:schemeClr val="bg1"/>
                </a:solidFill>
                <a:effectLst/>
                <a:uLnTx/>
                <a:uFillTx/>
                <a:latin typeface="Arial" panose="020B0604020202020204"/>
                <a:ea typeface="+mn-ea"/>
                <a:cs typeface="Arial" panose="020B0604020202020204"/>
              </a:rPr>
              <a:t>  |  2</a:t>
            </a:r>
            <a:endParaRPr kumimoji="0" lang="en-US" sz="1100" b="1" u="none" strike="noStrike" kern="1200" cap="none" spc="0" normalizeH="0" baseline="0" noProof="0" dirty="0" smtClean="0">
              <a:ln>
                <a:noFill/>
              </a:ln>
              <a:solidFill>
                <a:schemeClr val="bg1"/>
              </a:solidFill>
              <a:effectLst/>
              <a:uLnTx/>
              <a:uFillTx/>
              <a:latin typeface="Arial" panose="020B0604020202020204"/>
              <a:ea typeface="+mn-ea"/>
              <a:cs typeface="Arial" panose="020B0604020202020204"/>
            </a:endParaRPr>
          </a:p>
        </p:txBody>
      </p:sp>
      <p:sp>
        <p:nvSpPr>
          <p:cNvPr id="3" name="TextBox 2"/>
          <p:cNvSpPr txBox="1"/>
          <p:nvPr/>
        </p:nvSpPr>
        <p:spPr>
          <a:xfrm>
            <a:off x="7386079" y="6206058"/>
            <a:ext cx="1517337" cy="430887"/>
          </a:xfrm>
          <a:prstGeom prst="rect">
            <a:avLst/>
          </a:prstGeom>
          <a:noFill/>
        </p:spPr>
        <p:txBody>
          <a:bodyPr wrap="none" rtlCol="0">
            <a:spAutoFit/>
          </a:bodyPr>
          <a:lstStyle/>
          <a:p>
            <a:r>
              <a:rPr lang="en-US" sz="1100" b="1" dirty="0">
                <a:solidFill>
                  <a:srgbClr val="000000"/>
                </a:solidFill>
                <a:latin typeface="Arial" panose="020B0604020202020204"/>
                <a:cs typeface="Arial" panose="020B0604020202020204"/>
              </a:rPr>
              <a:t>SECTION TITLE  |  2</a:t>
            </a:r>
            <a:endParaRPr lang="en-US" sz="1100" b="1" dirty="0">
              <a:solidFill>
                <a:srgbClr val="000000"/>
              </a:solidFill>
              <a:latin typeface="Arial" panose="020B0604020202020204"/>
              <a:cs typeface="Arial" panose="020B0604020202020204"/>
            </a:endParaRPr>
          </a:p>
          <a:p>
            <a:pPr lvl="0"/>
            <a:endParaRPr lang="en-US" sz="1100" b="1" dirty="0">
              <a:solidFill>
                <a:srgbClr val="000000"/>
              </a:solidFill>
              <a:latin typeface="Arial" panose="020B0604020202020204"/>
              <a:cs typeface="Arial" panose="020B0604020202020204"/>
            </a:endParaRPr>
          </a:p>
        </p:txBody>
      </p:sp>
      <p:sp>
        <p:nvSpPr>
          <p:cNvPr id="2" name="文本框 1"/>
          <p:cNvSpPr txBox="1"/>
          <p:nvPr/>
        </p:nvSpPr>
        <p:spPr>
          <a:xfrm>
            <a:off x="389890" y="261620"/>
            <a:ext cx="7683500" cy="368300"/>
          </a:xfrm>
          <a:prstGeom prst="rect">
            <a:avLst/>
          </a:prstGeom>
          <a:noFill/>
        </p:spPr>
        <p:txBody>
          <a:bodyPr wrap="square" rtlCol="0" anchor="t">
            <a:spAutoFit/>
          </a:bodyPr>
          <a:p>
            <a:pPr lvl="0">
              <a:spcBef>
                <a:spcPct val="0"/>
              </a:spcBef>
              <a:defRPr/>
            </a:pPr>
            <a:r>
              <a:rPr lang="en-US" b="1" dirty="0">
                <a:latin typeface="Arial" panose="020B0604020202020204"/>
                <a:cs typeface="Arial" panose="020B0604020202020204"/>
              </a:rPr>
              <a:t>INTRODUCTION and HIERARCHICAL PARTITIONING </a:t>
            </a:r>
            <a:endParaRPr lang="en-US" b="1" dirty="0">
              <a:latin typeface="Arial" panose="020B0604020202020204"/>
              <a:cs typeface="Arial" panose="020B0604020202020204"/>
            </a:endParaRPr>
          </a:p>
        </p:txBody>
      </p:sp>
      <p:sp>
        <p:nvSpPr>
          <p:cNvPr id="6" name="文本框 5"/>
          <p:cNvSpPr txBox="1"/>
          <p:nvPr/>
        </p:nvSpPr>
        <p:spPr>
          <a:xfrm>
            <a:off x="389890" y="629920"/>
            <a:ext cx="8503285" cy="922020"/>
          </a:xfrm>
          <a:prstGeom prst="rect">
            <a:avLst/>
          </a:prstGeom>
          <a:noFill/>
        </p:spPr>
        <p:txBody>
          <a:bodyPr wrap="square" rtlCol="0">
            <a:spAutoFit/>
          </a:bodyPr>
          <a:p>
            <a:r>
              <a:rPr lang="en-US" altLang="zh-CN" b="1">
                <a:solidFill>
                  <a:schemeClr val="bg2">
                    <a:lumMod val="10000"/>
                  </a:schemeClr>
                </a:solidFill>
                <a:latin typeface="Times New Roman" panose="02020603050405020304" charset="0"/>
                <a:cs typeface="Times New Roman" panose="02020603050405020304" charset="0"/>
              </a:rPr>
              <a:t>Highlights from what I read</a:t>
            </a:r>
            <a:r>
              <a:rPr lang="zh-CN" altLang="en-US" b="1">
                <a:solidFill>
                  <a:schemeClr val="bg2">
                    <a:lumMod val="10000"/>
                  </a:schemeClr>
                </a:solidFill>
                <a:latin typeface="Times New Roman" panose="02020603050405020304" charset="0"/>
                <a:cs typeface="Times New Roman" panose="02020603050405020304" charset="0"/>
              </a:rPr>
              <a:t>：</a:t>
            </a:r>
            <a:endParaRPr lang="zh-CN" altLang="en-US" b="1">
              <a:solidFill>
                <a:schemeClr val="bg2">
                  <a:lumMod val="10000"/>
                </a:schemeClr>
              </a:solidFill>
              <a:latin typeface="Times New Roman" panose="02020603050405020304" charset="0"/>
              <a:cs typeface="Times New Roman" panose="02020603050405020304" charset="0"/>
            </a:endParaRPr>
          </a:p>
          <a:p>
            <a:endParaRPr lang="zh-CN" altLang="en-US" b="1">
              <a:solidFill>
                <a:schemeClr val="bg2">
                  <a:lumMod val="10000"/>
                </a:schemeClr>
              </a:solidFill>
              <a:latin typeface="Times New Roman" panose="02020603050405020304" charset="0"/>
              <a:cs typeface="Times New Roman" panose="02020603050405020304" charset="0"/>
            </a:endParaRPr>
          </a:p>
          <a:p>
            <a:pPr algn="just"/>
            <a:endParaRPr lang="zh-CN" altLang="en-US" b="1">
              <a:solidFill>
                <a:schemeClr val="bg2">
                  <a:lumMod val="10000"/>
                </a:schemeClr>
              </a:solidFill>
              <a:latin typeface="Times New Roman" panose="02020603050405020304" charset="0"/>
              <a:cs typeface="Times New Roman" panose="02020603050405020304" charset="0"/>
            </a:endParaRPr>
          </a:p>
        </p:txBody>
      </p:sp>
      <p:sp>
        <p:nvSpPr>
          <p:cNvPr id="5" name="文本框 4"/>
          <p:cNvSpPr txBox="1"/>
          <p:nvPr/>
        </p:nvSpPr>
        <p:spPr>
          <a:xfrm>
            <a:off x="322580" y="1023620"/>
            <a:ext cx="8173085" cy="2538095"/>
          </a:xfrm>
          <a:prstGeom prst="rect">
            <a:avLst/>
          </a:prstGeom>
          <a:noFill/>
        </p:spPr>
        <p:txBody>
          <a:bodyPr wrap="square" rtlCol="0" anchor="t">
            <a:noAutofit/>
          </a:bodyPr>
          <a:p>
            <a:r>
              <a:rPr b="1">
                <a:solidFill>
                  <a:srgbClr val="000000"/>
                </a:solidFill>
                <a:latin typeface="Times New Roman" panose="02020603050405020304" charset="0"/>
                <a:cs typeface="Times New Roman" panose="02020603050405020304" charset="0"/>
              </a:rPr>
              <a:t>The approach is applicable to </a:t>
            </a:r>
            <a:r>
              <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multilingual documents and multiple encodings</a:t>
            </a:r>
            <a:r>
              <a:rPr b="1">
                <a:solidFill>
                  <a:srgbClr val="000000"/>
                </a:solidFill>
                <a:latin typeface="Times New Roman" panose="02020603050405020304" charset="0"/>
                <a:cs typeface="Times New Roman" panose="02020603050405020304" charset="0"/>
              </a:rPr>
              <a:t>, which can be automatically identified and converted into a </a:t>
            </a:r>
            <a:r>
              <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common structure</a:t>
            </a:r>
            <a:endPar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endPar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r>
              <a:rPr b="1">
                <a:solidFill>
                  <a:srgbClr val="000000"/>
                </a:solidFill>
                <a:latin typeface="Times New Roman" panose="02020603050405020304" charset="0"/>
                <a:cs typeface="Times New Roman" panose="02020603050405020304" charset="0"/>
              </a:rPr>
              <a:t>have</a:t>
            </a:r>
            <a:r>
              <a:rPr lang="en-US" b="1">
                <a:solidFill>
                  <a:srgbClr val="000000"/>
                </a:solidFill>
                <a:latin typeface="Times New Roman" panose="02020603050405020304" charset="0"/>
                <a:cs typeface="Times New Roman" panose="02020603050405020304" charset="0"/>
              </a:rPr>
              <a:t> </a:t>
            </a:r>
            <a:r>
              <a:rPr b="1">
                <a:solidFill>
                  <a:srgbClr val="000000"/>
                </a:solidFill>
                <a:latin typeface="Times New Roman" panose="02020603050405020304" charset="0"/>
                <a:cs typeface="Times New Roman" panose="02020603050405020304" charset="0"/>
              </a:rPr>
              <a:t>developed novel, </a:t>
            </a:r>
            <a:r>
              <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hardware-accelerated </a:t>
            </a:r>
            <a:r>
              <a:rPr b="1">
                <a:solidFill>
                  <a:srgbClr val="000000"/>
                </a:solidFill>
                <a:latin typeface="Times New Roman" panose="02020603050405020304" charset="0"/>
                <a:cs typeface="Times New Roman" panose="02020603050405020304" charset="0"/>
              </a:rPr>
              <a:t>approaches to detecting known and unknown content, at line speeds</a:t>
            </a:r>
            <a:endParaRPr b="1">
              <a:solidFill>
                <a:srgbClr val="000000"/>
              </a:solidFill>
              <a:latin typeface="Times New Roman" panose="02020603050405020304" charset="0"/>
              <a:cs typeface="Times New Roman" panose="02020603050405020304" charset="0"/>
            </a:endParaRPr>
          </a:p>
          <a:p>
            <a:endParaRPr b="1">
              <a:solidFill>
                <a:srgbClr val="000000"/>
              </a:solidFill>
              <a:latin typeface="Times New Roman" panose="02020603050405020304" charset="0"/>
              <a:cs typeface="Times New Roman" panose="02020603050405020304" charset="0"/>
            </a:endParaRPr>
          </a:p>
          <a:p>
            <a:r>
              <a:rPr b="1">
                <a:solidFill>
                  <a:srgbClr val="000000"/>
                </a:solidFill>
                <a:latin typeface="Times New Roman" panose="02020603050405020304" charset="0"/>
                <a:cs typeface="Times New Roman" panose="02020603050405020304" charset="0"/>
              </a:rPr>
              <a:t>The AFE system is a </a:t>
            </a:r>
            <a:r>
              <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High Speed Content classification system</a:t>
            </a:r>
            <a:r>
              <a:rPr b="1">
                <a:solidFill>
                  <a:srgbClr val="000000"/>
                </a:solidFill>
                <a:latin typeface="Times New Roman" panose="02020603050405020304" charset="0"/>
                <a:cs typeface="Times New Roman" panose="02020603050405020304" charset="0"/>
              </a:rPr>
              <a:t> that works in three stages to classify flows of TCP traffic. </a:t>
            </a:r>
            <a:endParaRPr b="1">
              <a:solidFill>
                <a:srgbClr val="000000"/>
              </a:solidFill>
              <a:latin typeface="Times New Roman" panose="02020603050405020304" charset="0"/>
              <a:cs typeface="Times New Roman" panose="02020603050405020304" charset="0"/>
            </a:endParaRPr>
          </a:p>
          <a:p>
            <a:endParaRPr b="1">
              <a:solidFill>
                <a:srgbClr val="000000"/>
              </a:solidFill>
              <a:latin typeface="Times New Roman" panose="02020603050405020304" charset="0"/>
              <a:cs typeface="Times New Roman" panose="02020603050405020304" charset="0"/>
            </a:endParaRPr>
          </a:p>
          <a:p>
            <a:r>
              <a:rPr b="1">
                <a:solidFill>
                  <a:srgbClr val="000000"/>
                </a:solidFill>
                <a:latin typeface="Times New Roman" panose="02020603050405020304" charset="0"/>
                <a:cs typeface="Times New Roman" panose="02020603050405020304" charset="0"/>
              </a:rPr>
              <a:t>Two standard approaches can be taken to the problem organizing a collection of documents represented as fixed</a:t>
            </a:r>
            <a:r>
              <a:rPr lang="en-US" b="1">
                <a:solidFill>
                  <a:srgbClr val="000000"/>
                </a:solidFill>
                <a:latin typeface="Times New Roman" panose="02020603050405020304" charset="0"/>
                <a:cs typeface="Times New Roman" panose="02020603050405020304" charset="0"/>
              </a:rPr>
              <a:t> </a:t>
            </a:r>
            <a:r>
              <a:rPr b="1">
                <a:solidFill>
                  <a:srgbClr val="000000"/>
                </a:solidFill>
                <a:latin typeface="Times New Roman" panose="02020603050405020304" charset="0"/>
                <a:cs typeface="Times New Roman" panose="02020603050405020304" charset="0"/>
              </a:rPr>
              <a:t>length vectors of high dimensionality hierarchically – </a:t>
            </a:r>
            <a:r>
              <a:rPr b="1">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agglomerative (bottom-up), and divisive (top-down)</a:t>
            </a:r>
            <a:r>
              <a:rPr b="1">
                <a:solidFill>
                  <a:srgbClr val="000000"/>
                </a:solidFill>
                <a:latin typeface="Times New Roman" panose="02020603050405020304" charset="0"/>
                <a:cs typeface="Times New Roman" panose="02020603050405020304" charset="0"/>
              </a:rPr>
              <a:t>. </a:t>
            </a:r>
            <a:endParaRPr b="1">
              <a:solidFill>
                <a:srgbClr val="000000"/>
              </a:solidFill>
              <a:latin typeface="Times New Roman" panose="02020603050405020304" charset="0"/>
              <a:cs typeface="Times New Roman" panose="02020603050405020304" charset="0"/>
            </a:endParaRPr>
          </a:p>
          <a:p>
            <a:endParaRPr b="1">
              <a:latin typeface="Times New Roman" panose="02020603050405020304" charset="0"/>
              <a:cs typeface="Times New Roman" panose="02020603050405020304" charset="0"/>
            </a:endParaRPr>
          </a:p>
          <a:p>
            <a:endParaRPr lang="en-US" altLang="zh-CN" b="1">
              <a:solidFill>
                <a:srgbClr val="000000"/>
              </a:solidFill>
              <a:latin typeface="Times New Roman" panose="02020603050405020304" charset="0"/>
              <a:cs typeface="Times New Roman" panose="02020603050405020304" charset="0"/>
            </a:endParaRPr>
          </a:p>
        </p:txBody>
      </p:sp>
      <p:pic>
        <p:nvPicPr>
          <p:cNvPr id="7" name="图片 6"/>
          <p:cNvPicPr>
            <a:picLocks noChangeAspect="1"/>
          </p:cNvPicPr>
          <p:nvPr>
            <p:custDataLst>
              <p:tags r:id="rId1"/>
            </p:custDataLst>
          </p:nvPr>
        </p:nvPicPr>
        <p:blipFill>
          <a:blip r:embed="rId2"/>
          <a:stretch>
            <a:fillRect/>
          </a:stretch>
        </p:blipFill>
        <p:spPr>
          <a:xfrm>
            <a:off x="779780" y="4755515"/>
            <a:ext cx="1652905" cy="69088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2611120" y="4792345"/>
            <a:ext cx="2543175" cy="695325"/>
          </a:xfrm>
          <a:prstGeom prst="rect">
            <a:avLst/>
          </a:prstGeom>
        </p:spPr>
      </p:pic>
      <p:pic>
        <p:nvPicPr>
          <p:cNvPr id="9" name="图片 8"/>
          <p:cNvPicPr>
            <a:picLocks noChangeAspect="1"/>
          </p:cNvPicPr>
          <p:nvPr>
            <p:custDataLst>
              <p:tags r:id="rId5"/>
            </p:custDataLst>
          </p:nvPr>
        </p:nvPicPr>
        <p:blipFill>
          <a:blip r:embed="rId6"/>
          <a:stretch>
            <a:fillRect/>
          </a:stretch>
        </p:blipFill>
        <p:spPr>
          <a:xfrm>
            <a:off x="5448300" y="4869815"/>
            <a:ext cx="2957830" cy="7048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518160" y="261620"/>
            <a:ext cx="6242685" cy="460375"/>
          </a:xfrm>
          <a:prstGeom prst="rect">
            <a:avLst/>
          </a:prstGeom>
          <a:noFill/>
        </p:spPr>
        <p:txBody>
          <a:bodyPr wrap="square" rtlCol="0" anchor="t">
            <a:spAutoFit/>
          </a:bodyPr>
          <a:p>
            <a:pPr lvl="0">
              <a:spcBef>
                <a:spcPct val="0"/>
              </a:spcBef>
              <a:defRPr/>
            </a:pPr>
            <a:r>
              <a:rPr lang="en-US" sz="2400" b="1" dirty="0">
                <a:latin typeface="Arial" panose="020B0604020202020204"/>
                <a:cs typeface="Arial" panose="020B0604020202020204"/>
              </a:rPr>
              <a:t>EXPERIMENTAL RESULTS</a:t>
            </a:r>
            <a:endParaRPr lang="en-US" sz="2400" b="1" dirty="0">
              <a:latin typeface="Arial" panose="020B0604020202020204"/>
              <a:cs typeface="Arial" panose="020B0604020202020204"/>
            </a:endParaRPr>
          </a:p>
        </p:txBody>
      </p:sp>
      <p:sp>
        <p:nvSpPr>
          <p:cNvPr id="4" name="文本框 3"/>
          <p:cNvSpPr txBox="1"/>
          <p:nvPr/>
        </p:nvSpPr>
        <p:spPr>
          <a:xfrm>
            <a:off x="686435" y="2552065"/>
            <a:ext cx="7777480" cy="368300"/>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 </a:t>
            </a:r>
            <a:endParaRPr lang="zh-CN" altLang="en-US" b="1">
              <a:solidFill>
                <a:schemeClr val="bg2">
                  <a:lumMod val="10000"/>
                </a:schemeClr>
              </a:solidFill>
              <a:latin typeface="Times New Roman" panose="02020603050405020304" charset="0"/>
              <a:cs typeface="Times New Roman" panose="02020603050405020304" charset="0"/>
            </a:endParaRPr>
          </a:p>
        </p:txBody>
      </p:sp>
      <p:pic>
        <p:nvPicPr>
          <p:cNvPr id="5" name="图片 4"/>
          <p:cNvPicPr>
            <a:picLocks noChangeAspect="1"/>
          </p:cNvPicPr>
          <p:nvPr>
            <p:custDataLst>
              <p:tags r:id="rId2"/>
            </p:custDataLst>
          </p:nvPr>
        </p:nvPicPr>
        <p:blipFill>
          <a:blip r:embed="rId3"/>
          <a:stretch>
            <a:fillRect/>
          </a:stretch>
        </p:blipFill>
        <p:spPr>
          <a:xfrm>
            <a:off x="1410970" y="849630"/>
            <a:ext cx="5847715" cy="4552315"/>
          </a:xfrm>
          <a:prstGeom prst="rect">
            <a:avLst/>
          </a:prstGeom>
          <a:ln>
            <a:solidFill>
              <a:srgbClr val="000000"/>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200660" y="258445"/>
            <a:ext cx="6028690" cy="460375"/>
          </a:xfrm>
          <a:prstGeom prst="rect">
            <a:avLst/>
          </a:prstGeom>
          <a:noFill/>
        </p:spPr>
        <p:txBody>
          <a:bodyPr wrap="square" rtlCol="0" anchor="t">
            <a:spAutoFit/>
          </a:bodyPr>
          <a:p>
            <a:pPr lvl="0">
              <a:spcBef>
                <a:spcPct val="0"/>
              </a:spcBef>
              <a:defRPr/>
            </a:pPr>
            <a:r>
              <a:rPr lang="en-US" sz="2400" b="1" dirty="0">
                <a:latin typeface="Arial" panose="020B0604020202020204"/>
                <a:cs typeface="Arial" panose="020B0604020202020204"/>
                <a:sym typeface="+mn-ea"/>
              </a:rPr>
              <a:t>HARDWARE DESIGN </a:t>
            </a:r>
            <a:endParaRPr lang="en-US" sz="2400" b="1" dirty="0">
              <a:latin typeface="Arial" panose="020B0604020202020204"/>
              <a:cs typeface="Arial" panose="020B0604020202020204"/>
              <a:sym typeface="+mn-ea"/>
            </a:endParaRPr>
          </a:p>
        </p:txBody>
      </p:sp>
      <p:sp>
        <p:nvSpPr>
          <p:cNvPr id="4" name="文本框 3"/>
          <p:cNvSpPr txBox="1"/>
          <p:nvPr/>
        </p:nvSpPr>
        <p:spPr>
          <a:xfrm>
            <a:off x="353060" y="847725"/>
            <a:ext cx="8237220" cy="922020"/>
          </a:xfrm>
          <a:prstGeom prst="rect">
            <a:avLst/>
          </a:prstGeom>
          <a:noFill/>
        </p:spPr>
        <p:txBody>
          <a:bodyPr wrap="square" rtlCol="0" anchor="t">
            <a:spAutoFit/>
          </a:bodyPr>
          <a:p>
            <a:r>
              <a:rPr lang="en-US" altLang="zh-CN"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Highlights from what I read</a:t>
            </a:r>
            <a:r>
              <a:rPr lang="zh-CN" altLang="en-US" b="1">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a:t>
            </a:r>
            <a:endParaRPr lang="zh-C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endParaRPr lang="zh-C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endParaRPr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p:txBody>
      </p:sp>
      <p:pic>
        <p:nvPicPr>
          <p:cNvPr id="3" name="图片 2"/>
          <p:cNvPicPr>
            <a:picLocks noChangeAspect="1"/>
          </p:cNvPicPr>
          <p:nvPr>
            <p:custDataLst>
              <p:tags r:id="rId2"/>
            </p:custDataLst>
          </p:nvPr>
        </p:nvPicPr>
        <p:blipFill>
          <a:blip r:embed="rId3"/>
          <a:stretch>
            <a:fillRect/>
          </a:stretch>
        </p:blipFill>
        <p:spPr>
          <a:xfrm>
            <a:off x="3843655" y="718820"/>
            <a:ext cx="4429760" cy="3503930"/>
          </a:xfrm>
          <a:prstGeom prst="rect">
            <a:avLst/>
          </a:prstGeom>
        </p:spPr>
      </p:pic>
      <p:sp>
        <p:nvSpPr>
          <p:cNvPr id="7" name="文本框 6"/>
          <p:cNvSpPr txBox="1"/>
          <p:nvPr/>
        </p:nvSpPr>
        <p:spPr>
          <a:xfrm>
            <a:off x="276225" y="1402080"/>
            <a:ext cx="3567430" cy="3162935"/>
          </a:xfrm>
          <a:prstGeom prst="rect">
            <a:avLst/>
          </a:prstGeom>
          <a:noFill/>
        </p:spPr>
        <p:txBody>
          <a:bodyPr wrap="square" rtlCol="0" anchor="t">
            <a:noAutofit/>
          </a:bodyPr>
          <a:p>
            <a:r>
              <a:rPr lang="zh-CN" altLang="en-US" b="1">
                <a:solidFill>
                  <a:srgbClr val="000000"/>
                </a:solidFill>
                <a:latin typeface="Times New Roman" panose="02020603050405020304" charset="0"/>
                <a:cs typeface="Times New Roman" panose="02020603050405020304" charset="0"/>
              </a:rPr>
              <a:t>Hierarchical partitioning was designed to be easily implemented on FPGAs without floating-point numbers. </a:t>
            </a:r>
            <a:r>
              <a:rPr lang="en-US" altLang="zh-CN" b="1">
                <a:solidFill>
                  <a:srgbClr val="000000"/>
                </a:solidFill>
                <a:latin typeface="Times New Roman" panose="02020603050405020304" charset="0"/>
                <a:cs typeface="Times New Roman" panose="02020603050405020304" charset="0"/>
              </a:rPr>
              <a:t> </a:t>
            </a:r>
            <a:r>
              <a:rPr lang="zh-CN" altLang="en-US" b="1">
                <a:solidFill>
                  <a:srgbClr val="000000"/>
                </a:solidFill>
                <a:latin typeface="Times New Roman" panose="02020603050405020304" charset="0"/>
                <a:cs typeface="Times New Roman" panose="02020603050405020304" charset="0"/>
              </a:rPr>
              <a:t>FPGAs can be used to implement floating point</a:t>
            </a:r>
            <a:r>
              <a:rPr lang="en-US" altLang="zh-CN" b="1">
                <a:solidFill>
                  <a:srgbClr val="000000"/>
                </a:solidFill>
                <a:latin typeface="Times New Roman" panose="02020603050405020304" charset="0"/>
                <a:cs typeface="Times New Roman" panose="02020603050405020304" charset="0"/>
              </a:rPr>
              <a:t> </a:t>
            </a:r>
            <a:r>
              <a:rPr lang="zh-CN" altLang="en-US" b="1">
                <a:solidFill>
                  <a:srgbClr val="000000"/>
                </a:solidFill>
                <a:latin typeface="Times New Roman" panose="02020603050405020304" charset="0"/>
                <a:cs typeface="Times New Roman" panose="02020603050405020304" charset="0"/>
              </a:rPr>
              <a:t>calculations, however the amount of resources needed to implement floating point arithmetic can</a:t>
            </a:r>
            <a:r>
              <a:rPr lang="en-US" altLang="zh-CN" b="1">
                <a:solidFill>
                  <a:srgbClr val="000000"/>
                </a:solidFill>
                <a:latin typeface="Times New Roman" panose="02020603050405020304" charset="0"/>
                <a:cs typeface="Times New Roman" panose="02020603050405020304" charset="0"/>
              </a:rPr>
              <a:t> </a:t>
            </a:r>
            <a:r>
              <a:rPr lang="zh-CN" altLang="en-US" b="1">
                <a:solidFill>
                  <a:srgbClr val="000000"/>
                </a:solidFill>
                <a:latin typeface="Times New Roman" panose="02020603050405020304" charset="0"/>
                <a:cs typeface="Times New Roman" panose="02020603050405020304" charset="0"/>
              </a:rPr>
              <a:t>reduce the amount of parallelism available.</a:t>
            </a:r>
            <a:endParaRPr lang="zh-CN" altLang="en-US" b="1">
              <a:solidFill>
                <a:srgbClr val="000000"/>
              </a:solidFill>
              <a:latin typeface="Times New Roman" panose="02020603050405020304" charset="0"/>
              <a:cs typeface="Times New Roman" panose="02020603050405020304" charset="0"/>
            </a:endParaRPr>
          </a:p>
        </p:txBody>
      </p:sp>
      <p:sp>
        <p:nvSpPr>
          <p:cNvPr id="8" name="文本框 7"/>
          <p:cNvSpPr txBox="1"/>
          <p:nvPr/>
        </p:nvSpPr>
        <p:spPr>
          <a:xfrm>
            <a:off x="200660" y="4196715"/>
            <a:ext cx="4572000" cy="368300"/>
          </a:xfrm>
          <a:prstGeom prst="rect">
            <a:avLst/>
          </a:prstGeom>
          <a:noFill/>
        </p:spPr>
        <p:txBody>
          <a:bodyPr wrap="square" rtlCol="0" anchor="t">
            <a:spAutoFit/>
          </a:bodyPr>
          <a:p>
            <a:r>
              <a:rPr lang="zh-CN" altLang="en-US" b="1">
                <a:ln/>
                <a:solidFill>
                  <a:schemeClr val="tx1"/>
                </a:solidFill>
                <a:effectLst>
                  <a:outerShdw blurRad="38100" dist="19050" dir="2700000" algn="tl" rotWithShape="0">
                    <a:schemeClr val="dk1">
                      <a:alpha val="40000"/>
                    </a:schemeClr>
                  </a:outerShdw>
                </a:effectLst>
              </a:rPr>
              <a:t>STREAMING HIERARCHICAL PARTITIONING</a:t>
            </a:r>
            <a:endParaRPr lang="zh-CN" altLang="en-US" b="1">
              <a:ln/>
              <a:solidFill>
                <a:schemeClr val="tx1"/>
              </a:solidFill>
              <a:effectLst>
                <a:outerShdw blurRad="38100" dist="19050" dir="2700000" algn="tl" rotWithShape="0">
                  <a:schemeClr val="dk1">
                    <a:alpha val="40000"/>
                  </a:schemeClr>
                </a:outerShdw>
              </a:effectLst>
            </a:endParaRPr>
          </a:p>
        </p:txBody>
      </p:sp>
      <p:sp>
        <p:nvSpPr>
          <p:cNvPr id="9" name="文本框 8"/>
          <p:cNvSpPr txBox="1"/>
          <p:nvPr/>
        </p:nvSpPr>
        <p:spPr>
          <a:xfrm>
            <a:off x="200660" y="4603115"/>
            <a:ext cx="8750300" cy="1198880"/>
          </a:xfrm>
          <a:prstGeom prst="rect">
            <a:avLst/>
          </a:prstGeom>
          <a:noFill/>
        </p:spPr>
        <p:txBody>
          <a:bodyPr wrap="square" rtlCol="0">
            <a:spAutoFit/>
          </a:bodyPr>
          <a:p>
            <a:r>
              <a:rPr lang="zh-CN" altLang="en-US" b="1">
                <a:solidFill>
                  <a:srgbClr val="000000"/>
                </a:solidFill>
                <a:latin typeface="Times New Roman" panose="02020603050405020304" charset="0"/>
                <a:cs typeface="Times New Roman" panose="02020603050405020304" charset="0"/>
              </a:rPr>
              <a:t>How to apply hierarchical partitioning clustering methods to handle evolving document streams. This method assumes that the collection of documents to be clustered is infinite and that the documents are presented one after another in sequence and need to be dynamically integrated into the current concept hierarchy.</a:t>
            </a:r>
            <a:endParaRPr lang="zh-CN" altLang="en-US" b="1">
              <a:solidFill>
                <a:srgbClr val="000000"/>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86435" y="2552065"/>
            <a:ext cx="7777480" cy="368300"/>
          </a:xfrm>
          <a:prstGeom prst="rect">
            <a:avLst/>
          </a:prstGeom>
          <a:noFill/>
        </p:spPr>
        <p:txBody>
          <a:bodyPr wrap="square" rtlCol="0" anchor="t">
            <a:spAutoFit/>
          </a:bodyPr>
          <a:p>
            <a:r>
              <a:rPr lang="zh-CN" altLang="en-US" b="1">
                <a:solidFill>
                  <a:schemeClr val="bg2">
                    <a:lumMod val="10000"/>
                  </a:schemeClr>
                </a:solidFill>
                <a:latin typeface="Times New Roman" panose="02020603050405020304" charset="0"/>
                <a:cs typeface="Times New Roman" panose="02020603050405020304" charset="0"/>
              </a:rPr>
              <a:t> </a:t>
            </a:r>
            <a:endParaRPr lang="zh-CN" altLang="en-US" b="1">
              <a:solidFill>
                <a:schemeClr val="bg2">
                  <a:lumMod val="10000"/>
                </a:schemeClr>
              </a:solidFill>
              <a:latin typeface="Times New Roman" panose="02020603050405020304" charset="0"/>
              <a:cs typeface="Times New Roman" panose="02020603050405020304" charset="0"/>
            </a:endParaRPr>
          </a:p>
        </p:txBody>
      </p:sp>
      <p:sp>
        <p:nvSpPr>
          <p:cNvPr id="7" name="文本框 6"/>
          <p:cNvSpPr txBox="1"/>
          <p:nvPr>
            <p:custDataLst>
              <p:tags r:id="rId1"/>
            </p:custDataLst>
          </p:nvPr>
        </p:nvSpPr>
        <p:spPr>
          <a:xfrm>
            <a:off x="200660" y="258445"/>
            <a:ext cx="6028690" cy="460375"/>
          </a:xfrm>
          <a:prstGeom prst="rect">
            <a:avLst/>
          </a:prstGeom>
          <a:noFill/>
        </p:spPr>
        <p:txBody>
          <a:bodyPr wrap="square" rtlCol="0" anchor="t">
            <a:spAutoFit/>
          </a:bodyPr>
          <a:p>
            <a:pPr lvl="0">
              <a:spcBef>
                <a:spcPct val="0"/>
              </a:spcBef>
              <a:defRPr/>
            </a:pPr>
            <a:r>
              <a:rPr lang="en-US" sz="2400" b="1" dirty="0">
                <a:latin typeface="Arial" panose="020B0604020202020204"/>
                <a:cs typeface="Arial" panose="020B0604020202020204"/>
                <a:sym typeface="+mn-ea"/>
              </a:rPr>
              <a:t>STREAMING EXPERIMENTAL RESULTS</a:t>
            </a:r>
            <a:endParaRPr lang="en-US" sz="2400" b="1" dirty="0">
              <a:latin typeface="Arial" panose="020B0604020202020204"/>
              <a:cs typeface="Arial" panose="020B0604020202020204"/>
              <a:sym typeface="+mn-ea"/>
            </a:endParaRPr>
          </a:p>
        </p:txBody>
      </p:sp>
      <p:sp>
        <p:nvSpPr>
          <p:cNvPr id="8" name="文本框 7"/>
          <p:cNvSpPr txBox="1"/>
          <p:nvPr/>
        </p:nvSpPr>
        <p:spPr>
          <a:xfrm>
            <a:off x="196215" y="890270"/>
            <a:ext cx="8588375" cy="3138170"/>
          </a:xfrm>
          <a:prstGeom prst="rect">
            <a:avLst/>
          </a:prstGeom>
          <a:noFill/>
        </p:spPr>
        <p:txBody>
          <a:bodyPr wrap="square" rtlCol="0" anchor="t">
            <a:spAutoFit/>
          </a:bodyPr>
          <a:p>
            <a:r>
              <a:rPr lang="zh-CN" altLang="en-US" b="1">
                <a:solidFill>
                  <a:srgbClr val="000000"/>
                </a:solidFill>
                <a:latin typeface="Times New Roman" panose="02020603050405020304" charset="0"/>
                <a:cs typeface="Times New Roman" panose="02020603050405020304" charset="0"/>
              </a:rPr>
              <a:t>The experimental results are based on news group data and simulate concept drift according to the designed scheme.</a:t>
            </a:r>
            <a:endParaRPr lang="zh-CN" altLang="en-US" b="1">
              <a:solidFill>
                <a:srgbClr val="000000"/>
              </a:solidFill>
              <a:latin typeface="Times New Roman" panose="02020603050405020304" charset="0"/>
              <a:cs typeface="Times New Roman" panose="02020603050405020304" charset="0"/>
            </a:endParaRPr>
          </a:p>
          <a:p>
            <a:r>
              <a:rPr lang="zh-CN" altLang="en-US" b="1">
                <a:solidFill>
                  <a:srgbClr val="000000"/>
                </a:solidFill>
                <a:latin typeface="Times New Roman" panose="02020603050405020304" charset="0"/>
                <a:cs typeface="Times New Roman" panose="02020603050405020304" charset="0"/>
              </a:rPr>
              <a:t>Documents are randomly shuffled, but only half of the newsgroups' documents are initially presented. After even spacing, a newsgroup is gradually introduced into the distribution (thus gradually reducing the density of old newsgroups).</a:t>
            </a:r>
            <a:endParaRPr lang="zh-CN" altLang="en-US" b="1">
              <a:solidFill>
                <a:srgbClr val="000000"/>
              </a:solidFill>
              <a:latin typeface="Times New Roman" panose="02020603050405020304" charset="0"/>
              <a:cs typeface="Times New Roman" panose="02020603050405020304" charset="0"/>
            </a:endParaRPr>
          </a:p>
          <a:p>
            <a:r>
              <a:rPr lang="zh-CN" altLang="en-US" b="1">
                <a:solidFill>
                  <a:srgbClr val="000000"/>
                </a:solidFill>
                <a:latin typeface="Times New Roman" panose="02020603050405020304" charset="0"/>
                <a:cs typeface="Times New Roman" panose="02020603050405020304" charset="0"/>
              </a:rPr>
              <a:t>Uniformly distributed noise data from the experiment (chaff).</a:t>
            </a:r>
            <a:endParaRPr lang="zh-CN" altLang="en-US" b="1">
              <a:solidFill>
                <a:srgbClr val="000000"/>
              </a:solidFill>
              <a:latin typeface="Times New Roman" panose="02020603050405020304" charset="0"/>
              <a:cs typeface="Times New Roman" panose="02020603050405020304" charset="0"/>
            </a:endParaRPr>
          </a:p>
          <a:p>
            <a:r>
              <a:rPr lang="zh-CN" altLang="en-US" b="1">
                <a:solidFill>
                  <a:srgbClr val="000000"/>
                </a:solidFill>
                <a:latin typeface="Times New Roman" panose="02020603050405020304" charset="0"/>
                <a:cs typeface="Times New Roman" panose="02020603050405020304" charset="0"/>
              </a:rPr>
              <a:t>The ground-truth data from the experiment are displayed through charts to visualize the concept drift.</a:t>
            </a:r>
            <a:endParaRPr lang="zh-CN" altLang="en-US" b="1">
              <a:solidFill>
                <a:srgbClr val="000000"/>
              </a:solidFill>
              <a:latin typeface="Times New Roman" panose="02020603050405020304" charset="0"/>
              <a:cs typeface="Times New Roman" panose="02020603050405020304" charset="0"/>
            </a:endParaRPr>
          </a:p>
          <a:p>
            <a:r>
              <a:rPr lang="zh-CN" altLang="en-US" b="1">
                <a:solidFill>
                  <a:srgbClr val="000000"/>
                </a:solidFill>
                <a:latin typeface="Times New Roman" panose="02020603050405020304" charset="0"/>
                <a:cs typeface="Times New Roman" panose="02020603050405020304" charset="0"/>
              </a:rPr>
              <a:t>These experimental results demonstrate the performance of the streaming hierarchical partitioning clustering algorithm in handling simulated concept drift on newsgroup data</a:t>
            </a:r>
            <a:r>
              <a:rPr lang="zh-CN" altLang="en-US"/>
              <a:t>.</a:t>
            </a:r>
            <a:endParaRPr lang="zh-CN" altLang="en-US"/>
          </a:p>
        </p:txBody>
      </p:sp>
      <p:pic>
        <p:nvPicPr>
          <p:cNvPr id="9" name="图片 8"/>
          <p:cNvPicPr>
            <a:picLocks noChangeAspect="1"/>
          </p:cNvPicPr>
          <p:nvPr>
            <p:custDataLst>
              <p:tags r:id="rId2"/>
            </p:custDataLst>
          </p:nvPr>
        </p:nvPicPr>
        <p:blipFill>
          <a:blip r:embed="rId3"/>
          <a:stretch>
            <a:fillRect/>
          </a:stretch>
        </p:blipFill>
        <p:spPr>
          <a:xfrm>
            <a:off x="2520950" y="3928110"/>
            <a:ext cx="2140585" cy="1594485"/>
          </a:xfrm>
          <a:prstGeom prst="rect">
            <a:avLst/>
          </a:prstGeom>
          <a:ln>
            <a:solidFill>
              <a:srgbClr val="000000"/>
            </a:solidFill>
          </a:ln>
        </p:spPr>
      </p:pic>
      <p:pic>
        <p:nvPicPr>
          <p:cNvPr id="10" name="图片 9"/>
          <p:cNvPicPr>
            <a:picLocks noChangeAspect="1"/>
          </p:cNvPicPr>
          <p:nvPr>
            <p:custDataLst>
              <p:tags r:id="rId4"/>
            </p:custDataLst>
          </p:nvPr>
        </p:nvPicPr>
        <p:blipFill>
          <a:blip r:embed="rId5"/>
          <a:stretch>
            <a:fillRect/>
          </a:stretch>
        </p:blipFill>
        <p:spPr>
          <a:xfrm>
            <a:off x="5251450" y="3928110"/>
            <a:ext cx="1988185" cy="1604645"/>
          </a:xfrm>
          <a:prstGeom prst="rect">
            <a:avLst/>
          </a:prstGeom>
          <a:ln>
            <a:solidFill>
              <a:srgbClr val="000000"/>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00660" y="258445"/>
            <a:ext cx="8427085" cy="460375"/>
          </a:xfrm>
          <a:prstGeom prst="rect">
            <a:avLst/>
          </a:prstGeom>
          <a:noFill/>
        </p:spPr>
        <p:txBody>
          <a:bodyPr wrap="square" rtlCol="0" anchor="t">
            <a:spAutoFit/>
          </a:bodyPr>
          <a:p>
            <a:pPr lvl="0">
              <a:spcBef>
                <a:spcPct val="0"/>
              </a:spcBef>
              <a:defRPr/>
            </a:pPr>
            <a:r>
              <a:rPr lang="en-US" sz="2400" b="1" dirty="0">
                <a:latin typeface="Arial" panose="020B0604020202020204"/>
                <a:cs typeface="Arial" panose="020B0604020202020204"/>
                <a:sym typeface="+mn-ea"/>
              </a:rPr>
              <a:t>CONCLUSION</a:t>
            </a:r>
            <a:endParaRPr lang="en-US" sz="2400" b="1" dirty="0">
              <a:latin typeface="Arial" panose="020B0604020202020204"/>
              <a:cs typeface="Arial" panose="020B0604020202020204"/>
              <a:sym typeface="+mn-ea"/>
            </a:endParaRPr>
          </a:p>
        </p:txBody>
      </p:sp>
      <p:sp>
        <p:nvSpPr>
          <p:cNvPr id="4" name="文本框 3"/>
          <p:cNvSpPr txBox="1"/>
          <p:nvPr/>
        </p:nvSpPr>
        <p:spPr>
          <a:xfrm>
            <a:off x="257810" y="759460"/>
            <a:ext cx="8629015" cy="4799965"/>
          </a:xfrm>
          <a:prstGeom prst="rect">
            <a:avLst/>
          </a:prstGeom>
          <a:noFill/>
        </p:spPr>
        <p:txBody>
          <a:bodyPr wrap="square" rtlCol="0" anchor="t">
            <a:spAutoFit/>
          </a:bodyPr>
          <a:p>
            <a:r>
              <a:rPr lang="en-US" altLang="zh-CN"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Highlights from what I read</a:t>
            </a:r>
            <a:r>
              <a:rPr lang="zh-C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a:t>
            </a:r>
            <a:endParaRPr lang="zh-CN" altLang="en-US"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r>
              <a:rPr lang="zh-CN" altLang="en-US"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The algorithms are designed to be implemented in hardware and capable of handling extremely high data ingestion rates. Experimental results show that the non-naive streaming hierarchical partitioning clustering method outperforms the naive variant in concept discovery. Future work will focus on integrating clustering into classification systems</a:t>
            </a:r>
            <a:endParaRPr lang="zh-CN" altLang="en-US"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endParaRPr lang="zh-CN" altLang="en-US"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r>
              <a:rPr lang="en-US" altLang="zh-CN"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Q1:</a:t>
            </a:r>
            <a:r>
              <a:rPr lang="en-US" altLang="zh-CN" b="1">
                <a:solidFill>
                  <a:schemeClr val="bg2">
                    <a:lumMod val="10000"/>
                  </a:schemeClr>
                </a:solidFill>
                <a:latin typeface="Times New Roman" panose="02020603050405020304" charset="0"/>
                <a:cs typeface="Times New Roman" panose="02020603050405020304" charset="0"/>
                <a:sym typeface="+mn-ea"/>
              </a:rPr>
              <a:t> What are the advantages of non-naive streaming hierarchical partitioning clustering methods over naive variants in concept discovery?</a:t>
            </a:r>
            <a:endParaRPr lang="en-US" altLang="zh-CN" b="1">
              <a:solidFill>
                <a:schemeClr val="bg2">
                  <a:lumMod val="10000"/>
                </a:schemeClr>
              </a:solidFill>
              <a:latin typeface="Times New Roman" panose="02020603050405020304" charset="0"/>
              <a:cs typeface="Times New Roman" panose="02020603050405020304" charset="0"/>
              <a:sym typeface="+mn-ea"/>
            </a:endParaRPr>
          </a:p>
          <a:p>
            <a:endParaRPr lang="en-US" altLang="zh-CN"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a:p>
            <a:r>
              <a:rPr lang="en-US" altLang="zh-CN"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A1: </a:t>
            </a:r>
            <a:r>
              <a:rPr lang="en-US" altLang="zh-CN" b="1">
                <a:solidFill>
                  <a:schemeClr val="bg2">
                    <a:lumMod val="10000"/>
                  </a:schemeClr>
                </a:solidFill>
                <a:latin typeface="Times New Roman" panose="02020603050405020304" charset="0"/>
                <a:cs typeface="Times New Roman" panose="02020603050405020304" charset="0"/>
                <a:sym typeface="+mn-ea"/>
              </a:rPr>
              <a:t>The advantage of the non-naive streaming hierarchical partitioning clustering method over the naive variant in concept discovery lies in its ability to identify new concepts more efficiently. Through the analysis of experimental results, non-naive methods are better able to handle concept drift, i.e., concepts in the document stream may change over time. This approach is able to dynamically adjust clustering results, identifying new concepts and integrating them into the current concept hierarchy.</a:t>
            </a:r>
            <a:endParaRPr lang="en-US" altLang="zh-CN" b="1">
              <a:solidFill>
                <a:schemeClr val="bg2">
                  <a:lumMod val="10000"/>
                </a:schemeClr>
              </a:solidFill>
              <a:latin typeface="Times New Roman" panose="02020603050405020304" charset="0"/>
              <a:cs typeface="Times New Roman" panose="02020603050405020304" charset="0"/>
              <a:sym typeface="+mn-ea"/>
            </a:endParaRPr>
          </a:p>
          <a:p>
            <a:endParaRPr lang="en-US" altLang="zh-CN" b="1">
              <a:solidFill>
                <a:srgbClr val="000000"/>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commondata" val="eyJoZGlkIjoiNTEyYzUyMzZmOWM1NThiMTA4OGRkNmM0NTQyOGMzZTY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Powerpoint_Dornsife_SSI_Template</Template>
  <TotalTime>0</TotalTime>
  <Words>3265</Words>
  <Application>WPS 演示</Application>
  <PresentationFormat>On-screen Show (4:3)</PresentationFormat>
  <Paragraphs>64</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宋体</vt:lpstr>
      <vt:lpstr>Wingdings</vt:lpstr>
      <vt:lpstr>Arial</vt:lpstr>
      <vt:lpstr>Times New Roman</vt:lpstr>
      <vt:lpstr>Times New Roman</vt:lpstr>
      <vt:lpstr>Calibri</vt:lpstr>
      <vt:lpstr>微软雅黑</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USC Dornsife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 Kamei</dc:creator>
  <cp:lastModifiedBy>goat</cp:lastModifiedBy>
  <cp:revision>36</cp:revision>
  <cp:lastPrinted>2012-02-07T18:57:00Z</cp:lastPrinted>
  <dcterms:created xsi:type="dcterms:W3CDTF">2014-06-03T20:14:00Z</dcterms:created>
  <dcterms:modified xsi:type="dcterms:W3CDTF">2024-02-11T05:21:13Z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B06884259DC642EEB17CC8A445E567ED_13</vt:lpwstr>
  </property>
  <property fmtid="{D5CDD505-2E9C-101B-9397-08002B2CF9AE}" pid="3" name="KSOProductBuildVer">
    <vt:lpwstr>2052-12.1.0.16250</vt:lpwstr>
  </property>
</Properties>
</file>