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5"/>
  </p:handoutMasterIdLst>
  <p:sldIdLst>
    <p:sldId id="261" r:id="rId3"/>
    <p:sldId id="256" r:id="rId4"/>
    <p:sldId id="258" r:id="rId6"/>
    <p:sldId id="271" r:id="rId7"/>
    <p:sldId id="265" r:id="rId8"/>
    <p:sldId id="266" r:id="rId9"/>
    <p:sldId id="260" r:id="rId10"/>
    <p:sldId id="267" r:id="rId11"/>
    <p:sldId id="268" r:id="rId12"/>
    <p:sldId id="269" r:id="rId13"/>
    <p:sldId id="270"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0.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userDrawn="1"/>
        </p:nvSpPr>
        <p:spPr>
          <a:xfrm>
            <a:off x="0" y="6588125"/>
            <a:ext cx="12191365" cy="269875"/>
          </a:xfrm>
          <a:prstGeom prst="rect">
            <a:avLst/>
          </a:prstGeom>
          <a:solidFill>
            <a:srgbClr val="500000"/>
          </a:solidFill>
          <a:ln>
            <a:solidFill>
              <a:srgbClr val="5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userDrawn="1"/>
        </p:nvSpPr>
        <p:spPr>
          <a:xfrm>
            <a:off x="-49530" y="6544945"/>
            <a:ext cx="11780520" cy="270510"/>
          </a:xfrm>
          <a:prstGeom prst="rect">
            <a:avLst/>
          </a:prstGeom>
          <a:noFill/>
        </p:spPr>
        <p:txBody>
          <a:bodyPr wrap="square" rtlCol="0">
            <a:noAutofit/>
          </a:bodyPr>
          <a:p>
            <a:r>
              <a:rPr lang="en-US" altLang="zh-CN" sz="1400">
                <a:solidFill>
                  <a:schemeClr val="bg1"/>
                </a:solidFill>
                <a:latin typeface="Times New Roman" panose="02020603050405020304" charset="0"/>
                <a:cs typeface="Times New Roman" panose="02020603050405020304" charset="0"/>
              </a:rPr>
              <a:t>Yifan Yang | Ph.d. Student@Texas A&amp;M University | Email: yyang295@tamu.edu | Lab Website: https://www.geoearlab.com</a:t>
            </a:r>
            <a:r>
              <a:rPr lang="en-US" altLang="zh-CN" sz="1600">
                <a:solidFill>
                  <a:schemeClr val="bg1"/>
                </a:solidFill>
                <a:latin typeface="Times New Roman" panose="02020603050405020304" charset="0"/>
                <a:cs typeface="Times New Roman" panose="02020603050405020304" charset="0"/>
              </a:rPr>
              <a:t> </a:t>
            </a:r>
            <a:endParaRPr lang="en-US" altLang="zh-CN" sz="1600">
              <a:solidFill>
                <a:schemeClr val="bg1"/>
              </a:solidFill>
              <a:latin typeface="Times New Roman" panose="02020603050405020304" charset="0"/>
              <a:cs typeface="Times New Roman" panose="02020603050405020304" charset="0"/>
            </a:endParaRPr>
          </a:p>
        </p:txBody>
      </p:sp>
      <p:pic>
        <p:nvPicPr>
          <p:cNvPr id="10" name="图片 9"/>
          <p:cNvPicPr/>
          <p:nvPr userDrawn="1"/>
        </p:nvPicPr>
        <p:blipFill>
          <a:blip r:embed="rId2"/>
        </p:blipFill>
        <p:spPr>
          <a:xfrm>
            <a:off x="9761855" y="5568315"/>
            <a:ext cx="2245360" cy="801370"/>
          </a:xfrm>
          <a:prstGeom prst="rect">
            <a:avLst/>
          </a:prstGeom>
        </p:spPr>
      </p:pic>
      <p:pic>
        <p:nvPicPr>
          <p:cNvPr id="18" name="图片 17"/>
          <p:cNvPicPr/>
          <p:nvPr/>
        </p:nvPicPr>
        <p:blipFill>
          <a:blip r:embed="rId3"/>
        </p:blipFill>
        <p:spPr>
          <a:xfrm>
            <a:off x="9413240" y="0"/>
            <a:ext cx="2672080" cy="654050"/>
          </a:xfrm>
          <a:prstGeom prst="rect">
            <a:avLst/>
          </a:prstGeom>
        </p:spPr>
      </p:pic>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1">
              <a:rPr lang="en-US"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1">
              <a:rPr lang="en-US"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8" name="矩形 7"/>
          <p:cNvSpPr/>
          <p:nvPr userDrawn="1"/>
        </p:nvSpPr>
        <p:spPr>
          <a:xfrm>
            <a:off x="0" y="6588125"/>
            <a:ext cx="12191365" cy="269875"/>
          </a:xfrm>
          <a:prstGeom prst="rect">
            <a:avLst/>
          </a:prstGeom>
          <a:solidFill>
            <a:srgbClr val="500000"/>
          </a:solidFill>
          <a:ln>
            <a:solidFill>
              <a:srgbClr val="5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userDrawn="1"/>
        </p:nvSpPr>
        <p:spPr>
          <a:xfrm>
            <a:off x="-49530" y="6544945"/>
            <a:ext cx="11780520" cy="270510"/>
          </a:xfrm>
          <a:prstGeom prst="rect">
            <a:avLst/>
          </a:prstGeom>
          <a:noFill/>
        </p:spPr>
        <p:txBody>
          <a:bodyPr wrap="square" rtlCol="0">
            <a:noAutofit/>
          </a:bodyPr>
          <a:p>
            <a:r>
              <a:rPr lang="en-US" altLang="zh-CN" sz="1400">
                <a:solidFill>
                  <a:schemeClr val="bg1"/>
                </a:solidFill>
                <a:latin typeface="Times New Roman" panose="02020603050405020304" charset="0"/>
                <a:cs typeface="Times New Roman" panose="02020603050405020304" charset="0"/>
              </a:rPr>
              <a:t>Yifan Yang | Ph.d. Student@Texas A&amp;M University | Email: yyang295@tamu.edu | Lab Website: https://www.geoearlab.com</a:t>
            </a:r>
            <a:r>
              <a:rPr lang="en-US" altLang="zh-CN" sz="1600">
                <a:solidFill>
                  <a:schemeClr val="bg1"/>
                </a:solidFill>
                <a:latin typeface="Times New Roman" panose="02020603050405020304" charset="0"/>
                <a:cs typeface="Times New Roman" panose="02020603050405020304" charset="0"/>
              </a:rPr>
              <a:t> </a:t>
            </a:r>
            <a:endParaRPr lang="en-US" altLang="zh-CN" sz="1600">
              <a:solidFill>
                <a:schemeClr val="bg1"/>
              </a:solidFill>
              <a:latin typeface="Times New Roman" panose="02020603050405020304" charset="0"/>
              <a:cs typeface="Times New Roman" panose="02020603050405020304" charset="0"/>
            </a:endParaRPr>
          </a:p>
        </p:txBody>
      </p:sp>
      <p:pic>
        <p:nvPicPr>
          <p:cNvPr id="10" name="图片 9"/>
          <p:cNvPicPr/>
          <p:nvPr userDrawn="1"/>
        </p:nvPicPr>
        <p:blipFill>
          <a:blip r:embed="rId2"/>
        </p:blipFill>
        <p:spPr>
          <a:xfrm>
            <a:off x="9761855" y="5568315"/>
            <a:ext cx="2245360" cy="801370"/>
          </a:xfrm>
          <a:prstGeom prst="rect">
            <a:avLst/>
          </a:prstGeom>
        </p:spPr>
      </p:pic>
      <p:pic>
        <p:nvPicPr>
          <p:cNvPr id="4" name="Image" descr="Image"/>
          <p:cNvPicPr>
            <a:picLocks noChangeAspect="1"/>
          </p:cNvPicPr>
          <p:nvPr userDrawn="1"/>
        </p:nvPicPr>
        <p:blipFill>
          <a:blip r:embed="rId3"/>
          <a:srcRect t="2852" b="65888"/>
          <a:stretch>
            <a:fillRect/>
          </a:stretch>
        </p:blipFill>
        <p:spPr>
          <a:xfrm>
            <a:off x="0" y="0"/>
            <a:ext cx="12193270" cy="1970405"/>
          </a:xfrm>
          <a:prstGeom prst="rect">
            <a:avLst/>
          </a:prstGeom>
          <a:ln w="25400">
            <a:miter lim="400000"/>
            <a:headEnd/>
            <a:tailEnd/>
          </a:ln>
          <a:effectLst>
            <a:reflection stA="50000" endPos="40000" dir="5400000" sy="-100000" algn="bl" rotWithShape="0"/>
          </a:effectLst>
        </p:spPr>
      </p:pic>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1">
              <a:rPr lang="en-US"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1">
              <a:rPr lang="en-US"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1">
              <a:rPr lang="en-US"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1">
              <a:rPr lang="en-US"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1">
              <a:rPr lang="en-US"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1">
              <a:rPr lang="en-US"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1">
              <a:rPr lang="en-US"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1">
              <a:rPr lang="en-US"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notesSlide" Target="../notesSlides/notesSlide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5.png"/><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0.png"/><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image" Target="../media/image9.png"/><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0.png"/><Relationship Id="rId4" Type="http://schemas.openxmlformats.org/officeDocument/2006/relationships/tags" Target="../tags/tag3.xml"/><Relationship Id="rId3" Type="http://schemas.openxmlformats.org/officeDocument/2006/relationships/tags" Target="../tags/tag2.xml"/><Relationship Id="rId22" Type="http://schemas.openxmlformats.org/officeDocument/2006/relationships/slideLayout" Target="../slideLayouts/slideLayout1.xml"/><Relationship Id="rId21" Type="http://schemas.openxmlformats.org/officeDocument/2006/relationships/image" Target="../media/image20.png"/><Relationship Id="rId20" Type="http://schemas.openxmlformats.org/officeDocument/2006/relationships/image" Target="../media/image15.png"/><Relationship Id="rId2" Type="http://schemas.openxmlformats.org/officeDocument/2006/relationships/image" Target="../media/image4.png"/><Relationship Id="rId19" Type="http://schemas.openxmlformats.org/officeDocument/2006/relationships/tags" Target="../tags/tag13.xml"/><Relationship Id="rId18" Type="http://schemas.openxmlformats.org/officeDocument/2006/relationships/tags" Target="../tags/tag12.xml"/><Relationship Id="rId17" Type="http://schemas.openxmlformats.org/officeDocument/2006/relationships/image" Target="../media/image19.png"/><Relationship Id="rId16" Type="http://schemas.openxmlformats.org/officeDocument/2006/relationships/tags" Target="../tags/tag11.xml"/><Relationship Id="rId15" Type="http://schemas.openxmlformats.org/officeDocument/2006/relationships/tags" Target="../tags/tag10.xml"/><Relationship Id="rId14" Type="http://schemas.openxmlformats.org/officeDocument/2006/relationships/image" Target="../media/image18.png"/><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image" Target="../media/image11.png"/><Relationship Id="rId10" Type="http://schemas.openxmlformats.org/officeDocument/2006/relationships/tags" Target="../tags/tag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jpeg"/></Relationships>
</file>

<file path=ppt/slides/_rels/slide9.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17.xml"/><Relationship Id="rId7" Type="http://schemas.openxmlformats.org/officeDocument/2006/relationships/image" Target="../media/image10.png"/><Relationship Id="rId6" Type="http://schemas.openxmlformats.org/officeDocument/2006/relationships/tags" Target="../tags/tag16.xml"/><Relationship Id="rId5" Type="http://schemas.openxmlformats.org/officeDocument/2006/relationships/image" Target="../media/image9.png"/><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tags" Target="../tags/tag14.xml"/><Relationship Id="rId14" Type="http://schemas.openxmlformats.org/officeDocument/2006/relationships/slideLayout" Target="../slideLayouts/slideLayout1.xml"/><Relationship Id="rId13" Type="http://schemas.openxmlformats.org/officeDocument/2006/relationships/image" Target="../media/image18.png"/><Relationship Id="rId12" Type="http://schemas.openxmlformats.org/officeDocument/2006/relationships/tags" Target="../tags/tag19.xml"/><Relationship Id="rId11" Type="http://schemas.openxmlformats.org/officeDocument/2006/relationships/image" Target="../media/image19.png"/><Relationship Id="rId10" Type="http://schemas.openxmlformats.org/officeDocument/2006/relationships/tags" Target="../tags/tag18.xml"/><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4294967295"/>
          </p:nvPr>
        </p:nvSpPr>
        <p:spPr>
          <a:xfrm>
            <a:off x="9395460" y="6652895"/>
            <a:ext cx="2743200" cy="205105"/>
          </a:xfrm>
        </p:spPr>
        <p:txBody>
          <a:bodyPr/>
          <a:p>
            <a:fld id="{565CE74E-AB26-4998-AD42-012C4C1AD076}" type="slidenum">
              <a:rPr lang="zh-CN" altLang="en-US" b="1" smtClean="0">
                <a:solidFill>
                  <a:schemeClr val="bg1"/>
                </a:solidFill>
              </a:rPr>
            </a:fld>
            <a:endParaRPr lang="zh-CN" altLang="en-US" b="1" smtClean="0">
              <a:solidFill>
                <a:schemeClr val="bg1"/>
              </a:solidFill>
            </a:endParaRPr>
          </a:p>
        </p:txBody>
      </p:sp>
      <p:sp>
        <p:nvSpPr>
          <p:cNvPr id="2" name="文本框 1"/>
          <p:cNvSpPr txBox="1"/>
          <p:nvPr/>
        </p:nvSpPr>
        <p:spPr>
          <a:xfrm>
            <a:off x="2056130" y="4547235"/>
            <a:ext cx="8201025" cy="1014730"/>
          </a:xfrm>
          <a:prstGeom prst="rect">
            <a:avLst/>
          </a:prstGeom>
          <a:noFill/>
        </p:spPr>
        <p:txBody>
          <a:bodyPr wrap="square" rtlCol="0" anchor="t">
            <a:spAutoFit/>
          </a:bodyPr>
          <a:p>
            <a:pPr algn="ctr"/>
            <a:r>
              <a:rPr lang="en-US" altLang="zh-CN" sz="20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Yifan Yang</a:t>
            </a:r>
            <a:r>
              <a:rPr lang="en-US" altLang="zh-CN" sz="2000">
                <a:latin typeface="Times New Roman" panose="02020603050405020304" charset="0"/>
                <a:cs typeface="Times New Roman" panose="02020603050405020304" charset="0"/>
                <a:sym typeface="+mn-ea"/>
              </a:rPr>
              <a:t>, </a:t>
            </a:r>
            <a:r>
              <a:rPr lang="en-US" altLang="zh-CN" sz="2000">
                <a:latin typeface="Times New Roman" panose="02020603050405020304" charset="0"/>
                <a:cs typeface="Times New Roman" panose="02020603050405020304" charset="0"/>
                <a:sym typeface="+mn-ea"/>
              </a:rPr>
              <a:t>Ph.D. Student</a:t>
            </a:r>
            <a:endParaRPr lang="en-US" altLang="zh-CN" sz="2000">
              <a:latin typeface="Times New Roman" panose="02020603050405020304" charset="0"/>
              <a:cs typeface="Times New Roman" panose="02020603050405020304" charset="0"/>
            </a:endParaRPr>
          </a:p>
          <a:p>
            <a:pPr algn="ctr"/>
            <a:r>
              <a:rPr lang="en-US" altLang="zh-CN" sz="2000">
                <a:latin typeface="Times New Roman" panose="02020603050405020304" charset="0"/>
                <a:cs typeface="Times New Roman" panose="02020603050405020304" charset="0"/>
                <a:sym typeface="+mn-ea"/>
              </a:rPr>
              <a:t>Department of Geography, Texas A&amp;M University</a:t>
            </a:r>
            <a:endParaRPr lang="en-US" altLang="zh-CN" sz="2000">
              <a:latin typeface="Times New Roman" panose="02020603050405020304" charset="0"/>
              <a:cs typeface="Times New Roman" panose="02020603050405020304" charset="0"/>
            </a:endParaRPr>
          </a:p>
          <a:p>
            <a:pPr algn="ctr"/>
            <a:r>
              <a:rPr lang="en-US" altLang="zh-CN" sz="2000">
                <a:latin typeface="Times New Roman" panose="02020603050405020304" charset="0"/>
                <a:cs typeface="Times New Roman" panose="02020603050405020304" charset="0"/>
                <a:sym typeface="+mn-ea"/>
              </a:rPr>
              <a:t> Instructor: Dr. Michael P. Bishop </a:t>
            </a:r>
            <a:r>
              <a:rPr lang="en-US" altLang="zh-CN" sz="2000" b="1">
                <a:latin typeface="Times New Roman" panose="02020603050405020304" charset="0"/>
                <a:cs typeface="Times New Roman" panose="02020603050405020304" charset="0"/>
                <a:sym typeface="+mn-ea"/>
              </a:rPr>
              <a:t>| </a:t>
            </a:r>
            <a:r>
              <a:rPr lang="en-US" altLang="zh-CN" sz="2000">
                <a:latin typeface="Times New Roman" panose="02020603050405020304" charset="0"/>
                <a:cs typeface="Times New Roman" panose="02020603050405020304" charset="0"/>
                <a:sym typeface="+mn-ea"/>
              </a:rPr>
              <a:t>Advisor: Dr. Lei Zou</a:t>
            </a:r>
            <a:endParaRPr lang="en-US" altLang="zh-CN" sz="2000">
              <a:latin typeface="Times New Roman" panose="02020603050405020304" charset="0"/>
              <a:cs typeface="Times New Roman" panose="02020603050405020304" charset="0"/>
              <a:sym typeface="+mn-ea"/>
            </a:endParaRPr>
          </a:p>
        </p:txBody>
      </p:sp>
      <p:sp>
        <p:nvSpPr>
          <p:cNvPr id="4" name="文本框 3"/>
          <p:cNvSpPr txBox="1"/>
          <p:nvPr/>
        </p:nvSpPr>
        <p:spPr>
          <a:xfrm>
            <a:off x="1246505" y="3197225"/>
            <a:ext cx="10213975" cy="1076325"/>
          </a:xfrm>
          <a:prstGeom prst="rect">
            <a:avLst/>
          </a:prstGeom>
          <a:noFill/>
        </p:spPr>
        <p:txBody>
          <a:bodyPr wrap="square" rtlCol="0">
            <a:spAutoFit/>
          </a:bodyPr>
          <a:p>
            <a:pPr algn="ctr"/>
            <a:r>
              <a:rPr lang="zh-CN" altLang="en-US" sz="3200" b="1">
                <a:solidFill>
                  <a:srgbClr val="500000"/>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rPr>
              <a:t>Climate Change </a:t>
            </a:r>
            <a:r>
              <a:rPr lang="en-US" altLang="zh-CN" sz="3200" b="1">
                <a:solidFill>
                  <a:srgbClr val="500000"/>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rPr>
              <a:t>Effect</a:t>
            </a:r>
            <a:r>
              <a:rPr lang="zh-CN" altLang="en-US" sz="3200" b="1">
                <a:solidFill>
                  <a:srgbClr val="500000"/>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rPr>
              <a:t>s on Environmental Health in Vulnerable and Overburdened Communities</a:t>
            </a:r>
            <a:endParaRPr lang="zh-CN" altLang="en-US" sz="3200" b="1">
              <a:solidFill>
                <a:srgbClr val="500000"/>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4294967295"/>
          </p:nvPr>
        </p:nvSpPr>
        <p:spPr>
          <a:xfrm>
            <a:off x="9448800" y="6356350"/>
            <a:ext cx="2743200" cy="365125"/>
          </a:xfrm>
        </p:spPr>
        <p:txBody>
          <a:bodyPr/>
          <a:p>
            <a:fld id="{565CE74E-AB26-4998-AD42-012C4C1AD076}" type="slidenum">
              <a:rPr lang="zh-CN" altLang="en-US" smtClean="0"/>
            </a:fld>
            <a:endParaRPr lang="zh-CN" altLang="en-US"/>
          </a:p>
        </p:txBody>
      </p:sp>
      <p:sp>
        <p:nvSpPr>
          <p:cNvPr id="4" name="文本框 3"/>
          <p:cNvSpPr txBox="1"/>
          <p:nvPr/>
        </p:nvSpPr>
        <p:spPr>
          <a:xfrm>
            <a:off x="476885" y="315595"/>
            <a:ext cx="6096000" cy="583565"/>
          </a:xfrm>
          <a:prstGeom prst="rect">
            <a:avLst/>
          </a:prstGeom>
          <a:noFill/>
        </p:spPr>
        <p:txBody>
          <a:bodyPr wrap="square" rtlCol="0" anchor="t">
            <a:spAutoFit/>
          </a:bodyPr>
          <a:p>
            <a:r>
              <a:rPr 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P</a:t>
            </a:r>
            <a:r>
              <a:rPr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otential </a:t>
            </a:r>
            <a:r>
              <a:rPr 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R</a:t>
            </a:r>
            <a:r>
              <a:rPr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esearch </a:t>
            </a:r>
            <a:r>
              <a:rPr 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I</a:t>
            </a:r>
            <a:r>
              <a:rPr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ssues</a:t>
            </a:r>
            <a:endParaRPr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5" name="文本框 4"/>
          <p:cNvSpPr txBox="1"/>
          <p:nvPr/>
        </p:nvSpPr>
        <p:spPr>
          <a:xfrm>
            <a:off x="583565" y="1387792"/>
            <a:ext cx="5080000" cy="1322070"/>
          </a:xfrm>
          <a:prstGeom prst="rect">
            <a:avLst/>
          </a:prstGeom>
        </p:spPr>
        <p:txBody>
          <a:bodyPr>
            <a:spAutoFit/>
          </a:bodyPr>
          <a:p>
            <a:pPr marL="0" indent="0"/>
            <a:r>
              <a:rPr lang="en-US" altLang="zh-CN" sz="2000" b="1" i="0">
                <a:solidFill>
                  <a:srgbClr val="500000"/>
                </a:solidFill>
                <a:latin typeface="Times New Roman" panose="02020603050405020304" charset="0"/>
                <a:ea typeface="Roboto" panose="02000000000000000000"/>
                <a:cs typeface="Times New Roman" panose="02020603050405020304" charset="0"/>
              </a:rPr>
              <a:t>1) How ​​does the socioeconomic vulnerability of disadvantaged communities amplify the negative impacts of climate change on health inequality?</a:t>
            </a:r>
            <a:endParaRPr lang="en-US" altLang="zh-CN" sz="2000" b="1" i="0">
              <a:solidFill>
                <a:srgbClr val="500000"/>
              </a:solidFill>
              <a:latin typeface="Times New Roman" panose="02020603050405020304" charset="0"/>
              <a:ea typeface="Roboto" panose="02000000000000000000"/>
              <a:cs typeface="Times New Roman" panose="02020603050405020304" charset="0"/>
            </a:endParaRPr>
          </a:p>
        </p:txBody>
      </p:sp>
      <p:sp>
        <p:nvSpPr>
          <p:cNvPr id="6" name="文本框 5"/>
          <p:cNvSpPr txBox="1"/>
          <p:nvPr/>
        </p:nvSpPr>
        <p:spPr>
          <a:xfrm>
            <a:off x="532765" y="3523297"/>
            <a:ext cx="5080000" cy="1322070"/>
          </a:xfrm>
          <a:prstGeom prst="rect">
            <a:avLst/>
          </a:prstGeom>
        </p:spPr>
        <p:txBody>
          <a:bodyPr>
            <a:spAutoFit/>
          </a:bodyPr>
          <a:p>
            <a:pPr marL="0" indent="0"/>
            <a:r>
              <a:rPr lang="en-US" altLang="zh-CN" sz="2000" b="1" i="0">
                <a:solidFill>
                  <a:srgbClr val="500000"/>
                </a:solidFill>
                <a:latin typeface="Times New Roman" panose="02020603050405020304" charset="0"/>
                <a:ea typeface="Roboto" panose="02000000000000000000"/>
                <a:cs typeface="Times New Roman" panose="02020603050405020304" charset="0"/>
              </a:rPr>
              <a:t>3) How ​​does the combined impact of climate change and extreme weather events on environmental health vary across different temporal and spatial scales?</a:t>
            </a:r>
            <a:endParaRPr lang="en-US" altLang="zh-CN" sz="2000" b="1" i="0">
              <a:solidFill>
                <a:srgbClr val="500000"/>
              </a:solidFill>
              <a:latin typeface="Times New Roman" panose="02020603050405020304" charset="0"/>
              <a:ea typeface="Roboto" panose="02000000000000000000"/>
              <a:cs typeface="Times New Roman" panose="02020603050405020304" charset="0"/>
            </a:endParaRPr>
          </a:p>
        </p:txBody>
      </p:sp>
      <p:sp>
        <p:nvSpPr>
          <p:cNvPr id="7" name="文本框 6"/>
          <p:cNvSpPr txBox="1"/>
          <p:nvPr/>
        </p:nvSpPr>
        <p:spPr>
          <a:xfrm>
            <a:off x="6325235" y="3569017"/>
            <a:ext cx="5080000" cy="1322070"/>
          </a:xfrm>
          <a:prstGeom prst="rect">
            <a:avLst/>
          </a:prstGeom>
        </p:spPr>
        <p:txBody>
          <a:bodyPr>
            <a:spAutoFit/>
          </a:bodyPr>
          <a:p>
            <a:pPr marL="0" indent="0"/>
            <a:r>
              <a:rPr lang="en-US" altLang="zh-CN" sz="2000" b="1" i="0">
                <a:solidFill>
                  <a:srgbClr val="500000"/>
                </a:solidFill>
                <a:latin typeface="Times New Roman" panose="02020603050405020304" charset="0"/>
                <a:ea typeface="Roboto" panose="02000000000000000000"/>
                <a:cs typeface="Times New Roman" panose="02020603050405020304" charset="0"/>
              </a:rPr>
              <a:t>4) How to more accurately predict the impact of climate change on future health outcomes through big data analysis and graph neural network models?</a:t>
            </a:r>
            <a:endParaRPr lang="en-US" altLang="zh-CN" sz="2000" b="1" i="0">
              <a:solidFill>
                <a:srgbClr val="500000"/>
              </a:solidFill>
              <a:latin typeface="Times New Roman" panose="02020603050405020304" charset="0"/>
              <a:ea typeface="Roboto" panose="02000000000000000000"/>
              <a:cs typeface="Times New Roman" panose="02020603050405020304" charset="0"/>
            </a:endParaRPr>
          </a:p>
        </p:txBody>
      </p:sp>
      <p:sp>
        <p:nvSpPr>
          <p:cNvPr id="8" name="文本框 7"/>
          <p:cNvSpPr txBox="1"/>
          <p:nvPr/>
        </p:nvSpPr>
        <p:spPr>
          <a:xfrm>
            <a:off x="6325235" y="1387792"/>
            <a:ext cx="5080000" cy="1014730"/>
          </a:xfrm>
          <a:prstGeom prst="rect">
            <a:avLst/>
          </a:prstGeom>
        </p:spPr>
        <p:txBody>
          <a:bodyPr>
            <a:spAutoFit/>
          </a:bodyPr>
          <a:p>
            <a:pPr marL="0" indent="0"/>
            <a:r>
              <a:rPr lang="en-US" altLang="zh-CN" sz="2000" b="1" i="0">
                <a:solidFill>
                  <a:srgbClr val="500000"/>
                </a:solidFill>
                <a:latin typeface="Times New Roman" panose="02020603050405020304" charset="0"/>
                <a:ea typeface="Roboto" panose="02000000000000000000"/>
                <a:cs typeface="Times New Roman" panose="02020603050405020304" charset="0"/>
              </a:rPr>
              <a:t>2) How to assess the long-term impact of climate change on critical infrastructure and its indirect impact on community health?</a:t>
            </a:r>
            <a:endParaRPr lang="en-US" altLang="zh-CN" sz="2000" b="1" i="0">
              <a:solidFill>
                <a:srgbClr val="500000"/>
              </a:solidFill>
              <a:latin typeface="Times New Roman" panose="02020603050405020304" charset="0"/>
              <a:ea typeface="Roboto" panose="02000000000000000000"/>
              <a:cs typeface="Times New Roman" panose="02020603050405020304" charset="0"/>
            </a:endParaRPr>
          </a:p>
        </p:txBody>
      </p:sp>
      <p:cxnSp>
        <p:nvCxnSpPr>
          <p:cNvPr id="9" name="直接连接符 8"/>
          <p:cNvCxnSpPr/>
          <p:nvPr/>
        </p:nvCxnSpPr>
        <p:spPr>
          <a:xfrm>
            <a:off x="5864860" y="1149985"/>
            <a:ext cx="7620" cy="4355465"/>
          </a:xfrm>
          <a:prstGeom prst="line">
            <a:avLst/>
          </a:prstGeom>
          <a:ln w="38100">
            <a:solidFill>
              <a:schemeClr val="tx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nvCxnSpPr>
        <p:spPr>
          <a:xfrm>
            <a:off x="532765" y="3197225"/>
            <a:ext cx="10992485" cy="7620"/>
          </a:xfrm>
          <a:prstGeom prst="line">
            <a:avLst/>
          </a:prstGeom>
          <a:ln w="38100">
            <a:solidFill>
              <a:schemeClr val="tx1"/>
            </a:solidFill>
          </a:ln>
        </p:spPr>
        <p:style>
          <a:lnRef idx="2">
            <a:schemeClr val="accent1"/>
          </a:lnRef>
          <a:fillRef idx="0">
            <a:srgbClr val="FFFFFF"/>
          </a:fillRef>
          <a:effectRef idx="0">
            <a:srgbClr val="FFFFFF"/>
          </a:effectRef>
          <a:fontRef idx="minor">
            <a:schemeClr val="tx1"/>
          </a:fontRef>
        </p:style>
      </p:cxnSp>
      <p:pic>
        <p:nvPicPr>
          <p:cNvPr id="12" name="图片 11"/>
          <p:cNvPicPr>
            <a:picLocks noChangeAspect="1"/>
          </p:cNvPicPr>
          <p:nvPr/>
        </p:nvPicPr>
        <p:blipFill>
          <a:blip r:embed="rId1"/>
          <a:stretch>
            <a:fillRect/>
          </a:stretch>
        </p:blipFill>
        <p:spPr>
          <a:xfrm>
            <a:off x="532765" y="4919980"/>
            <a:ext cx="1436370" cy="14363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4294967295"/>
          </p:nvPr>
        </p:nvSpPr>
        <p:spPr>
          <a:xfrm>
            <a:off x="9448800" y="6356350"/>
            <a:ext cx="2743200" cy="365125"/>
          </a:xfrm>
        </p:spPr>
        <p:txBody>
          <a:bodyPr/>
          <a:p>
            <a:fld id="{565CE74E-AB26-4998-AD42-012C4C1AD076}" type="slidenum">
              <a:rPr lang="zh-CN" altLang="en-US" smtClean="0"/>
            </a:fld>
            <a:endParaRPr lang="zh-CN" altLang="en-US"/>
          </a:p>
        </p:txBody>
      </p:sp>
      <p:sp>
        <p:nvSpPr>
          <p:cNvPr id="4" name="文本框 3"/>
          <p:cNvSpPr txBox="1"/>
          <p:nvPr/>
        </p:nvSpPr>
        <p:spPr>
          <a:xfrm>
            <a:off x="476885" y="495935"/>
            <a:ext cx="6096000" cy="583565"/>
          </a:xfrm>
          <a:prstGeom prst="rect">
            <a:avLst/>
          </a:prstGeom>
          <a:noFill/>
        </p:spPr>
        <p:txBody>
          <a:bodyPr wrap="square" rtlCol="0" anchor="t">
            <a:spAutoFit/>
          </a:bodyPr>
          <a:p>
            <a:r>
              <a:rPr 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Reference</a:t>
            </a:r>
            <a:endParaRPr 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2" name="文本框 1"/>
          <p:cNvSpPr txBox="1"/>
          <p:nvPr/>
        </p:nvSpPr>
        <p:spPr>
          <a:xfrm>
            <a:off x="476885" y="1360170"/>
            <a:ext cx="11389360" cy="3784600"/>
          </a:xfrm>
          <a:prstGeom prst="rect">
            <a:avLst/>
          </a:prstGeom>
        </p:spPr>
        <p:txBody>
          <a:bodyPr wrap="square">
            <a:spAutoFit/>
          </a:bodyPr>
          <a:p>
            <a:pPr marL="0" indent="0" algn="l"/>
            <a:r>
              <a:rPr lang="en-US" altLang="zh-CN" sz="1600" b="0" i="0">
                <a:solidFill>
                  <a:srgbClr val="222222"/>
                </a:solidFill>
                <a:latin typeface="Times New Roman" panose="02020603050405020304" charset="0"/>
                <a:ea typeface="Arial" panose="020B0604020202020204"/>
                <a:cs typeface="Times New Roman" panose="02020603050405020304" charset="0"/>
              </a:rPr>
              <a:t>Jerrett, Michael, Rachel Connolly, Diane A. Garcia-Gonzales, Claire Bekker, Jenny T. Nguyen, Jason Su, Yang Li, and Miriam E. Marlier. "Climate change and public health in California: A structured review of exposures, vulnerable populations, and adaptation measures." </a:t>
            </a:r>
            <a:r>
              <a:rPr lang="en-US" altLang="zh-CN" sz="1600" b="0" i="1">
                <a:solidFill>
                  <a:srgbClr val="222222"/>
                </a:solidFill>
                <a:latin typeface="Times New Roman" panose="02020603050405020304" charset="0"/>
                <a:ea typeface="Arial" panose="020B0604020202020204"/>
                <a:cs typeface="Times New Roman" panose="02020603050405020304" charset="0"/>
              </a:rPr>
              <a:t>Proceedings of the National Academy of Sciences</a:t>
            </a:r>
            <a:r>
              <a:rPr lang="en-US" altLang="zh-CN" sz="1600" b="0" i="0">
                <a:solidFill>
                  <a:srgbClr val="222222"/>
                </a:solidFill>
                <a:latin typeface="Times New Roman" panose="02020603050405020304" charset="0"/>
                <a:ea typeface="Arial" panose="020B0604020202020204"/>
                <a:cs typeface="Times New Roman" panose="02020603050405020304" charset="0"/>
              </a:rPr>
              <a:t> 121, no. 32 (2024): e2310081121.</a:t>
            </a:r>
            <a:endParaRPr lang="en-US" altLang="zh-CN" sz="1600" b="0" i="0">
              <a:solidFill>
                <a:srgbClr val="222222"/>
              </a:solidFill>
              <a:latin typeface="Times New Roman" panose="02020603050405020304" charset="0"/>
              <a:ea typeface="Arial" panose="020B0604020202020204"/>
              <a:cs typeface="Times New Roman" panose="02020603050405020304" charset="0"/>
            </a:endParaRPr>
          </a:p>
          <a:p>
            <a:pPr marL="0" indent="0" algn="l"/>
            <a:endParaRPr lang="en-US" altLang="zh-CN" sz="1600" b="0" i="0">
              <a:solidFill>
                <a:srgbClr val="222222"/>
              </a:solidFill>
              <a:latin typeface="Times New Roman" panose="02020603050405020304" charset="0"/>
              <a:ea typeface="Arial" panose="020B0604020202020204"/>
              <a:cs typeface="Times New Roman" panose="02020603050405020304" charset="0"/>
            </a:endParaRPr>
          </a:p>
          <a:p>
            <a:pPr marL="0" indent="0" algn="l"/>
            <a:r>
              <a:rPr lang="en-US" altLang="zh-CN" sz="1600" b="0" i="0">
                <a:solidFill>
                  <a:srgbClr val="222222"/>
                </a:solidFill>
                <a:latin typeface="Times New Roman" panose="02020603050405020304" charset="0"/>
                <a:ea typeface="Arial" panose="020B0604020202020204"/>
                <a:cs typeface="Times New Roman" panose="02020603050405020304" charset="0"/>
              </a:rPr>
              <a:t>Ebi, Kristie L., and Jeremy J. Hess. "Health Risks Due To Climate Change: Inequity In Causes And Consequences: Study examines health risks due to climate change." Health Affairs 39, no. 12 (2020): 2056-2062.</a:t>
            </a:r>
            <a:endParaRPr lang="en-US" altLang="zh-CN" sz="1600" b="0" i="0">
              <a:solidFill>
                <a:srgbClr val="222222"/>
              </a:solidFill>
              <a:latin typeface="Times New Roman" panose="02020603050405020304" charset="0"/>
              <a:ea typeface="Arial" panose="020B0604020202020204"/>
              <a:cs typeface="Times New Roman" panose="02020603050405020304" charset="0"/>
            </a:endParaRPr>
          </a:p>
          <a:p>
            <a:pPr marL="0" indent="0" algn="l"/>
            <a:endParaRPr lang="en-US" altLang="zh-CN" sz="1600" b="0" i="0">
              <a:solidFill>
                <a:srgbClr val="222222"/>
              </a:solidFill>
              <a:latin typeface="Times New Roman" panose="02020603050405020304" charset="0"/>
              <a:ea typeface="Arial" panose="020B0604020202020204"/>
              <a:cs typeface="Times New Roman" panose="02020603050405020304" charset="0"/>
            </a:endParaRPr>
          </a:p>
          <a:p>
            <a:pPr marL="0" indent="0" algn="l"/>
            <a:r>
              <a:rPr lang="en-US" altLang="zh-CN" sz="1600" b="0" i="0">
                <a:solidFill>
                  <a:srgbClr val="222222"/>
                </a:solidFill>
                <a:latin typeface="Times New Roman" panose="02020603050405020304" charset="0"/>
                <a:ea typeface="Arial" panose="020B0604020202020204"/>
                <a:cs typeface="Times New Roman" panose="02020603050405020304" charset="0"/>
              </a:rPr>
              <a:t>Ebi, Kristie L., Jennifer Vanos, Jane W. Baldwin, Jesse E. Bell, David M. Hondula, Nicole A. Errett, Katie Hayes et al. "Extreme weather and climate change: population health and health system implications." Annual review of public health 42, no. 1 (2021): 293-315.</a:t>
            </a:r>
            <a:endParaRPr lang="en-US" altLang="zh-CN" sz="1600" b="0" i="0">
              <a:solidFill>
                <a:srgbClr val="222222"/>
              </a:solidFill>
              <a:latin typeface="Times New Roman" panose="02020603050405020304" charset="0"/>
              <a:ea typeface="Arial" panose="020B0604020202020204"/>
              <a:cs typeface="Times New Roman" panose="02020603050405020304" charset="0"/>
            </a:endParaRPr>
          </a:p>
          <a:p>
            <a:pPr marL="0" indent="0" algn="l"/>
            <a:endParaRPr lang="en-US" altLang="zh-CN" sz="1600" b="0" i="0">
              <a:solidFill>
                <a:srgbClr val="222222"/>
              </a:solidFill>
              <a:latin typeface="Times New Roman" panose="02020603050405020304" charset="0"/>
              <a:ea typeface="Arial" panose="020B0604020202020204"/>
              <a:cs typeface="Times New Roman" panose="02020603050405020304" charset="0"/>
            </a:endParaRPr>
          </a:p>
          <a:p>
            <a:pPr marL="0" indent="0" algn="l"/>
            <a:r>
              <a:rPr lang="en-US" altLang="zh-CN" sz="1600" b="0" i="0">
                <a:solidFill>
                  <a:srgbClr val="222222"/>
                </a:solidFill>
                <a:latin typeface="Times New Roman" panose="02020603050405020304" charset="0"/>
                <a:ea typeface="Arial" panose="020B0604020202020204"/>
                <a:cs typeface="Times New Roman" panose="02020603050405020304" charset="0"/>
              </a:rPr>
              <a:t>Khine, Myo Myo, and Uma Langkulsen. "The implications of climate change on health among vulnerable populations in South Africa: a systematic review." International Journal of Environmental Research and Public Health 20, no. 4 (2023): 3425.</a:t>
            </a:r>
            <a:endParaRPr lang="en-US" altLang="zh-CN" sz="1600" b="0" i="0">
              <a:solidFill>
                <a:srgbClr val="222222"/>
              </a:solidFill>
              <a:latin typeface="Times New Roman" panose="02020603050405020304" charset="0"/>
              <a:ea typeface="Arial" panose="020B0604020202020204"/>
              <a:cs typeface="Times New Roman" panose="02020603050405020304" charset="0"/>
            </a:endParaRPr>
          </a:p>
          <a:p>
            <a:pPr marL="0" indent="0" algn="l"/>
            <a:endParaRPr lang="en-US" altLang="zh-CN" sz="1600" b="0" i="0">
              <a:solidFill>
                <a:srgbClr val="222222"/>
              </a:solidFill>
              <a:latin typeface="Times New Roman" panose="02020603050405020304" charset="0"/>
              <a:ea typeface="Arial" panose="020B0604020202020204"/>
              <a:cs typeface="Times New Roman" panose="02020603050405020304" charset="0"/>
            </a:endParaRPr>
          </a:p>
          <a:p>
            <a:pPr marL="0" indent="0" algn="l"/>
            <a:r>
              <a:rPr lang="en-US" altLang="zh-CN" sz="1600" b="0" i="0">
                <a:solidFill>
                  <a:srgbClr val="222222"/>
                </a:solidFill>
                <a:latin typeface="Times New Roman" panose="02020603050405020304" charset="0"/>
                <a:ea typeface="Arial" panose="020B0604020202020204"/>
                <a:cs typeface="Times New Roman" panose="02020603050405020304" charset="0"/>
              </a:rPr>
              <a:t>Astone, Roberto, and Maria Vaalavuo. "Climate change and health: Consequences of high temperatures among vulnerable groups in Finland." International Journal of Social Determinants of Health and Health Services 53, no. 1 (2023): 94-111.</a:t>
            </a:r>
            <a:endParaRPr lang="en-US" altLang="zh-CN" sz="1600" b="0" i="0">
              <a:solidFill>
                <a:srgbClr val="222222"/>
              </a:solidFill>
              <a:latin typeface="Times New Roman" panose="02020603050405020304" charset="0"/>
              <a:ea typeface="Arial" panose="020B0604020202020204"/>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disaster"/>
          <p:cNvPicPr>
            <a:picLocks noChangeAspect="1"/>
          </p:cNvPicPr>
          <p:nvPr/>
        </p:nvPicPr>
        <p:blipFill>
          <a:blip r:embed="rId1"/>
          <a:stretch>
            <a:fillRect/>
          </a:stretch>
        </p:blipFill>
        <p:spPr>
          <a:xfrm>
            <a:off x="732790" y="2652395"/>
            <a:ext cx="1058545" cy="1058545"/>
          </a:xfrm>
          <a:prstGeom prst="rect">
            <a:avLst/>
          </a:prstGeom>
        </p:spPr>
      </p:pic>
      <p:sp>
        <p:nvSpPr>
          <p:cNvPr id="3" name="文本框 2"/>
          <p:cNvSpPr txBox="1"/>
          <p:nvPr/>
        </p:nvSpPr>
        <p:spPr>
          <a:xfrm>
            <a:off x="251460" y="205105"/>
            <a:ext cx="5945505" cy="583565"/>
          </a:xfrm>
          <a:prstGeom prst="rect">
            <a:avLst/>
          </a:prstGeom>
          <a:noFill/>
        </p:spPr>
        <p:txBody>
          <a:bodyPr wrap="square" rtlCol="0">
            <a:spAutoFit/>
          </a:bodyPr>
          <a:p>
            <a:r>
              <a:rPr lang="en-US" altLang="zh-CN" sz="3200" b="1">
                <a:solidFill>
                  <a:srgbClr val="5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Introduction</a:t>
            </a:r>
            <a:endParaRPr lang="en-US" altLang="zh-CN" sz="3200" b="1">
              <a:solidFill>
                <a:srgbClr val="5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4" name="文本框 3"/>
          <p:cNvSpPr txBox="1"/>
          <p:nvPr/>
        </p:nvSpPr>
        <p:spPr>
          <a:xfrm>
            <a:off x="251460" y="3915410"/>
            <a:ext cx="2477135" cy="398780"/>
          </a:xfrm>
          <a:prstGeom prst="rect">
            <a:avLst/>
          </a:prstGeom>
          <a:noFill/>
        </p:spPr>
        <p:txBody>
          <a:bodyPr wrap="square" rtlCol="0">
            <a:spAutoFit/>
          </a:bodyPr>
          <a:p>
            <a:pPr algn="l"/>
            <a:r>
              <a:rPr lang="en-US" altLang="zh-CN" sz="2000" b="1">
                <a:latin typeface="Times New Roman" panose="02020603050405020304" charset="0"/>
                <a:cs typeface="Times New Roman" panose="02020603050405020304" charset="0"/>
              </a:rPr>
              <a:t>Climate Change</a:t>
            </a:r>
            <a:endParaRPr lang="en-US" altLang="zh-CN" sz="2000" b="1">
              <a:latin typeface="Times New Roman" panose="02020603050405020304" charset="0"/>
              <a:cs typeface="Times New Roman" panose="02020603050405020304" charset="0"/>
            </a:endParaRPr>
          </a:p>
        </p:txBody>
      </p:sp>
      <p:pic>
        <p:nvPicPr>
          <p:cNvPr id="11" name="图片 10"/>
          <p:cNvPicPr>
            <a:picLocks noChangeAspect="1"/>
          </p:cNvPicPr>
          <p:nvPr/>
        </p:nvPicPr>
        <p:blipFill>
          <a:blip r:embed="rId2"/>
          <a:stretch>
            <a:fillRect/>
          </a:stretch>
        </p:blipFill>
        <p:spPr>
          <a:xfrm>
            <a:off x="10345420" y="2569845"/>
            <a:ext cx="1224280" cy="1224280"/>
          </a:xfrm>
          <a:prstGeom prst="rect">
            <a:avLst/>
          </a:prstGeom>
        </p:spPr>
      </p:pic>
      <p:sp>
        <p:nvSpPr>
          <p:cNvPr id="12" name="文本框 11"/>
          <p:cNvSpPr txBox="1"/>
          <p:nvPr/>
        </p:nvSpPr>
        <p:spPr>
          <a:xfrm>
            <a:off x="10237470" y="3890645"/>
            <a:ext cx="1727835" cy="1014730"/>
          </a:xfrm>
          <a:prstGeom prst="rect">
            <a:avLst/>
          </a:prstGeom>
          <a:noFill/>
        </p:spPr>
        <p:txBody>
          <a:bodyPr wrap="square" rtlCol="0">
            <a:spAutoFit/>
          </a:bodyPr>
          <a:p>
            <a:r>
              <a:rPr lang="en-US" altLang="zh-CN" sz="2000" b="1">
                <a:latin typeface="Times New Roman" panose="02020603050405020304" charset="0"/>
                <a:cs typeface="Times New Roman" panose="02020603050405020304" charset="0"/>
              </a:rPr>
              <a:t>Health in overburdened communities</a:t>
            </a:r>
            <a:endParaRPr lang="en-US" altLang="zh-CN" sz="2000" b="1">
              <a:latin typeface="Times New Roman" panose="02020603050405020304" charset="0"/>
              <a:cs typeface="Times New Roman" panose="02020603050405020304" charset="0"/>
            </a:endParaRPr>
          </a:p>
        </p:txBody>
      </p:sp>
      <p:pic>
        <p:nvPicPr>
          <p:cNvPr id="18" name="图片 17" descr="sea-level"/>
          <p:cNvPicPr>
            <a:picLocks noChangeAspect="1"/>
          </p:cNvPicPr>
          <p:nvPr/>
        </p:nvPicPr>
        <p:blipFill>
          <a:blip r:embed="rId3"/>
          <a:stretch>
            <a:fillRect/>
          </a:stretch>
        </p:blipFill>
        <p:spPr>
          <a:xfrm>
            <a:off x="2784475" y="932815"/>
            <a:ext cx="977900" cy="977900"/>
          </a:xfrm>
          <a:prstGeom prst="rect">
            <a:avLst/>
          </a:prstGeom>
        </p:spPr>
      </p:pic>
      <p:pic>
        <p:nvPicPr>
          <p:cNvPr id="19" name="图片 18" descr="global-warming"/>
          <p:cNvPicPr>
            <a:picLocks noChangeAspect="1"/>
          </p:cNvPicPr>
          <p:nvPr/>
        </p:nvPicPr>
        <p:blipFill>
          <a:blip r:embed="rId4"/>
          <a:stretch>
            <a:fillRect/>
          </a:stretch>
        </p:blipFill>
        <p:spPr>
          <a:xfrm>
            <a:off x="8164195" y="788670"/>
            <a:ext cx="1037590" cy="1037590"/>
          </a:xfrm>
          <a:prstGeom prst="rect">
            <a:avLst/>
          </a:prstGeom>
        </p:spPr>
      </p:pic>
      <p:pic>
        <p:nvPicPr>
          <p:cNvPr id="20" name="图片 19" descr="cyclone"/>
          <p:cNvPicPr>
            <a:picLocks noChangeAspect="1"/>
          </p:cNvPicPr>
          <p:nvPr/>
        </p:nvPicPr>
        <p:blipFill>
          <a:blip r:embed="rId5"/>
          <a:stretch>
            <a:fillRect/>
          </a:stretch>
        </p:blipFill>
        <p:spPr>
          <a:xfrm>
            <a:off x="5404485" y="932815"/>
            <a:ext cx="961390" cy="961390"/>
          </a:xfrm>
          <a:prstGeom prst="rect">
            <a:avLst/>
          </a:prstGeom>
        </p:spPr>
      </p:pic>
      <p:sp>
        <p:nvSpPr>
          <p:cNvPr id="21" name="文本框 20"/>
          <p:cNvSpPr txBox="1"/>
          <p:nvPr/>
        </p:nvSpPr>
        <p:spPr>
          <a:xfrm>
            <a:off x="7267575" y="2018030"/>
            <a:ext cx="2855595" cy="337185"/>
          </a:xfrm>
          <a:prstGeom prst="rect">
            <a:avLst/>
          </a:prstGeom>
        </p:spPr>
        <p:txBody>
          <a:bodyPr wrap="square">
            <a:spAutoFit/>
          </a:bodyPr>
          <a:p>
            <a:pPr marL="0" indent="0"/>
            <a:r>
              <a:rPr lang="en-US" altLang="zh-CN" sz="1600" b="1" i="0">
                <a:solidFill>
                  <a:srgbClr val="3C4043"/>
                </a:solidFill>
                <a:latin typeface="Times New Roman" panose="02020603050405020304" charset="0"/>
                <a:ea typeface="Roboto" panose="02000000000000000000"/>
                <a:cs typeface="Times New Roman" panose="02020603050405020304" charset="0"/>
              </a:rPr>
              <a:t>Extreme weather patterns</a:t>
            </a:r>
            <a:endParaRPr lang="en-US" altLang="zh-CN" sz="1600" b="1" i="0">
              <a:solidFill>
                <a:srgbClr val="3C4043"/>
              </a:solidFill>
              <a:latin typeface="Times New Roman" panose="02020603050405020304" charset="0"/>
              <a:ea typeface="Roboto" panose="02000000000000000000"/>
              <a:cs typeface="Times New Roman" panose="02020603050405020304" charset="0"/>
            </a:endParaRPr>
          </a:p>
        </p:txBody>
      </p:sp>
      <p:sp>
        <p:nvSpPr>
          <p:cNvPr id="22" name="文本框 21"/>
          <p:cNvSpPr txBox="1"/>
          <p:nvPr/>
        </p:nvSpPr>
        <p:spPr>
          <a:xfrm>
            <a:off x="2678430" y="2004695"/>
            <a:ext cx="1522095" cy="337185"/>
          </a:xfrm>
          <a:prstGeom prst="rect">
            <a:avLst/>
          </a:prstGeom>
        </p:spPr>
        <p:txBody>
          <a:bodyPr wrap="square">
            <a:spAutoFit/>
          </a:bodyPr>
          <a:p>
            <a:pPr marL="0" indent="0"/>
            <a:r>
              <a:rPr lang="en-US" altLang="zh-CN" sz="1600" b="1" i="0">
                <a:solidFill>
                  <a:srgbClr val="3C4043"/>
                </a:solidFill>
                <a:latin typeface="Times New Roman" panose="02020603050405020304" charset="0"/>
                <a:ea typeface="Roboto" panose="02000000000000000000"/>
                <a:cs typeface="Times New Roman" panose="02020603050405020304" charset="0"/>
              </a:rPr>
              <a:t>Sea level rise</a:t>
            </a:r>
            <a:endParaRPr lang="en-US" altLang="zh-CN" sz="1600" b="1" i="0">
              <a:solidFill>
                <a:srgbClr val="3C4043"/>
              </a:solidFill>
              <a:latin typeface="Times New Roman" panose="02020603050405020304" charset="0"/>
              <a:ea typeface="Roboto" panose="02000000000000000000"/>
              <a:cs typeface="Times New Roman" panose="02020603050405020304" charset="0"/>
            </a:endParaRPr>
          </a:p>
        </p:txBody>
      </p:sp>
      <p:sp>
        <p:nvSpPr>
          <p:cNvPr id="23" name="文本框 22"/>
          <p:cNvSpPr txBox="1"/>
          <p:nvPr/>
        </p:nvSpPr>
        <p:spPr>
          <a:xfrm>
            <a:off x="5016500" y="2004695"/>
            <a:ext cx="1892935" cy="337185"/>
          </a:xfrm>
          <a:prstGeom prst="rect">
            <a:avLst/>
          </a:prstGeom>
        </p:spPr>
        <p:txBody>
          <a:bodyPr wrap="square">
            <a:spAutoFit/>
          </a:bodyPr>
          <a:p>
            <a:pPr marL="0" indent="0"/>
            <a:r>
              <a:rPr lang="en-US" altLang="zh-CN" sz="1600" b="1" i="0">
                <a:solidFill>
                  <a:srgbClr val="3C4043"/>
                </a:solidFill>
                <a:latin typeface="Times New Roman" panose="02020603050405020304" charset="0"/>
                <a:ea typeface="Roboto" panose="02000000000000000000"/>
                <a:cs typeface="Times New Roman" panose="02020603050405020304" charset="0"/>
              </a:rPr>
              <a:t>Climate disasters</a:t>
            </a:r>
            <a:endParaRPr lang="en-US" altLang="zh-CN" sz="1600" b="1" i="0">
              <a:solidFill>
                <a:srgbClr val="3C4043"/>
              </a:solidFill>
              <a:latin typeface="Times New Roman" panose="02020603050405020304" charset="0"/>
              <a:ea typeface="Roboto" panose="02000000000000000000"/>
              <a:cs typeface="Times New Roman" panose="02020603050405020304" charset="0"/>
            </a:endParaRPr>
          </a:p>
        </p:txBody>
      </p:sp>
      <p:pic>
        <p:nvPicPr>
          <p:cNvPr id="30" name="图片 29"/>
          <p:cNvPicPr>
            <a:picLocks noChangeAspect="1"/>
          </p:cNvPicPr>
          <p:nvPr/>
        </p:nvPicPr>
        <p:blipFill>
          <a:blip r:embed="rId6"/>
          <a:stretch>
            <a:fillRect/>
          </a:stretch>
        </p:blipFill>
        <p:spPr>
          <a:xfrm>
            <a:off x="5404485" y="2520315"/>
            <a:ext cx="1012825" cy="1012825"/>
          </a:xfrm>
          <a:prstGeom prst="rect">
            <a:avLst/>
          </a:prstGeom>
        </p:spPr>
      </p:pic>
      <p:sp>
        <p:nvSpPr>
          <p:cNvPr id="33" name="文本框 32"/>
          <p:cNvSpPr txBox="1"/>
          <p:nvPr/>
        </p:nvSpPr>
        <p:spPr>
          <a:xfrm>
            <a:off x="4846955" y="3642995"/>
            <a:ext cx="2224405" cy="583565"/>
          </a:xfrm>
          <a:prstGeom prst="rect">
            <a:avLst/>
          </a:prstGeom>
          <a:noFill/>
        </p:spPr>
        <p:txBody>
          <a:bodyPr wrap="square" rtlCol="0">
            <a:spAutoFit/>
          </a:bodyPr>
          <a:p>
            <a:pPr algn="ctr"/>
            <a:r>
              <a:rPr lang="en-US" altLang="zh-CN" sz="1600" b="1">
                <a:latin typeface="Times New Roman" panose="02020603050405020304" charset="0"/>
                <a:cs typeface="Times New Roman" panose="02020603050405020304" charset="0"/>
              </a:rPr>
              <a:t>Chemical Facilities and Utilities</a:t>
            </a:r>
            <a:endParaRPr lang="en-US" altLang="zh-CN" sz="1600" b="1">
              <a:latin typeface="Times New Roman" panose="02020603050405020304" charset="0"/>
              <a:cs typeface="Times New Roman" panose="02020603050405020304" charset="0"/>
            </a:endParaRPr>
          </a:p>
        </p:txBody>
      </p:sp>
      <p:pic>
        <p:nvPicPr>
          <p:cNvPr id="36" name="图片 35"/>
          <p:cNvPicPr>
            <a:picLocks noChangeAspect="1"/>
          </p:cNvPicPr>
          <p:nvPr/>
        </p:nvPicPr>
        <p:blipFill>
          <a:blip r:embed="rId7"/>
          <a:stretch>
            <a:fillRect/>
          </a:stretch>
        </p:blipFill>
        <p:spPr>
          <a:xfrm>
            <a:off x="8361680" y="2552700"/>
            <a:ext cx="986790" cy="986790"/>
          </a:xfrm>
          <a:prstGeom prst="rect">
            <a:avLst/>
          </a:prstGeom>
        </p:spPr>
      </p:pic>
      <p:pic>
        <p:nvPicPr>
          <p:cNvPr id="37" name="图片 36"/>
          <p:cNvPicPr>
            <a:picLocks noChangeAspect="1"/>
          </p:cNvPicPr>
          <p:nvPr/>
        </p:nvPicPr>
        <p:blipFill>
          <a:blip r:embed="rId8"/>
          <a:stretch>
            <a:fillRect/>
          </a:stretch>
        </p:blipFill>
        <p:spPr>
          <a:xfrm>
            <a:off x="2784475" y="2520315"/>
            <a:ext cx="1064260" cy="1064260"/>
          </a:xfrm>
          <a:prstGeom prst="rect">
            <a:avLst/>
          </a:prstGeom>
        </p:spPr>
      </p:pic>
      <p:sp>
        <p:nvSpPr>
          <p:cNvPr id="38" name="文本框 37"/>
          <p:cNvSpPr txBox="1"/>
          <p:nvPr/>
        </p:nvSpPr>
        <p:spPr>
          <a:xfrm>
            <a:off x="2566035" y="3710940"/>
            <a:ext cx="1983105" cy="337185"/>
          </a:xfrm>
          <a:prstGeom prst="rect">
            <a:avLst/>
          </a:prstGeom>
          <a:noFill/>
        </p:spPr>
        <p:txBody>
          <a:bodyPr wrap="square" rtlCol="0">
            <a:spAutoFit/>
          </a:bodyPr>
          <a:p>
            <a:r>
              <a:rPr lang="en-US" altLang="zh-CN" sz="1600" b="1">
                <a:latin typeface="Times New Roman" panose="02020603050405020304" charset="0"/>
                <a:cs typeface="Times New Roman" panose="02020603050405020304" charset="0"/>
              </a:rPr>
              <a:t>Water Insecurity</a:t>
            </a:r>
            <a:endParaRPr lang="en-US" altLang="zh-CN" sz="1600" b="1">
              <a:latin typeface="Times New Roman" panose="02020603050405020304" charset="0"/>
              <a:cs typeface="Times New Roman" panose="02020603050405020304" charset="0"/>
            </a:endParaRPr>
          </a:p>
        </p:txBody>
      </p:sp>
      <p:sp>
        <p:nvSpPr>
          <p:cNvPr id="39" name="文本框 38"/>
          <p:cNvSpPr txBox="1"/>
          <p:nvPr/>
        </p:nvSpPr>
        <p:spPr>
          <a:xfrm>
            <a:off x="7985760" y="3736975"/>
            <a:ext cx="1983105" cy="337185"/>
          </a:xfrm>
          <a:prstGeom prst="rect">
            <a:avLst/>
          </a:prstGeom>
          <a:noFill/>
        </p:spPr>
        <p:txBody>
          <a:bodyPr wrap="square" rtlCol="0">
            <a:spAutoFit/>
          </a:bodyPr>
          <a:p>
            <a:r>
              <a:rPr lang="en-US" altLang="zh-CN" sz="1600" b="1">
                <a:latin typeface="Times New Roman" panose="02020603050405020304" charset="0"/>
                <a:cs typeface="Times New Roman" panose="02020603050405020304" charset="0"/>
              </a:rPr>
              <a:t>Air  P</a:t>
            </a:r>
            <a:r>
              <a:rPr lang="en-US" altLang="zh-CN" sz="1600" b="1">
                <a:latin typeface="Times New Roman" panose="02020603050405020304" charset="0"/>
                <a:cs typeface="Times New Roman" panose="02020603050405020304" charset="0"/>
              </a:rPr>
              <a:t>ollution</a:t>
            </a:r>
            <a:endParaRPr lang="en-US" altLang="zh-CN" sz="1600" b="1">
              <a:latin typeface="Times New Roman" panose="02020603050405020304" charset="0"/>
              <a:cs typeface="Times New Roman" panose="02020603050405020304" charset="0"/>
            </a:endParaRPr>
          </a:p>
        </p:txBody>
      </p:sp>
      <p:sp>
        <p:nvSpPr>
          <p:cNvPr id="48" name="文本框 47"/>
          <p:cNvSpPr txBox="1"/>
          <p:nvPr/>
        </p:nvSpPr>
        <p:spPr>
          <a:xfrm>
            <a:off x="436245" y="4455160"/>
            <a:ext cx="1584960" cy="64516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Near, Mid, and Long-term</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2091055" y="4461510"/>
            <a:ext cx="8146415" cy="1014095"/>
          </a:xfrm>
          <a:prstGeom prst="rect">
            <a:avLst/>
          </a:prstGeom>
        </p:spPr>
        <p:txBody>
          <a:bodyPr wrap="square">
            <a:noAutofit/>
          </a:bodyPr>
          <a:p>
            <a:pPr marL="0" indent="0"/>
            <a:r>
              <a:rPr lang="en-US" altLang="zh-CN" b="1">
                <a:solidFill>
                  <a:srgbClr val="500000"/>
                </a:solidFill>
                <a:latin typeface="Times New Roman" panose="02020603050405020304" charset="0"/>
                <a:ea typeface="Roboto" panose="02000000000000000000"/>
                <a:cs typeface="Times New Roman" panose="02020603050405020304" charset="0"/>
              </a:rPr>
              <a:t>(1) Climate change is exacerbating extreme weather, rising sea levels and climate disasters, particularly affecting the environment and health of vulnerable communities</a:t>
            </a:r>
            <a:r>
              <a:rPr lang="en-US" altLang="zh-CN" b="0" i="1">
                <a:solidFill>
                  <a:srgbClr val="3C4043"/>
                </a:solidFill>
                <a:latin typeface="Times New Roman" panose="02020603050405020304" charset="0"/>
                <a:ea typeface="Roboto" panose="02000000000000000000"/>
                <a:cs typeface="Times New Roman" panose="02020603050405020304" charset="0"/>
              </a:rPr>
              <a:t>.</a:t>
            </a:r>
            <a:endParaRPr lang="en-US" altLang="zh-CN" b="0" i="1">
              <a:solidFill>
                <a:srgbClr val="3C4043"/>
              </a:solidFill>
              <a:latin typeface="Times New Roman" panose="02020603050405020304" charset="0"/>
              <a:ea typeface="Roboto" panose="02000000000000000000"/>
              <a:cs typeface="Times New Roman" panose="02020603050405020304" charset="0"/>
            </a:endParaRPr>
          </a:p>
        </p:txBody>
      </p:sp>
      <p:sp>
        <p:nvSpPr>
          <p:cNvPr id="54" name="文本框 53"/>
          <p:cNvSpPr txBox="1"/>
          <p:nvPr/>
        </p:nvSpPr>
        <p:spPr>
          <a:xfrm>
            <a:off x="2091055" y="5527675"/>
            <a:ext cx="8188960" cy="645160"/>
          </a:xfrm>
          <a:prstGeom prst="rect">
            <a:avLst/>
          </a:prstGeom>
        </p:spPr>
        <p:txBody>
          <a:bodyPr wrap="square">
            <a:spAutoFit/>
          </a:bodyPr>
          <a:p>
            <a:pPr marL="0" indent="0"/>
            <a:r>
              <a:rPr lang="en-US" altLang="zh-CN" b="1" i="0">
                <a:solidFill>
                  <a:srgbClr val="500000"/>
                </a:solidFill>
                <a:latin typeface="Times New Roman" panose="02020603050405020304" charset="0"/>
                <a:ea typeface="Roboto" panose="02000000000000000000"/>
                <a:cs typeface="Times New Roman" panose="02020603050405020304" charset="0"/>
              </a:rPr>
              <a:t>(2) Air pollution, water insecurity and industrial emissions </a:t>
            </a:r>
            <a:endParaRPr lang="en-US" altLang="zh-CN" b="1" i="0">
              <a:solidFill>
                <a:srgbClr val="500000"/>
              </a:solidFill>
              <a:latin typeface="Times New Roman" panose="02020603050405020304" charset="0"/>
              <a:ea typeface="Roboto" panose="02000000000000000000"/>
              <a:cs typeface="Times New Roman" panose="02020603050405020304" charset="0"/>
            </a:endParaRPr>
          </a:p>
          <a:p>
            <a:pPr marL="0" indent="0"/>
            <a:r>
              <a:rPr lang="en-US" altLang="zh-CN" b="1" i="0">
                <a:solidFill>
                  <a:srgbClr val="500000"/>
                </a:solidFill>
                <a:latin typeface="Times New Roman" panose="02020603050405020304" charset="0"/>
                <a:ea typeface="Roboto" panose="02000000000000000000"/>
                <a:cs typeface="Times New Roman" panose="02020603050405020304" charset="0"/>
              </a:rPr>
              <a:t>put these communities at higher risk of health problems such as asthma.</a:t>
            </a:r>
            <a:endParaRPr lang="en-US" altLang="zh-CN" b="1" i="0">
              <a:solidFill>
                <a:srgbClr val="500000"/>
              </a:solidFill>
              <a:latin typeface="Times New Roman" panose="02020603050405020304" charset="0"/>
              <a:ea typeface="Roboto" panose="0200000000000000000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4294967295"/>
          </p:nvPr>
        </p:nvSpPr>
        <p:spPr>
          <a:xfrm>
            <a:off x="9448800" y="6553835"/>
            <a:ext cx="2743200" cy="365125"/>
          </a:xfrm>
        </p:spPr>
        <p:txBody>
          <a:bodyPr/>
          <a:p>
            <a:fld id="{565CE74E-AB26-4998-AD42-012C4C1AD076}" type="slidenum">
              <a:rPr lang="zh-CN" altLang="en-US" b="1" smtClean="0">
                <a:solidFill>
                  <a:schemeClr val="bg1"/>
                </a:solidFill>
                <a:latin typeface="Times New Roman" panose="02020603050405020304" charset="0"/>
                <a:cs typeface="Times New Roman" panose="02020603050405020304" charset="0"/>
              </a:rPr>
            </a:fld>
            <a:endParaRPr lang="zh-CN" altLang="en-US" b="1" smtClean="0">
              <a:solidFill>
                <a:schemeClr val="bg1"/>
              </a:solidFill>
              <a:latin typeface="Times New Roman" panose="02020603050405020304" charset="0"/>
              <a:cs typeface="Times New Roman" panose="02020603050405020304" charset="0"/>
            </a:endParaRPr>
          </a:p>
        </p:txBody>
      </p:sp>
      <p:sp>
        <p:nvSpPr>
          <p:cNvPr id="2" name="文本框 1"/>
          <p:cNvSpPr txBox="1"/>
          <p:nvPr/>
        </p:nvSpPr>
        <p:spPr>
          <a:xfrm>
            <a:off x="476885" y="315595"/>
            <a:ext cx="6096000" cy="583565"/>
          </a:xfrm>
          <a:prstGeom prst="rect">
            <a:avLst/>
          </a:prstGeom>
          <a:noFill/>
        </p:spPr>
        <p:txBody>
          <a:bodyPr wrap="square" rtlCol="0" anchor="t">
            <a:spAutoFit/>
          </a:bodyPr>
          <a:p>
            <a:r>
              <a:rPr lang="en-US" altLang="zh-CN"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N</a:t>
            </a:r>
            <a:r>
              <a:rPr lang="zh-CN" alt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ature of the </a:t>
            </a:r>
            <a:r>
              <a:rPr lang="en-US" altLang="zh-CN"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P</a:t>
            </a:r>
            <a:r>
              <a:rPr lang="zh-CN" alt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roblem</a:t>
            </a:r>
            <a:endParaRPr lang="zh-CN" alt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4" name="图片 3"/>
          <p:cNvPicPr>
            <a:picLocks noChangeAspect="1"/>
          </p:cNvPicPr>
          <p:nvPr/>
        </p:nvPicPr>
        <p:blipFill>
          <a:blip r:embed="rId1"/>
          <a:stretch>
            <a:fillRect/>
          </a:stretch>
        </p:blipFill>
        <p:spPr>
          <a:xfrm>
            <a:off x="830580" y="2201545"/>
            <a:ext cx="1544955" cy="1544955"/>
          </a:xfrm>
          <a:prstGeom prst="rect">
            <a:avLst/>
          </a:prstGeom>
        </p:spPr>
      </p:pic>
      <p:sp>
        <p:nvSpPr>
          <p:cNvPr id="5" name="文本框 4"/>
          <p:cNvSpPr txBox="1"/>
          <p:nvPr/>
        </p:nvSpPr>
        <p:spPr>
          <a:xfrm>
            <a:off x="476885" y="4182745"/>
            <a:ext cx="2149475" cy="922020"/>
          </a:xfrm>
          <a:prstGeom prst="rect">
            <a:avLst/>
          </a:prstGeom>
          <a:noFill/>
        </p:spPr>
        <p:txBody>
          <a:bodyPr wrap="square" rtlCol="0">
            <a:spAutoFit/>
          </a:bodyPr>
          <a:p>
            <a:r>
              <a:rPr>
                <a:solidFill>
                  <a:srgbClr val="500000"/>
                </a:solidFill>
                <a:latin typeface="Times New Roman" panose="02020603050405020304" charset="0"/>
                <a:cs typeface="Times New Roman" panose="02020603050405020304" charset="0"/>
              </a:rPr>
              <a:t>After communicating with the advisor and reading the literature</a:t>
            </a:r>
            <a:r>
              <a:rPr lang="en-US" altLang="zh-CN">
                <a:solidFill>
                  <a:srgbClr val="500000"/>
                </a:solidFill>
                <a:latin typeface="Times New Roman" panose="02020603050405020304" charset="0"/>
                <a:cs typeface="Times New Roman" panose="02020603050405020304" charset="0"/>
              </a:rPr>
              <a:t> </a:t>
            </a:r>
            <a:endParaRPr lang="en-US" altLang="zh-CN">
              <a:solidFill>
                <a:srgbClr val="500000"/>
              </a:solidFill>
              <a:latin typeface="Times New Roman" panose="02020603050405020304" charset="0"/>
              <a:cs typeface="Times New Roman" panose="02020603050405020304" charset="0"/>
            </a:endParaRPr>
          </a:p>
        </p:txBody>
      </p:sp>
      <p:sp>
        <p:nvSpPr>
          <p:cNvPr id="6" name="圆角矩形 5"/>
          <p:cNvSpPr/>
          <p:nvPr/>
        </p:nvSpPr>
        <p:spPr>
          <a:xfrm>
            <a:off x="2882900" y="1128395"/>
            <a:ext cx="7973060" cy="4931410"/>
          </a:xfrm>
          <a:prstGeom prst="round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8" name="文本框 7"/>
          <p:cNvSpPr txBox="1"/>
          <p:nvPr/>
        </p:nvSpPr>
        <p:spPr>
          <a:xfrm>
            <a:off x="3376295" y="1380490"/>
            <a:ext cx="6986905" cy="3797300"/>
          </a:xfrm>
          <a:prstGeom prst="rect">
            <a:avLst/>
          </a:prstGeom>
          <a:noFill/>
        </p:spPr>
        <p:txBody>
          <a:bodyPr wrap="square" rtlCol="0">
            <a:noAutofit/>
          </a:bodyPr>
          <a:p>
            <a:r>
              <a:rPr lang="zh-CN" altLang="en-US" sz="2000">
                <a:latin typeface="Times New Roman" panose="02020603050405020304" charset="0"/>
                <a:cs typeface="Times New Roman" panose="02020603050405020304" charset="0"/>
              </a:rPr>
              <a:t>The nature of the problem is that </a:t>
            </a:r>
            <a:r>
              <a:rPr lang="zh-CN" altLang="en-US" sz="2000" b="1">
                <a:solidFill>
                  <a:srgbClr val="500000"/>
                </a:solidFill>
                <a:latin typeface="Times New Roman" panose="02020603050405020304" charset="0"/>
                <a:cs typeface="Times New Roman" panose="02020603050405020304" charset="0"/>
              </a:rPr>
              <a:t>climate change has profound impacts on the environment and health of vulnerable communities through extreme climate </a:t>
            </a:r>
            <a:r>
              <a:rPr lang="zh-CN" altLang="en-US" sz="2000">
                <a:latin typeface="Times New Roman" panose="02020603050405020304" charset="0"/>
                <a:cs typeface="Times New Roman" panose="02020603050405020304" charset="0"/>
              </a:rPr>
              <a:t>events such as extreme heat, cold waves, sea level rise and climate disasters across multiple spatial and temporal scales. </a:t>
            </a:r>
            <a:endParaRPr lang="zh-CN" altLang="en-US" sz="2000">
              <a:latin typeface="Times New Roman" panose="02020603050405020304" charset="0"/>
              <a:cs typeface="Times New Roman" panose="02020603050405020304" charset="0"/>
            </a:endParaRPr>
          </a:p>
          <a:p>
            <a:endParaRPr lang="zh-CN" altLang="en-US" sz="2000">
              <a:latin typeface="Times New Roman" panose="02020603050405020304" charset="0"/>
              <a:cs typeface="Times New Roman" panose="02020603050405020304" charset="0"/>
            </a:endParaRPr>
          </a:p>
          <a:p>
            <a:r>
              <a:rPr lang="zh-CN" altLang="en-US" sz="2000" b="1">
                <a:solidFill>
                  <a:srgbClr val="500000"/>
                </a:solidFill>
                <a:latin typeface="Times New Roman" panose="02020603050405020304" charset="0"/>
                <a:cs typeface="Times New Roman" panose="02020603050405020304" charset="0"/>
              </a:rPr>
              <a:t>These communities face greater environmental health risks due to exposure characteristics of their location</a:t>
            </a:r>
            <a:r>
              <a:rPr lang="zh-CN" altLang="en-US" sz="2000">
                <a:latin typeface="Times New Roman" panose="02020603050405020304" charset="0"/>
                <a:cs typeface="Times New Roman" panose="02020603050405020304" charset="0"/>
              </a:rPr>
              <a:t> such as proximity to industrial facilities, vulnerability to flooding or heat waves, and socioeconomic constraints. </a:t>
            </a:r>
            <a:endParaRPr lang="zh-CN" altLang="en-US" sz="2000">
              <a:latin typeface="Times New Roman" panose="02020603050405020304" charset="0"/>
              <a:cs typeface="Times New Roman" panose="02020603050405020304" charset="0"/>
            </a:endParaRPr>
          </a:p>
          <a:p>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At the same time, environmental problems such as air pollution and water insecurity </a:t>
            </a:r>
            <a:r>
              <a:rPr lang="zh-CN" altLang="en-US" sz="2000" b="1">
                <a:solidFill>
                  <a:srgbClr val="500000"/>
                </a:solidFill>
                <a:latin typeface="Times New Roman" panose="02020603050405020304" charset="0"/>
                <a:cs typeface="Times New Roman" panose="02020603050405020304" charset="0"/>
              </a:rPr>
              <a:t>show significant spatial inequality in different geographical regions and social groups</a:t>
            </a:r>
            <a:r>
              <a:rPr lang="zh-CN" altLang="en-US"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4294967295"/>
          </p:nvPr>
        </p:nvSpPr>
        <p:spPr>
          <a:xfrm>
            <a:off x="9448800" y="6356350"/>
            <a:ext cx="2743200" cy="365125"/>
          </a:xfrm>
        </p:spPr>
        <p:txBody>
          <a:bodyPr/>
          <a:p>
            <a:fld id="{565CE74E-AB26-4998-AD42-012C4C1AD076}" type="slidenum">
              <a:rPr lang="zh-CN" altLang="en-US" smtClean="0"/>
            </a:fld>
            <a:endParaRPr lang="zh-CN" altLang="en-US"/>
          </a:p>
        </p:txBody>
      </p:sp>
      <p:sp>
        <p:nvSpPr>
          <p:cNvPr id="4" name="文本框 3"/>
          <p:cNvSpPr txBox="1"/>
          <p:nvPr/>
        </p:nvSpPr>
        <p:spPr>
          <a:xfrm>
            <a:off x="476885" y="315595"/>
            <a:ext cx="6096000" cy="583565"/>
          </a:xfrm>
          <a:prstGeom prst="rect">
            <a:avLst/>
          </a:prstGeom>
          <a:noFill/>
        </p:spPr>
        <p:txBody>
          <a:bodyPr wrap="square" rtlCol="0" anchor="t">
            <a:spAutoFit/>
          </a:bodyPr>
          <a:p>
            <a:r>
              <a:rPr lang="en-US" altLang="zh-CN"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N</a:t>
            </a:r>
            <a:r>
              <a:rPr lang="zh-CN" alt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ature of the </a:t>
            </a:r>
            <a:r>
              <a:rPr lang="en-US" altLang="zh-CN"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P</a:t>
            </a:r>
            <a:r>
              <a:rPr lang="zh-CN" alt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roblem</a:t>
            </a:r>
            <a:endParaRPr lang="zh-CN" alt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5" name="图片 4"/>
          <p:cNvPicPr>
            <a:picLocks noChangeAspect="1"/>
          </p:cNvPicPr>
          <p:nvPr/>
        </p:nvPicPr>
        <p:blipFill>
          <a:blip r:embed="rId1"/>
          <a:stretch>
            <a:fillRect/>
          </a:stretch>
        </p:blipFill>
        <p:spPr>
          <a:xfrm>
            <a:off x="476885" y="1222375"/>
            <a:ext cx="1732915" cy="1732915"/>
          </a:xfrm>
          <a:prstGeom prst="rect">
            <a:avLst/>
          </a:prstGeom>
        </p:spPr>
      </p:pic>
      <p:pic>
        <p:nvPicPr>
          <p:cNvPr id="6" name="图片 5"/>
          <p:cNvPicPr>
            <a:picLocks noChangeAspect="1"/>
          </p:cNvPicPr>
          <p:nvPr/>
        </p:nvPicPr>
        <p:blipFill>
          <a:blip r:embed="rId2"/>
          <a:stretch>
            <a:fillRect/>
          </a:stretch>
        </p:blipFill>
        <p:spPr>
          <a:xfrm>
            <a:off x="9918700" y="2303780"/>
            <a:ext cx="1803400" cy="1803400"/>
          </a:xfrm>
          <a:prstGeom prst="rect">
            <a:avLst/>
          </a:prstGeom>
        </p:spPr>
      </p:pic>
      <p:sp>
        <p:nvSpPr>
          <p:cNvPr id="7" name="文本框 6"/>
          <p:cNvSpPr txBox="1"/>
          <p:nvPr/>
        </p:nvSpPr>
        <p:spPr>
          <a:xfrm>
            <a:off x="9682480" y="4436110"/>
            <a:ext cx="2263140" cy="1076325"/>
          </a:xfrm>
          <a:prstGeom prst="rect">
            <a:avLst/>
          </a:prstGeom>
        </p:spPr>
        <p:txBody>
          <a:bodyPr wrap="square">
            <a:spAutoFit/>
          </a:bodyPr>
          <a:p>
            <a:pPr marL="0" indent="0"/>
            <a:r>
              <a:rPr lang="en-US" altLang="zh-CN" sz="1600" b="1" i="0">
                <a:solidFill>
                  <a:srgbClr val="3C4043"/>
                </a:solidFill>
                <a:latin typeface="Times New Roman" panose="02020603050405020304" charset="0"/>
                <a:ea typeface="Roboto" panose="02000000000000000000"/>
                <a:cs typeface="Times New Roman" panose="02020603050405020304" charset="0"/>
              </a:rPr>
              <a:t>Provide scientific basis for local governments to formulate regional adaptation strategies</a:t>
            </a:r>
            <a:endParaRPr lang="en-US" altLang="zh-CN" sz="1600" b="1" i="0">
              <a:solidFill>
                <a:srgbClr val="3C4043"/>
              </a:solidFill>
              <a:latin typeface="Times New Roman" panose="02020603050405020304" charset="0"/>
              <a:ea typeface="Roboto" panose="02000000000000000000"/>
              <a:cs typeface="Times New Roman" panose="02020603050405020304" charset="0"/>
            </a:endParaRPr>
          </a:p>
        </p:txBody>
      </p:sp>
      <p:sp>
        <p:nvSpPr>
          <p:cNvPr id="9" name="文本框 8"/>
          <p:cNvSpPr txBox="1"/>
          <p:nvPr/>
        </p:nvSpPr>
        <p:spPr>
          <a:xfrm>
            <a:off x="2572385" y="1122045"/>
            <a:ext cx="7110095" cy="2306955"/>
          </a:xfrm>
          <a:prstGeom prst="rect">
            <a:avLst/>
          </a:prstGeom>
        </p:spPr>
        <p:txBody>
          <a:bodyPr wrap="square">
            <a:spAutoFit/>
          </a:bodyPr>
          <a:p>
            <a:pPr marL="0" indent="0"/>
            <a:r>
              <a:rPr lang="en-US" altLang="zh-CN" b="1" i="0">
                <a:solidFill>
                  <a:srgbClr val="3C4043"/>
                </a:solidFill>
                <a:latin typeface="Times New Roman" panose="02020603050405020304" charset="0"/>
                <a:ea typeface="Roboto" panose="02000000000000000000"/>
                <a:cs typeface="Times New Roman" panose="02020603050405020304" charset="0"/>
              </a:rPr>
              <a:t>1) From a geographical perspective, the core of the problem lies in how the interaction between climate change and geospatial factors exacerbates health inequalities. </a:t>
            </a:r>
            <a:endParaRPr lang="en-US" altLang="zh-CN" b="1" i="0">
              <a:solidFill>
                <a:srgbClr val="3C4043"/>
              </a:solidFill>
              <a:latin typeface="Times New Roman" panose="02020603050405020304" charset="0"/>
              <a:ea typeface="Roboto" panose="02000000000000000000"/>
              <a:cs typeface="Times New Roman" panose="02020603050405020304" charset="0"/>
            </a:endParaRPr>
          </a:p>
          <a:p>
            <a:pPr marL="0" indent="0"/>
            <a:endParaRPr lang="en-US" altLang="zh-CN" b="1" i="0">
              <a:solidFill>
                <a:srgbClr val="3C4043"/>
              </a:solidFill>
              <a:latin typeface="Times New Roman" panose="02020603050405020304" charset="0"/>
              <a:ea typeface="Roboto" panose="02000000000000000000"/>
              <a:cs typeface="Times New Roman" panose="02020603050405020304" charset="0"/>
            </a:endParaRPr>
          </a:p>
          <a:p>
            <a:pPr marL="0" indent="0"/>
            <a:r>
              <a:rPr lang="en-US" altLang="zh-CN" b="1" i="0">
                <a:solidFill>
                  <a:srgbClr val="3C4043"/>
                </a:solidFill>
                <a:latin typeface="Times New Roman" panose="02020603050405020304" charset="0"/>
                <a:ea typeface="Roboto" panose="02000000000000000000"/>
                <a:cs typeface="Times New Roman" panose="02020603050405020304" charset="0"/>
              </a:rPr>
              <a:t>2) This spatial heterogeneity necessitates the use of comprehensive geospatial models to integrate variables such as climate change, land use, environmental exposure, and community vulnerability in order to quantify the compounded effects of these factors.</a:t>
            </a:r>
            <a:endParaRPr lang="en-US" altLang="zh-CN" b="1" i="0">
              <a:solidFill>
                <a:srgbClr val="3C4043"/>
              </a:solidFill>
              <a:latin typeface="Times New Roman" panose="02020603050405020304" charset="0"/>
              <a:ea typeface="Roboto" panose="02000000000000000000"/>
              <a:cs typeface="Times New Roman" panose="02020603050405020304" charset="0"/>
            </a:endParaRPr>
          </a:p>
        </p:txBody>
      </p:sp>
      <p:pic>
        <p:nvPicPr>
          <p:cNvPr id="10" name="图片 9" descr="disaster"/>
          <p:cNvPicPr>
            <a:picLocks noChangeAspect="1"/>
          </p:cNvPicPr>
          <p:nvPr/>
        </p:nvPicPr>
        <p:blipFill>
          <a:blip r:embed="rId3"/>
          <a:stretch>
            <a:fillRect/>
          </a:stretch>
        </p:blipFill>
        <p:spPr>
          <a:xfrm>
            <a:off x="544830" y="3889375"/>
            <a:ext cx="1058545" cy="1058545"/>
          </a:xfrm>
          <a:prstGeom prst="rect">
            <a:avLst/>
          </a:prstGeom>
        </p:spPr>
      </p:pic>
      <p:sp>
        <p:nvSpPr>
          <p:cNvPr id="11" name="文本框 10"/>
          <p:cNvSpPr txBox="1"/>
          <p:nvPr/>
        </p:nvSpPr>
        <p:spPr>
          <a:xfrm>
            <a:off x="264795" y="5203825"/>
            <a:ext cx="1701165"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Regional Climate Models</a:t>
            </a:r>
            <a:endParaRPr lang="en-US" altLang="zh-CN">
              <a:latin typeface="Times New Roman" panose="02020603050405020304" charset="0"/>
              <a:cs typeface="Times New Roman" panose="02020603050405020304" charset="0"/>
            </a:endParaRPr>
          </a:p>
        </p:txBody>
      </p:sp>
      <p:pic>
        <p:nvPicPr>
          <p:cNvPr id="36" name="图片 35"/>
          <p:cNvPicPr>
            <a:picLocks noChangeAspect="1"/>
          </p:cNvPicPr>
          <p:nvPr/>
        </p:nvPicPr>
        <p:blipFill>
          <a:blip r:embed="rId4"/>
          <a:stretch>
            <a:fillRect/>
          </a:stretch>
        </p:blipFill>
        <p:spPr>
          <a:xfrm>
            <a:off x="2209800" y="3889375"/>
            <a:ext cx="986790" cy="986790"/>
          </a:xfrm>
          <a:prstGeom prst="rect">
            <a:avLst/>
          </a:prstGeom>
        </p:spPr>
      </p:pic>
      <p:sp>
        <p:nvSpPr>
          <p:cNvPr id="12" name="文本框 11"/>
          <p:cNvSpPr txBox="1"/>
          <p:nvPr/>
        </p:nvSpPr>
        <p:spPr>
          <a:xfrm>
            <a:off x="1852295" y="5203825"/>
            <a:ext cx="1701165"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Air Quality Models</a:t>
            </a:r>
            <a:endParaRPr lang="en-US" altLang="zh-CN">
              <a:latin typeface="Times New Roman" panose="02020603050405020304" charset="0"/>
              <a:cs typeface="Times New Roman" panose="02020603050405020304" charset="0"/>
            </a:endParaRPr>
          </a:p>
        </p:txBody>
      </p:sp>
      <p:pic>
        <p:nvPicPr>
          <p:cNvPr id="30" name="图片 29"/>
          <p:cNvPicPr>
            <a:picLocks noChangeAspect="1"/>
          </p:cNvPicPr>
          <p:nvPr/>
        </p:nvPicPr>
        <p:blipFill>
          <a:blip r:embed="rId5"/>
          <a:stretch>
            <a:fillRect/>
          </a:stretch>
        </p:blipFill>
        <p:spPr>
          <a:xfrm>
            <a:off x="3710305" y="3889375"/>
            <a:ext cx="1012825" cy="1012825"/>
          </a:xfrm>
          <a:prstGeom prst="rect">
            <a:avLst/>
          </a:prstGeom>
        </p:spPr>
      </p:pic>
      <p:sp>
        <p:nvSpPr>
          <p:cNvPr id="13" name="文本框 12"/>
          <p:cNvSpPr txBox="1"/>
          <p:nvPr/>
        </p:nvSpPr>
        <p:spPr>
          <a:xfrm>
            <a:off x="3366135" y="5162550"/>
            <a:ext cx="1701165" cy="92202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Facility Resilience Models</a:t>
            </a:r>
            <a:endParaRPr lang="en-US" altLang="zh-CN">
              <a:latin typeface="Times New Roman" panose="02020603050405020304" charset="0"/>
              <a:cs typeface="Times New Roman" panose="02020603050405020304" charset="0"/>
            </a:endParaRPr>
          </a:p>
        </p:txBody>
      </p:sp>
      <p:pic>
        <p:nvPicPr>
          <p:cNvPr id="37" name="图片 36"/>
          <p:cNvPicPr>
            <a:picLocks noChangeAspect="1"/>
          </p:cNvPicPr>
          <p:nvPr/>
        </p:nvPicPr>
        <p:blipFill>
          <a:blip r:embed="rId6"/>
          <a:stretch>
            <a:fillRect/>
          </a:stretch>
        </p:blipFill>
        <p:spPr>
          <a:xfrm>
            <a:off x="5236845" y="3889375"/>
            <a:ext cx="1064260" cy="1064260"/>
          </a:xfrm>
          <a:prstGeom prst="rect">
            <a:avLst/>
          </a:prstGeom>
        </p:spPr>
      </p:pic>
      <p:sp>
        <p:nvSpPr>
          <p:cNvPr id="14" name="文本框 13"/>
          <p:cNvSpPr txBox="1"/>
          <p:nvPr/>
        </p:nvSpPr>
        <p:spPr>
          <a:xfrm>
            <a:off x="4871720" y="5162550"/>
            <a:ext cx="1701165"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Water Security Models</a:t>
            </a:r>
            <a:endParaRPr lang="en-US" altLang="zh-CN">
              <a:latin typeface="Times New Roman" panose="02020603050405020304" charset="0"/>
              <a:cs typeface="Times New Roman" panose="02020603050405020304" charset="0"/>
            </a:endParaRPr>
          </a:p>
        </p:txBody>
      </p:sp>
      <p:pic>
        <p:nvPicPr>
          <p:cNvPr id="15" name="图片 14"/>
          <p:cNvPicPr>
            <a:picLocks noChangeAspect="1"/>
          </p:cNvPicPr>
          <p:nvPr/>
        </p:nvPicPr>
        <p:blipFill>
          <a:blip r:embed="rId7"/>
          <a:stretch>
            <a:fillRect/>
          </a:stretch>
        </p:blipFill>
        <p:spPr>
          <a:xfrm>
            <a:off x="7368540" y="3782060"/>
            <a:ext cx="1651635" cy="1651635"/>
          </a:xfrm>
          <a:prstGeom prst="rect">
            <a:avLst/>
          </a:prstGeom>
        </p:spPr>
      </p:pic>
      <p:sp>
        <p:nvSpPr>
          <p:cNvPr id="16" name="右箭头 15"/>
          <p:cNvSpPr/>
          <p:nvPr/>
        </p:nvSpPr>
        <p:spPr>
          <a:xfrm>
            <a:off x="6638925" y="4544060"/>
            <a:ext cx="496570" cy="29908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右箭头 16"/>
          <p:cNvSpPr/>
          <p:nvPr/>
        </p:nvSpPr>
        <p:spPr>
          <a:xfrm>
            <a:off x="9253220" y="3651885"/>
            <a:ext cx="496570" cy="29908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文本框 17"/>
          <p:cNvSpPr txBox="1"/>
          <p:nvPr/>
        </p:nvSpPr>
        <p:spPr>
          <a:xfrm>
            <a:off x="7395845" y="5577840"/>
            <a:ext cx="1857375" cy="922020"/>
          </a:xfrm>
          <a:prstGeom prst="rect">
            <a:avLst/>
          </a:prstGeom>
          <a:noFill/>
        </p:spPr>
        <p:txBody>
          <a:bodyPr wrap="square" rtlCol="0">
            <a:spAutoFit/>
          </a:bodyPr>
          <a:p>
            <a:pPr algn="ctr"/>
            <a:r>
              <a:rPr lang="en-US" altLang="zh-CN" b="1">
                <a:latin typeface="Times New Roman" panose="02020603050405020304" charset="0"/>
                <a:cs typeface="Times New Roman" panose="02020603050405020304" charset="0"/>
              </a:rPr>
              <a:t>Geospatial Integration and Simulation</a:t>
            </a:r>
            <a:endParaRPr lang="en-US" altLang="zh-CN" b="1">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4294967295"/>
          </p:nvPr>
        </p:nvSpPr>
        <p:spPr>
          <a:xfrm>
            <a:off x="9448800" y="6356350"/>
            <a:ext cx="2743200" cy="365125"/>
          </a:xfrm>
        </p:spPr>
        <p:txBody>
          <a:bodyPr/>
          <a:p>
            <a:fld id="{565CE74E-AB26-4998-AD42-012C4C1AD076}" type="slidenum">
              <a:rPr lang="zh-CN" altLang="en-US" smtClean="0"/>
            </a:fld>
            <a:endParaRPr lang="zh-CN" altLang="en-US"/>
          </a:p>
        </p:txBody>
      </p:sp>
      <p:sp>
        <p:nvSpPr>
          <p:cNvPr id="4" name="文本框 3"/>
          <p:cNvSpPr txBox="1"/>
          <p:nvPr/>
        </p:nvSpPr>
        <p:spPr>
          <a:xfrm>
            <a:off x="476885" y="315595"/>
            <a:ext cx="6096000" cy="583565"/>
          </a:xfrm>
          <a:prstGeom prst="rect">
            <a:avLst/>
          </a:prstGeom>
          <a:noFill/>
        </p:spPr>
        <p:txBody>
          <a:bodyPr wrap="square" rtlCol="0" anchor="t">
            <a:spAutoFit/>
          </a:bodyPr>
          <a:p>
            <a:r>
              <a:rPr lang="en-US" altLang="zh-CN"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P</a:t>
            </a:r>
            <a:r>
              <a:rPr lang="zh-CN" alt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revious </a:t>
            </a:r>
            <a:r>
              <a:rPr lang="en-US" altLang="zh-CN"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R</a:t>
            </a:r>
            <a:r>
              <a:rPr lang="zh-CN" alt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esearch</a:t>
            </a:r>
            <a:endParaRPr lang="zh-CN" alt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2" name="图片 1"/>
          <p:cNvPicPr>
            <a:picLocks noChangeAspect="1"/>
          </p:cNvPicPr>
          <p:nvPr/>
        </p:nvPicPr>
        <p:blipFill>
          <a:blip r:embed="rId1"/>
          <a:stretch>
            <a:fillRect/>
          </a:stretch>
        </p:blipFill>
        <p:spPr>
          <a:xfrm>
            <a:off x="476885" y="1276985"/>
            <a:ext cx="824230" cy="824230"/>
          </a:xfrm>
          <a:prstGeom prst="rect">
            <a:avLst/>
          </a:prstGeom>
        </p:spPr>
      </p:pic>
      <p:sp>
        <p:nvSpPr>
          <p:cNvPr id="6" name="文本框 5"/>
          <p:cNvSpPr txBox="1"/>
          <p:nvPr/>
        </p:nvSpPr>
        <p:spPr>
          <a:xfrm>
            <a:off x="829310" y="4196715"/>
            <a:ext cx="8477250" cy="1102360"/>
          </a:xfrm>
          <a:prstGeom prst="rect">
            <a:avLst/>
          </a:prstGeom>
          <a:noFill/>
        </p:spPr>
        <p:txBody>
          <a:bodyPr wrap="square" rtlCol="0" anchor="t">
            <a:noAutofit/>
          </a:bodyPr>
          <a:p>
            <a:r>
              <a:rPr lang="zh-CN" altLang="en-US">
                <a:latin typeface="Times New Roman" panose="02020603050405020304" charset="0"/>
                <a:cs typeface="Times New Roman" panose="02020603050405020304" charset="0"/>
              </a:rPr>
              <a:t>Previous studies have mainly focused on </a:t>
            </a:r>
            <a:r>
              <a:rPr lang="zh-CN" altLang="en-US" b="1">
                <a:latin typeface="Times New Roman" panose="02020603050405020304" charset="0"/>
                <a:cs typeface="Times New Roman" panose="02020603050405020304" charset="0"/>
              </a:rPr>
              <a:t>individual aspects</a:t>
            </a:r>
            <a:r>
              <a:rPr lang="zh-CN" altLang="en-US">
                <a:latin typeface="Times New Roman" panose="02020603050405020304" charset="0"/>
                <a:cs typeface="Times New Roman" panose="02020603050405020304" charset="0"/>
              </a:rPr>
              <a:t> of climate change, such as air pollution, water security or infrastructure impacts, but lacked </a:t>
            </a:r>
            <a:r>
              <a:rPr lang="zh-CN" altLang="en-US" b="1">
                <a:latin typeface="Times New Roman" panose="02020603050405020304" charset="0"/>
                <a:cs typeface="Times New Roman" panose="02020603050405020304" charset="0"/>
              </a:rPr>
              <a:t>cross-disciplinary and multi-scale analysis.</a:t>
            </a:r>
            <a:r>
              <a:rPr lang="zh-CN" altLang="en-US">
                <a:latin typeface="Times New Roman" panose="02020603050405020304" charset="0"/>
                <a:cs typeface="Times New Roman" panose="02020603050405020304" charset="0"/>
              </a:rPr>
              <a:t> The main reason is that it is difficult to integrate data and models from different fields, especially across time and space scales.</a:t>
            </a:r>
            <a:endParaRPr lang="zh-CN" altLang="en-US">
              <a:latin typeface="Times New Roman" panose="02020603050405020304" charset="0"/>
              <a:cs typeface="Times New Roman" panose="02020603050405020304" charset="0"/>
            </a:endParaRPr>
          </a:p>
        </p:txBody>
      </p:sp>
      <p:pic>
        <p:nvPicPr>
          <p:cNvPr id="7" name="图片 6"/>
          <p:cNvPicPr>
            <a:picLocks noChangeAspect="1"/>
          </p:cNvPicPr>
          <p:nvPr/>
        </p:nvPicPr>
        <p:blipFill>
          <a:blip r:embed="rId2"/>
          <a:stretch>
            <a:fillRect/>
          </a:stretch>
        </p:blipFill>
        <p:spPr>
          <a:xfrm>
            <a:off x="10441940" y="4241800"/>
            <a:ext cx="1170940" cy="1170940"/>
          </a:xfrm>
          <a:prstGeom prst="rect">
            <a:avLst/>
          </a:prstGeom>
        </p:spPr>
      </p:pic>
      <p:sp>
        <p:nvSpPr>
          <p:cNvPr id="8" name="圆角矩形 7"/>
          <p:cNvSpPr/>
          <p:nvPr/>
        </p:nvSpPr>
        <p:spPr>
          <a:xfrm>
            <a:off x="510540" y="4044950"/>
            <a:ext cx="9214485" cy="141732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10065385" y="3551555"/>
            <a:ext cx="2004060" cy="645160"/>
          </a:xfrm>
          <a:prstGeom prst="rect">
            <a:avLst/>
          </a:prstGeom>
          <a:noFill/>
        </p:spPr>
        <p:txBody>
          <a:bodyPr wrap="square" rtlCol="0">
            <a:spAutoFit/>
          </a:bodyPr>
          <a:p>
            <a:pPr algn="ctr"/>
            <a:r>
              <a:rPr lang="zh-CN" altLang="en-US">
                <a:latin typeface="Times New Roman" panose="02020603050405020304" charset="0"/>
                <a:cs typeface="Times New Roman" panose="02020603050405020304" charset="0"/>
              </a:rPr>
              <a:t>from my perspective</a:t>
            </a:r>
            <a:endParaRPr lang="zh-CN" altLang="en-US">
              <a:latin typeface="Times New Roman" panose="02020603050405020304" charset="0"/>
              <a:cs typeface="Times New Roman" panose="02020603050405020304" charset="0"/>
            </a:endParaRPr>
          </a:p>
        </p:txBody>
      </p:sp>
      <p:sp>
        <p:nvSpPr>
          <p:cNvPr id="10" name="文本框 9"/>
          <p:cNvSpPr txBox="1"/>
          <p:nvPr/>
        </p:nvSpPr>
        <p:spPr>
          <a:xfrm>
            <a:off x="-100330" y="2313305"/>
            <a:ext cx="1923415" cy="922020"/>
          </a:xfrm>
          <a:prstGeom prst="rect">
            <a:avLst/>
          </a:prstGeom>
          <a:noFill/>
        </p:spPr>
        <p:txBody>
          <a:bodyPr wrap="square" rtlCol="0">
            <a:spAutoFit/>
          </a:bodyPr>
          <a:p>
            <a:pPr algn="ctr"/>
            <a:r>
              <a:rPr lang="zh-CN" altLang="en-US">
                <a:latin typeface="Times New Roman" panose="02020603050405020304" charset="0"/>
                <a:cs typeface="Times New Roman" panose="02020603050405020304" charset="0"/>
              </a:rPr>
              <a:t>From the perspective of existing papers</a:t>
            </a:r>
            <a:endParaRPr lang="zh-CN" altLang="en-US">
              <a:latin typeface="Times New Roman" panose="02020603050405020304" charset="0"/>
              <a:cs typeface="Times New Roman" panose="02020603050405020304" charset="0"/>
            </a:endParaRPr>
          </a:p>
        </p:txBody>
      </p:sp>
      <p:sp>
        <p:nvSpPr>
          <p:cNvPr id="14" name="文本框 13"/>
          <p:cNvSpPr txBox="1"/>
          <p:nvPr/>
        </p:nvSpPr>
        <p:spPr>
          <a:xfrm>
            <a:off x="1675130" y="1144270"/>
            <a:ext cx="9410065" cy="2727325"/>
          </a:xfrm>
          <a:prstGeom prst="rect">
            <a:avLst/>
          </a:prstGeom>
        </p:spPr>
        <p:txBody>
          <a:bodyPr wrap="square">
            <a:noAutofit/>
          </a:bodyPr>
          <a:p>
            <a:pPr>
              <a:lnSpc>
                <a:spcPct val="100000"/>
              </a:lnSpc>
            </a:pPr>
            <a:r>
              <a:rPr lang="en-US" altLang="zh-CN" sz="1600">
                <a:latin typeface="Times New Roman" panose="02020603050405020304" charset="0"/>
                <a:cs typeface="Times New Roman" panose="02020603050405020304" charset="0"/>
              </a:rPr>
              <a:t>Jerrett et al. (2024): Vulnerable populations, climate change, public health, California, exposure, spatial models.</a:t>
            </a:r>
            <a:endParaRPr lang="en-US" altLang="zh-CN" sz="1600">
              <a:latin typeface="Times New Roman" panose="02020603050405020304" charset="0"/>
              <a:cs typeface="Times New Roman" panose="02020603050405020304" charset="0"/>
            </a:endParaRPr>
          </a:p>
          <a:p>
            <a:pPr>
              <a:lnSpc>
                <a:spcPct val="100000"/>
              </a:lnSpc>
            </a:pPr>
            <a:r>
              <a:rPr lang="en-US" altLang="zh-CN" sz="1600">
                <a:latin typeface="Times New Roman" panose="02020603050405020304" charset="0"/>
                <a:cs typeface="Times New Roman" panose="02020603050405020304" charset="0"/>
              </a:rPr>
              <a:t>Ebi and Hess (2020): Health risks, climate change, inequities, environmental exposure, socioeconomic vulnerability.</a:t>
            </a:r>
            <a:endParaRPr lang="en-US" altLang="zh-CN" sz="1600">
              <a:latin typeface="Times New Roman" panose="02020603050405020304" charset="0"/>
              <a:cs typeface="Times New Roman" panose="02020603050405020304" charset="0"/>
            </a:endParaRPr>
          </a:p>
          <a:p>
            <a:pPr>
              <a:lnSpc>
                <a:spcPct val="100000"/>
              </a:lnSpc>
            </a:pPr>
            <a:r>
              <a:rPr lang="en-US" altLang="zh-CN" sz="1600">
                <a:latin typeface="Times New Roman" panose="02020603050405020304" charset="0"/>
                <a:cs typeface="Times New Roman" panose="02020603050405020304" charset="0"/>
              </a:rPr>
              <a:t>Ebi et al. (2021): Extreme weather, climate change, public health, geographic disparities, vulnerable communities.</a:t>
            </a:r>
            <a:endParaRPr lang="en-US" altLang="zh-CN" sz="1600">
              <a:latin typeface="Times New Roman" panose="02020603050405020304" charset="0"/>
              <a:cs typeface="Times New Roman" panose="02020603050405020304" charset="0"/>
            </a:endParaRPr>
          </a:p>
          <a:p>
            <a:pPr>
              <a:lnSpc>
                <a:spcPct val="100000"/>
              </a:lnSpc>
            </a:pPr>
            <a:r>
              <a:rPr lang="en-US" altLang="zh-CN" sz="1600">
                <a:latin typeface="Times New Roman" panose="02020603050405020304" charset="0"/>
                <a:cs typeface="Times New Roman" panose="02020603050405020304" charset="0"/>
              </a:rPr>
              <a:t>Khine and Langkulsen (2023): Climate impacts, vulnerable populations, South Africa, health risks, water security.</a:t>
            </a:r>
            <a:endParaRPr lang="en-US" altLang="zh-CN" sz="1600">
              <a:latin typeface="Times New Roman" panose="02020603050405020304" charset="0"/>
              <a:cs typeface="Times New Roman" panose="02020603050405020304" charset="0"/>
            </a:endParaRPr>
          </a:p>
          <a:p>
            <a:pPr>
              <a:lnSpc>
                <a:spcPct val="100000"/>
              </a:lnSpc>
            </a:pPr>
            <a:r>
              <a:rPr lang="en-US" altLang="zh-CN" sz="1600">
                <a:latin typeface="Times New Roman" panose="02020603050405020304" charset="0"/>
                <a:cs typeface="Times New Roman" panose="02020603050405020304" charset="0"/>
              </a:rPr>
              <a:t>Astone and Vaalavuo (2023): Climate change, vulnerable groups, high temperatures, Finland, socioeconomic factors.</a:t>
            </a:r>
            <a:endParaRPr lang="en-US" altLang="zh-CN" sz="1600">
              <a:latin typeface="Times New Roman" panose="02020603050405020304" charset="0"/>
              <a:cs typeface="Times New Roman" panose="02020603050405020304" charset="0"/>
            </a:endParaRPr>
          </a:p>
        </p:txBody>
      </p:sp>
      <p:sp>
        <p:nvSpPr>
          <p:cNvPr id="15" name="圆角矩形 14"/>
          <p:cNvSpPr/>
          <p:nvPr/>
        </p:nvSpPr>
        <p:spPr>
          <a:xfrm>
            <a:off x="1612265" y="1049020"/>
            <a:ext cx="9535795" cy="245745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4294967295"/>
          </p:nvPr>
        </p:nvSpPr>
        <p:spPr>
          <a:xfrm>
            <a:off x="9448800" y="6356350"/>
            <a:ext cx="2743200" cy="365125"/>
          </a:xfrm>
        </p:spPr>
        <p:txBody>
          <a:bodyPr/>
          <a:p>
            <a:fld id="{565CE74E-AB26-4998-AD42-012C4C1AD076}" type="slidenum">
              <a:rPr lang="zh-CN" altLang="en-US" smtClean="0"/>
            </a:fld>
            <a:endParaRPr lang="zh-CN" altLang="en-US"/>
          </a:p>
        </p:txBody>
      </p:sp>
      <p:sp>
        <p:nvSpPr>
          <p:cNvPr id="4" name="文本框 3"/>
          <p:cNvSpPr txBox="1"/>
          <p:nvPr/>
        </p:nvSpPr>
        <p:spPr>
          <a:xfrm>
            <a:off x="476885" y="315595"/>
            <a:ext cx="6096000" cy="583565"/>
          </a:xfrm>
          <a:prstGeom prst="rect">
            <a:avLst/>
          </a:prstGeom>
          <a:noFill/>
        </p:spPr>
        <p:txBody>
          <a:bodyPr wrap="square" rtlCol="0" anchor="t">
            <a:spAutoFit/>
          </a:bodyPr>
          <a:p>
            <a:r>
              <a:rPr lang="en-US" altLang="zh-CN"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O</a:t>
            </a:r>
            <a:r>
              <a:rPr lang="zh-CN" alt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bjectives</a:t>
            </a:r>
            <a:endParaRPr lang="zh-CN" alt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10" name="图片 9" descr="disaster"/>
          <p:cNvPicPr>
            <a:picLocks noChangeAspect="1"/>
          </p:cNvPicPr>
          <p:nvPr>
            <p:custDataLst>
              <p:tags r:id="rId1"/>
            </p:custDataLst>
          </p:nvPr>
        </p:nvPicPr>
        <p:blipFill>
          <a:blip r:embed="rId2"/>
          <a:stretch>
            <a:fillRect/>
          </a:stretch>
        </p:blipFill>
        <p:spPr>
          <a:xfrm>
            <a:off x="2261235" y="1064895"/>
            <a:ext cx="1058545" cy="1058545"/>
          </a:xfrm>
          <a:prstGeom prst="rect">
            <a:avLst/>
          </a:prstGeom>
        </p:spPr>
      </p:pic>
      <p:sp>
        <p:nvSpPr>
          <p:cNvPr id="11" name="文本框 10"/>
          <p:cNvSpPr txBox="1"/>
          <p:nvPr>
            <p:custDataLst>
              <p:tags r:id="rId3"/>
            </p:custDataLst>
          </p:nvPr>
        </p:nvSpPr>
        <p:spPr>
          <a:xfrm>
            <a:off x="1965960" y="2345690"/>
            <a:ext cx="1701165"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Regional Climate Models</a:t>
            </a:r>
            <a:endParaRPr lang="en-US" altLang="zh-CN">
              <a:latin typeface="Times New Roman" panose="02020603050405020304" charset="0"/>
              <a:cs typeface="Times New Roman" panose="02020603050405020304" charset="0"/>
            </a:endParaRPr>
          </a:p>
        </p:txBody>
      </p:sp>
      <p:pic>
        <p:nvPicPr>
          <p:cNvPr id="36" name="图片 35"/>
          <p:cNvPicPr>
            <a:picLocks noChangeAspect="1"/>
          </p:cNvPicPr>
          <p:nvPr>
            <p:custDataLst>
              <p:tags r:id="rId4"/>
            </p:custDataLst>
          </p:nvPr>
        </p:nvPicPr>
        <p:blipFill>
          <a:blip r:embed="rId5"/>
          <a:stretch>
            <a:fillRect/>
          </a:stretch>
        </p:blipFill>
        <p:spPr>
          <a:xfrm>
            <a:off x="779780" y="2004060"/>
            <a:ext cx="986790" cy="986790"/>
          </a:xfrm>
          <a:prstGeom prst="rect">
            <a:avLst/>
          </a:prstGeom>
        </p:spPr>
      </p:pic>
      <p:sp>
        <p:nvSpPr>
          <p:cNvPr id="12" name="文本框 11"/>
          <p:cNvSpPr txBox="1"/>
          <p:nvPr>
            <p:custDataLst>
              <p:tags r:id="rId6"/>
            </p:custDataLst>
          </p:nvPr>
        </p:nvSpPr>
        <p:spPr>
          <a:xfrm>
            <a:off x="208915" y="3357880"/>
            <a:ext cx="1701165"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Air Quality Models</a:t>
            </a:r>
            <a:endParaRPr lang="en-US" altLang="zh-CN">
              <a:latin typeface="Times New Roman" panose="02020603050405020304" charset="0"/>
              <a:cs typeface="Times New Roman" panose="02020603050405020304" charset="0"/>
            </a:endParaRPr>
          </a:p>
        </p:txBody>
      </p:sp>
      <p:pic>
        <p:nvPicPr>
          <p:cNvPr id="30" name="图片 29"/>
          <p:cNvPicPr>
            <a:picLocks noChangeAspect="1"/>
          </p:cNvPicPr>
          <p:nvPr>
            <p:custDataLst>
              <p:tags r:id="rId7"/>
            </p:custDataLst>
          </p:nvPr>
        </p:nvPicPr>
        <p:blipFill>
          <a:blip r:embed="rId8"/>
          <a:stretch>
            <a:fillRect/>
          </a:stretch>
        </p:blipFill>
        <p:spPr>
          <a:xfrm>
            <a:off x="2381250" y="3425825"/>
            <a:ext cx="1012825" cy="1012825"/>
          </a:xfrm>
          <a:prstGeom prst="rect">
            <a:avLst/>
          </a:prstGeom>
        </p:spPr>
      </p:pic>
      <p:sp>
        <p:nvSpPr>
          <p:cNvPr id="13" name="文本框 12"/>
          <p:cNvSpPr txBox="1"/>
          <p:nvPr>
            <p:custDataLst>
              <p:tags r:id="rId9"/>
            </p:custDataLst>
          </p:nvPr>
        </p:nvSpPr>
        <p:spPr>
          <a:xfrm>
            <a:off x="2037080" y="4554855"/>
            <a:ext cx="1701165" cy="92202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Facility Resilience Models</a:t>
            </a:r>
            <a:endParaRPr lang="en-US" altLang="zh-CN">
              <a:latin typeface="Times New Roman" panose="02020603050405020304" charset="0"/>
              <a:cs typeface="Times New Roman" panose="02020603050405020304" charset="0"/>
            </a:endParaRPr>
          </a:p>
        </p:txBody>
      </p:sp>
      <p:pic>
        <p:nvPicPr>
          <p:cNvPr id="37" name="图片 36"/>
          <p:cNvPicPr>
            <a:picLocks noChangeAspect="1"/>
          </p:cNvPicPr>
          <p:nvPr>
            <p:custDataLst>
              <p:tags r:id="rId10"/>
            </p:custDataLst>
          </p:nvPr>
        </p:nvPicPr>
        <p:blipFill>
          <a:blip r:embed="rId11"/>
          <a:stretch>
            <a:fillRect/>
          </a:stretch>
        </p:blipFill>
        <p:spPr>
          <a:xfrm>
            <a:off x="4308475" y="2123440"/>
            <a:ext cx="1064260" cy="1064260"/>
          </a:xfrm>
          <a:prstGeom prst="rect">
            <a:avLst/>
          </a:prstGeom>
        </p:spPr>
      </p:pic>
      <p:sp>
        <p:nvSpPr>
          <p:cNvPr id="14" name="文本框 13"/>
          <p:cNvSpPr txBox="1"/>
          <p:nvPr>
            <p:custDataLst>
              <p:tags r:id="rId12"/>
            </p:custDataLst>
          </p:nvPr>
        </p:nvSpPr>
        <p:spPr>
          <a:xfrm>
            <a:off x="4057015" y="3429000"/>
            <a:ext cx="1701165"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Water Security Models</a:t>
            </a:r>
            <a:endParaRPr lang="en-US" altLang="zh-CN">
              <a:latin typeface="Times New Roman" panose="02020603050405020304" charset="0"/>
              <a:cs typeface="Times New Roman" panose="02020603050405020304" charset="0"/>
            </a:endParaRPr>
          </a:p>
        </p:txBody>
      </p:sp>
      <p:pic>
        <p:nvPicPr>
          <p:cNvPr id="5" name="图片 4"/>
          <p:cNvPicPr>
            <a:picLocks noChangeAspect="1"/>
          </p:cNvPicPr>
          <p:nvPr>
            <p:custDataLst>
              <p:tags r:id="rId13"/>
            </p:custDataLst>
          </p:nvPr>
        </p:nvPicPr>
        <p:blipFill>
          <a:blip r:embed="rId14"/>
          <a:stretch>
            <a:fillRect/>
          </a:stretch>
        </p:blipFill>
        <p:spPr>
          <a:xfrm>
            <a:off x="632460" y="4307840"/>
            <a:ext cx="1085850" cy="1085850"/>
          </a:xfrm>
          <a:prstGeom prst="rect">
            <a:avLst/>
          </a:prstGeom>
        </p:spPr>
      </p:pic>
      <p:sp>
        <p:nvSpPr>
          <p:cNvPr id="6" name="文本框 5"/>
          <p:cNvSpPr txBox="1"/>
          <p:nvPr>
            <p:custDataLst>
              <p:tags r:id="rId15"/>
            </p:custDataLst>
          </p:nvPr>
        </p:nvSpPr>
        <p:spPr>
          <a:xfrm>
            <a:off x="335915" y="5528310"/>
            <a:ext cx="1701165" cy="92202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Exposure Response Models</a:t>
            </a:r>
            <a:endParaRPr lang="en-US" altLang="zh-CN">
              <a:latin typeface="Times New Roman" panose="02020603050405020304" charset="0"/>
              <a:cs typeface="Times New Roman" panose="02020603050405020304" charset="0"/>
            </a:endParaRPr>
          </a:p>
        </p:txBody>
      </p:sp>
      <p:pic>
        <p:nvPicPr>
          <p:cNvPr id="7" name="图片 6"/>
          <p:cNvPicPr>
            <a:picLocks noChangeAspect="1"/>
          </p:cNvPicPr>
          <p:nvPr>
            <p:custDataLst>
              <p:tags r:id="rId16"/>
            </p:custDataLst>
          </p:nvPr>
        </p:nvPicPr>
        <p:blipFill>
          <a:blip r:embed="rId17"/>
          <a:stretch>
            <a:fillRect/>
          </a:stretch>
        </p:blipFill>
        <p:spPr>
          <a:xfrm>
            <a:off x="4224020" y="4147820"/>
            <a:ext cx="1144905" cy="1144905"/>
          </a:xfrm>
          <a:prstGeom prst="rect">
            <a:avLst/>
          </a:prstGeom>
        </p:spPr>
      </p:pic>
      <p:sp>
        <p:nvSpPr>
          <p:cNvPr id="8" name="文本框 7"/>
          <p:cNvSpPr txBox="1"/>
          <p:nvPr>
            <p:custDataLst>
              <p:tags r:id="rId18"/>
            </p:custDataLst>
          </p:nvPr>
        </p:nvSpPr>
        <p:spPr>
          <a:xfrm>
            <a:off x="4057015" y="5476875"/>
            <a:ext cx="1701165" cy="92202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Insecurity Response Models</a:t>
            </a:r>
            <a:endParaRPr lang="en-US" altLang="zh-CN">
              <a:latin typeface="Times New Roman" panose="02020603050405020304" charset="0"/>
              <a:cs typeface="Times New Roman" panose="02020603050405020304" charset="0"/>
            </a:endParaRPr>
          </a:p>
        </p:txBody>
      </p:sp>
      <p:sp>
        <p:nvSpPr>
          <p:cNvPr id="9" name="圆角矩形 8"/>
          <p:cNvSpPr/>
          <p:nvPr>
            <p:custDataLst>
              <p:tags r:id="rId19"/>
            </p:custDataLst>
          </p:nvPr>
        </p:nvSpPr>
        <p:spPr>
          <a:xfrm>
            <a:off x="254000" y="960755"/>
            <a:ext cx="5415915" cy="557593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5" name="图片 14"/>
          <p:cNvPicPr>
            <a:picLocks noChangeAspect="1"/>
          </p:cNvPicPr>
          <p:nvPr/>
        </p:nvPicPr>
        <p:blipFill>
          <a:blip r:embed="rId20"/>
          <a:stretch>
            <a:fillRect/>
          </a:stretch>
        </p:blipFill>
        <p:spPr>
          <a:xfrm>
            <a:off x="6918325" y="4003040"/>
            <a:ext cx="942340" cy="942340"/>
          </a:xfrm>
          <a:prstGeom prst="rect">
            <a:avLst/>
          </a:prstGeom>
        </p:spPr>
      </p:pic>
      <p:sp>
        <p:nvSpPr>
          <p:cNvPr id="16" name="右箭头 15"/>
          <p:cNvSpPr/>
          <p:nvPr/>
        </p:nvSpPr>
        <p:spPr>
          <a:xfrm>
            <a:off x="6076315" y="4324985"/>
            <a:ext cx="496570" cy="29908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右箭头 16"/>
          <p:cNvSpPr/>
          <p:nvPr/>
        </p:nvSpPr>
        <p:spPr>
          <a:xfrm>
            <a:off x="8206105" y="4324985"/>
            <a:ext cx="557530" cy="29908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8" name="图片 17"/>
          <p:cNvPicPr>
            <a:picLocks noChangeAspect="1"/>
          </p:cNvPicPr>
          <p:nvPr/>
        </p:nvPicPr>
        <p:blipFill>
          <a:blip r:embed="rId21"/>
          <a:stretch>
            <a:fillRect/>
          </a:stretch>
        </p:blipFill>
        <p:spPr>
          <a:xfrm>
            <a:off x="9192895" y="4003040"/>
            <a:ext cx="995680" cy="995680"/>
          </a:xfrm>
          <a:prstGeom prst="rect">
            <a:avLst/>
          </a:prstGeom>
        </p:spPr>
      </p:pic>
      <p:sp>
        <p:nvSpPr>
          <p:cNvPr id="19" name="文本框 18"/>
          <p:cNvSpPr txBox="1"/>
          <p:nvPr/>
        </p:nvSpPr>
        <p:spPr>
          <a:xfrm>
            <a:off x="6461125" y="5196205"/>
            <a:ext cx="1857375" cy="922020"/>
          </a:xfrm>
          <a:prstGeom prst="rect">
            <a:avLst/>
          </a:prstGeom>
          <a:noFill/>
        </p:spPr>
        <p:txBody>
          <a:bodyPr wrap="square" rtlCol="0">
            <a:spAutoFit/>
          </a:bodyPr>
          <a:p>
            <a:pPr algn="ctr"/>
            <a:r>
              <a:rPr lang="en-US" altLang="zh-CN" b="1">
                <a:latin typeface="Times New Roman" panose="02020603050405020304" charset="0"/>
                <a:cs typeface="Times New Roman" panose="02020603050405020304" charset="0"/>
              </a:rPr>
              <a:t>Geospatial Integration and Simulation</a:t>
            </a:r>
            <a:endParaRPr lang="en-US" altLang="zh-CN" b="1">
              <a:latin typeface="Times New Roman" panose="02020603050405020304" charset="0"/>
              <a:cs typeface="Times New Roman" panose="02020603050405020304" charset="0"/>
            </a:endParaRPr>
          </a:p>
        </p:txBody>
      </p:sp>
      <p:sp>
        <p:nvSpPr>
          <p:cNvPr id="20" name="文本框 19"/>
          <p:cNvSpPr txBox="1"/>
          <p:nvPr/>
        </p:nvSpPr>
        <p:spPr>
          <a:xfrm>
            <a:off x="10265410" y="4003040"/>
            <a:ext cx="1857375" cy="951865"/>
          </a:xfrm>
          <a:prstGeom prst="rect">
            <a:avLst/>
          </a:prstGeom>
          <a:noFill/>
        </p:spPr>
        <p:txBody>
          <a:bodyPr wrap="square" rtlCol="0">
            <a:noAutofit/>
          </a:bodyPr>
          <a:p>
            <a:pPr algn="ctr"/>
            <a:r>
              <a:rPr lang="en-US" altLang="zh-CN" b="1">
                <a:latin typeface="Times New Roman" panose="02020603050405020304" charset="0"/>
                <a:cs typeface="Times New Roman" panose="02020603050405020304" charset="0"/>
              </a:rPr>
              <a:t>Projected Health Disparities in Overburdened Communities</a:t>
            </a:r>
            <a:endParaRPr lang="en-US" altLang="zh-CN" b="1">
              <a:latin typeface="Times New Roman" panose="02020603050405020304" charset="0"/>
              <a:cs typeface="Times New Roman" panose="02020603050405020304" charset="0"/>
            </a:endParaRPr>
          </a:p>
        </p:txBody>
      </p:sp>
      <p:sp>
        <p:nvSpPr>
          <p:cNvPr id="22" name="文本框 21"/>
          <p:cNvSpPr txBox="1"/>
          <p:nvPr/>
        </p:nvSpPr>
        <p:spPr>
          <a:xfrm>
            <a:off x="5826760" y="1020445"/>
            <a:ext cx="6096000" cy="2861310"/>
          </a:xfrm>
          <a:prstGeom prst="rect">
            <a:avLst/>
          </a:prstGeom>
          <a:noFill/>
        </p:spPr>
        <p:txBody>
          <a:bodyPr wrap="square" rtlCol="0" anchor="t">
            <a:spAutoFit/>
          </a:bodyPr>
          <a:p>
            <a:r>
              <a:rPr lang="zh-CN" altLang="en-US">
                <a:solidFill>
                  <a:srgbClr val="500000"/>
                </a:solidFill>
                <a:latin typeface="Times New Roman" panose="02020603050405020304" charset="0"/>
                <a:cs typeface="Times New Roman" panose="02020603050405020304" charset="0"/>
              </a:rPr>
              <a:t>1. </a:t>
            </a:r>
            <a:r>
              <a:rPr lang="zh-CN" altLang="en-US" b="1">
                <a:solidFill>
                  <a:srgbClr val="500000"/>
                </a:solidFill>
                <a:latin typeface="Times New Roman" panose="02020603050405020304" charset="0"/>
                <a:cs typeface="Times New Roman" panose="02020603050405020304" charset="0"/>
              </a:rPr>
              <a:t>Develop an integrated geospatial model</a:t>
            </a:r>
            <a:r>
              <a:rPr lang="zh-CN" altLang="en-US">
                <a:solidFill>
                  <a:srgbClr val="500000"/>
                </a:solidFill>
                <a:latin typeface="Times New Roman" panose="02020603050405020304" charset="0"/>
                <a:cs typeface="Times New Roman" panose="02020603050405020304" charset="0"/>
              </a:rPr>
              <a:t>: Combine climate change, air pollution, water security, and community vulnerability data, employing methods like graph neural networks to quantify the compound impacts of these factors on the health of vulnerable communities.</a:t>
            </a:r>
            <a:endParaRPr lang="zh-CN" altLang="en-US">
              <a:solidFill>
                <a:srgbClr val="500000"/>
              </a:solidFill>
              <a:latin typeface="Times New Roman" panose="02020603050405020304" charset="0"/>
              <a:cs typeface="Times New Roman" panose="02020603050405020304" charset="0"/>
            </a:endParaRPr>
          </a:p>
          <a:p>
            <a:endParaRPr lang="zh-CN" altLang="en-US">
              <a:solidFill>
                <a:srgbClr val="500000"/>
              </a:solidFill>
              <a:latin typeface="Times New Roman" panose="02020603050405020304" charset="0"/>
              <a:cs typeface="Times New Roman" panose="02020603050405020304" charset="0"/>
            </a:endParaRPr>
          </a:p>
          <a:p>
            <a:r>
              <a:rPr lang="zh-CN" altLang="en-US">
                <a:solidFill>
                  <a:srgbClr val="500000"/>
                </a:solidFill>
                <a:latin typeface="Times New Roman" panose="02020603050405020304" charset="0"/>
                <a:cs typeface="Times New Roman" panose="02020603050405020304" charset="0"/>
              </a:rPr>
              <a:t>2. </a:t>
            </a:r>
            <a:r>
              <a:rPr lang="zh-CN" altLang="en-US" b="1">
                <a:solidFill>
                  <a:srgbClr val="500000"/>
                </a:solidFill>
                <a:latin typeface="Times New Roman" panose="02020603050405020304" charset="0"/>
                <a:cs typeface="Times New Roman" panose="02020603050405020304" charset="0"/>
              </a:rPr>
              <a:t>Analyze health inequalities in overburdened communities</a:t>
            </a:r>
            <a:r>
              <a:rPr lang="zh-CN" altLang="en-US">
                <a:solidFill>
                  <a:srgbClr val="500000"/>
                </a:solidFill>
                <a:latin typeface="Times New Roman" panose="02020603050405020304" charset="0"/>
                <a:cs typeface="Times New Roman" panose="02020603050405020304" charset="0"/>
              </a:rPr>
              <a:t>: Utilize the developed model to reveal how climate change exacerbates health disparities in vulnerable populations.</a:t>
            </a:r>
            <a:endParaRPr lang="zh-CN" altLang="en-US">
              <a:solidFill>
                <a:srgbClr val="500000"/>
              </a:solidFill>
              <a:latin typeface="Times New Roman" panose="02020603050405020304" charset="0"/>
              <a:cs typeface="Times New Roman" panose="02020603050405020304" charset="0"/>
            </a:endParaRPr>
          </a:p>
          <a:p>
            <a:endParaRPr lang="zh-CN" altLang="en-US">
              <a:solidFill>
                <a:srgbClr val="500000"/>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4294967295"/>
          </p:nvPr>
        </p:nvSpPr>
        <p:spPr>
          <a:xfrm>
            <a:off x="9448800" y="6569710"/>
            <a:ext cx="2743200" cy="365125"/>
          </a:xfrm>
        </p:spPr>
        <p:txBody>
          <a:bodyPr/>
          <a:p>
            <a:fld id="{565CE74E-AB26-4998-AD42-012C4C1AD076}" type="slidenum">
              <a:rPr lang="zh-CN" altLang="en-US" b="1" smtClean="0">
                <a:solidFill>
                  <a:schemeClr val="bg1"/>
                </a:solidFill>
                <a:latin typeface="Times New Roman" panose="02020603050405020304" charset="0"/>
                <a:cs typeface="Times New Roman" panose="02020603050405020304" charset="0"/>
              </a:rPr>
            </a:fld>
            <a:endParaRPr lang="zh-CN" altLang="en-US" b="1" smtClean="0">
              <a:solidFill>
                <a:schemeClr val="bg1"/>
              </a:solidFill>
              <a:latin typeface="Times New Roman" panose="02020603050405020304" charset="0"/>
              <a:cs typeface="Times New Roman" panose="02020603050405020304" charset="0"/>
            </a:endParaRPr>
          </a:p>
        </p:txBody>
      </p:sp>
      <p:sp>
        <p:nvSpPr>
          <p:cNvPr id="4" name="文本框 3"/>
          <p:cNvSpPr txBox="1"/>
          <p:nvPr/>
        </p:nvSpPr>
        <p:spPr>
          <a:xfrm>
            <a:off x="476885" y="315595"/>
            <a:ext cx="6096000" cy="583565"/>
          </a:xfrm>
          <a:prstGeom prst="rect">
            <a:avLst/>
          </a:prstGeom>
          <a:noFill/>
        </p:spPr>
        <p:txBody>
          <a:bodyPr wrap="square" rtlCol="0" anchor="t">
            <a:spAutoFit/>
          </a:bodyPr>
          <a:p>
            <a:r>
              <a:rPr 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H</a:t>
            </a:r>
            <a:r>
              <a:rPr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ypotheses</a:t>
            </a:r>
            <a:endParaRPr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2" name="图片 1"/>
          <p:cNvPicPr>
            <a:picLocks noChangeAspect="1"/>
          </p:cNvPicPr>
          <p:nvPr/>
        </p:nvPicPr>
        <p:blipFill>
          <a:blip r:embed="rId1"/>
          <a:stretch>
            <a:fillRect/>
          </a:stretch>
        </p:blipFill>
        <p:spPr>
          <a:xfrm>
            <a:off x="476885" y="1226820"/>
            <a:ext cx="1612265" cy="1612265"/>
          </a:xfrm>
          <a:prstGeom prst="rect">
            <a:avLst/>
          </a:prstGeom>
        </p:spPr>
      </p:pic>
      <p:sp>
        <p:nvSpPr>
          <p:cNvPr id="5" name="文本框 4"/>
          <p:cNvSpPr txBox="1"/>
          <p:nvPr/>
        </p:nvSpPr>
        <p:spPr>
          <a:xfrm>
            <a:off x="2506980" y="1137920"/>
            <a:ext cx="7666355" cy="4429125"/>
          </a:xfrm>
          <a:prstGeom prst="rect">
            <a:avLst/>
          </a:prstGeom>
          <a:noFill/>
        </p:spPr>
        <p:txBody>
          <a:bodyPr wrap="square" rtlCol="0" anchor="t">
            <a:noAutofit/>
          </a:bodyPr>
          <a:p>
            <a:r>
              <a:rPr lang="zh-CN" altLang="en-US" b="1">
                <a:solidFill>
                  <a:srgbClr val="500000"/>
                </a:solidFill>
                <a:latin typeface="Times New Roman" panose="02020603050405020304" charset="0"/>
                <a:cs typeface="Times New Roman" panose="02020603050405020304" charset="0"/>
              </a:rPr>
              <a:t>Hypothesis 1</a:t>
            </a:r>
            <a:endParaRPr lang="zh-CN" altLang="en-US" b="1">
              <a:solidFill>
                <a:srgbClr val="500000"/>
              </a:solidFill>
              <a:latin typeface="Times New Roman" panose="02020603050405020304" charset="0"/>
              <a:cs typeface="Times New Roman" panose="02020603050405020304" charset="0"/>
            </a:endParaRPr>
          </a:p>
          <a:p>
            <a:r>
              <a:rPr lang="zh-CN" altLang="en-US" b="1">
                <a:solidFill>
                  <a:srgbClr val="500000"/>
                </a:solidFill>
                <a:latin typeface="Times New Roman" panose="02020603050405020304" charset="0"/>
                <a:cs typeface="Times New Roman" panose="02020603050405020304" charset="0"/>
              </a:rPr>
              <a:t>Extreme heat from climate change combined with emissions from industrial facilities will increase the incidence of respiratory diseases (such as asthma and chronic obstructive pulmonary disease) in economically and environmentally vulnerable communities.</a:t>
            </a:r>
            <a:endParaRPr lang="zh-CN" altLang="en-US" b="1">
              <a:solidFill>
                <a:srgbClr val="500000"/>
              </a:solidFill>
              <a:latin typeface="Times New Roman" panose="02020603050405020304" charset="0"/>
              <a:cs typeface="Times New Roman" panose="02020603050405020304" charset="0"/>
            </a:endParaRPr>
          </a:p>
          <a:p>
            <a:endParaRPr lang="zh-CN" altLang="en-US" b="1">
              <a:solidFill>
                <a:srgbClr val="500000"/>
              </a:solidFill>
              <a:latin typeface="Times New Roman" panose="02020603050405020304" charset="0"/>
              <a:cs typeface="Times New Roman" panose="02020603050405020304" charset="0"/>
            </a:endParaRPr>
          </a:p>
          <a:p>
            <a:r>
              <a:rPr lang="zh-CN" altLang="en-US" b="1">
                <a:solidFill>
                  <a:srgbClr val="500000"/>
                </a:solidFill>
                <a:latin typeface="Times New Roman" panose="02020603050405020304" charset="0"/>
                <a:cs typeface="Times New Roman" panose="02020603050405020304" charset="0"/>
              </a:rPr>
              <a:t>Hypothesis </a:t>
            </a:r>
            <a:r>
              <a:rPr lang="en-US" altLang="zh-CN" b="1">
                <a:solidFill>
                  <a:srgbClr val="500000"/>
                </a:solidFill>
                <a:latin typeface="Times New Roman" panose="02020603050405020304" charset="0"/>
                <a:cs typeface="Times New Roman" panose="02020603050405020304" charset="0"/>
              </a:rPr>
              <a:t>2</a:t>
            </a:r>
            <a:endParaRPr lang="zh-CN" altLang="en-US" b="1">
              <a:solidFill>
                <a:srgbClr val="500000"/>
              </a:solidFill>
              <a:latin typeface="Times New Roman" panose="02020603050405020304" charset="0"/>
              <a:cs typeface="Times New Roman" panose="02020603050405020304" charset="0"/>
            </a:endParaRPr>
          </a:p>
          <a:p>
            <a:r>
              <a:rPr lang="zh-CN" altLang="en-US" b="1">
                <a:solidFill>
                  <a:srgbClr val="500000"/>
                </a:solidFill>
                <a:latin typeface="Times New Roman" panose="02020603050405020304" charset="0"/>
                <a:cs typeface="Times New Roman" panose="02020603050405020304" charset="0"/>
              </a:rPr>
              <a:t>The interaction between industrial pollution sources and increased wind speeds caused by climate change will expand the spread of air pollution in economically and environmentally vulnerable areas, increasing long-term health risks for residents.</a:t>
            </a:r>
            <a:endParaRPr lang="zh-CN" altLang="en-US" b="1">
              <a:solidFill>
                <a:srgbClr val="500000"/>
              </a:solidFill>
              <a:latin typeface="Times New Roman" panose="02020603050405020304" charset="0"/>
              <a:cs typeface="Times New Roman" panose="02020603050405020304" charset="0"/>
            </a:endParaRPr>
          </a:p>
          <a:p>
            <a:endParaRPr lang="zh-CN" altLang="en-US" b="1">
              <a:solidFill>
                <a:srgbClr val="500000"/>
              </a:solidFill>
              <a:latin typeface="Times New Roman" panose="02020603050405020304" charset="0"/>
              <a:cs typeface="Times New Roman" panose="02020603050405020304" charset="0"/>
            </a:endParaRPr>
          </a:p>
          <a:p>
            <a:r>
              <a:rPr lang="zh-CN" altLang="en-US" b="1">
                <a:solidFill>
                  <a:srgbClr val="500000"/>
                </a:solidFill>
                <a:latin typeface="Times New Roman" panose="02020603050405020304" charset="0"/>
                <a:cs typeface="Times New Roman" panose="02020603050405020304" charset="0"/>
              </a:rPr>
              <a:t>Hypothesis </a:t>
            </a:r>
            <a:r>
              <a:rPr lang="en-US" altLang="zh-CN" b="1">
                <a:solidFill>
                  <a:srgbClr val="500000"/>
                </a:solidFill>
                <a:latin typeface="Times New Roman" panose="02020603050405020304" charset="0"/>
                <a:cs typeface="Times New Roman" panose="02020603050405020304" charset="0"/>
              </a:rPr>
              <a:t>3</a:t>
            </a:r>
            <a:endParaRPr lang="en-US" altLang="zh-CN" b="1">
              <a:solidFill>
                <a:srgbClr val="500000"/>
              </a:solidFill>
              <a:latin typeface="Times New Roman" panose="02020603050405020304" charset="0"/>
              <a:cs typeface="Times New Roman" panose="02020603050405020304" charset="0"/>
            </a:endParaRPr>
          </a:p>
          <a:p>
            <a:r>
              <a:rPr lang="zh-CN" altLang="en-US" b="1">
                <a:solidFill>
                  <a:srgbClr val="500000"/>
                </a:solidFill>
                <a:latin typeface="Times New Roman" panose="02020603050405020304" charset="0"/>
                <a:cs typeface="Times New Roman" panose="02020603050405020304" charset="0"/>
              </a:rPr>
              <a:t>Heat and drought caused by climate change combined with water consumption from industrial facilities will increase water shortages and deteriorate water quality in economically and environmentally vulnerable communities.</a:t>
            </a:r>
            <a:endParaRPr lang="zh-CN" altLang="en-US" b="1">
              <a:solidFill>
                <a:srgbClr val="500000"/>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4294967295"/>
          </p:nvPr>
        </p:nvSpPr>
        <p:spPr>
          <a:xfrm>
            <a:off x="9448800" y="6356350"/>
            <a:ext cx="2743200" cy="365125"/>
          </a:xfrm>
        </p:spPr>
        <p:txBody>
          <a:bodyPr/>
          <a:p>
            <a:fld id="{565CE74E-AB26-4998-AD42-012C4C1AD076}" type="slidenum">
              <a:rPr lang="zh-CN" altLang="en-US" smtClean="0"/>
            </a:fld>
            <a:endParaRPr lang="zh-CN" altLang="en-US"/>
          </a:p>
        </p:txBody>
      </p:sp>
      <p:sp>
        <p:nvSpPr>
          <p:cNvPr id="4" name="文本框 3"/>
          <p:cNvSpPr txBox="1"/>
          <p:nvPr/>
        </p:nvSpPr>
        <p:spPr>
          <a:xfrm>
            <a:off x="476885" y="315595"/>
            <a:ext cx="6096000" cy="583565"/>
          </a:xfrm>
          <a:prstGeom prst="rect">
            <a:avLst/>
          </a:prstGeom>
          <a:noFill/>
        </p:spPr>
        <p:txBody>
          <a:bodyPr wrap="square" rtlCol="0" anchor="t">
            <a:spAutoFit/>
          </a:bodyPr>
          <a:p>
            <a:r>
              <a:rPr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Study </a:t>
            </a:r>
            <a:r>
              <a:rPr 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A</a:t>
            </a:r>
            <a:r>
              <a:rPr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rea</a:t>
            </a:r>
            <a:endParaRPr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pic>
        <p:nvPicPr>
          <p:cNvPr id="2" name="图片 1"/>
          <p:cNvPicPr/>
          <p:nvPr/>
        </p:nvPicPr>
        <p:blipFill>
          <a:blip r:embed="rId1"/>
        </p:blipFill>
        <p:spPr>
          <a:xfrm>
            <a:off x="363855" y="1218565"/>
            <a:ext cx="3272155" cy="3792220"/>
          </a:xfrm>
          <a:prstGeom prst="rect">
            <a:avLst/>
          </a:prstGeom>
        </p:spPr>
      </p:pic>
      <p:sp>
        <p:nvSpPr>
          <p:cNvPr id="5" name="文本框 4"/>
          <p:cNvSpPr txBox="1"/>
          <p:nvPr/>
        </p:nvSpPr>
        <p:spPr>
          <a:xfrm>
            <a:off x="768985" y="4966335"/>
            <a:ext cx="2120900" cy="368300"/>
          </a:xfrm>
          <a:prstGeom prst="rect">
            <a:avLst/>
          </a:prstGeom>
          <a:noFill/>
        </p:spPr>
        <p:txBody>
          <a:bodyPr wrap="square" rtlCol="0">
            <a:spAutoFit/>
          </a:bodyPr>
          <a:p>
            <a:r>
              <a:rPr lang="en-US" altLang="zh-CN" i="1">
                <a:latin typeface="Times New Roman" panose="02020603050405020304" charset="0"/>
                <a:cs typeface="Times New Roman" panose="02020603050405020304" charset="0"/>
              </a:rPr>
              <a:t>Study Area</a:t>
            </a:r>
            <a:r>
              <a:rPr lang="zh-CN" altLang="en-US" i="1">
                <a:latin typeface="Times New Roman" panose="02020603050405020304" charset="0"/>
                <a:cs typeface="Times New Roman" panose="02020603050405020304" charset="0"/>
              </a:rPr>
              <a:t>：</a:t>
            </a:r>
            <a:r>
              <a:rPr lang="en-US" altLang="zh-CN" i="1">
                <a:latin typeface="Times New Roman" panose="02020603050405020304" charset="0"/>
                <a:cs typeface="Times New Roman" panose="02020603050405020304" charset="0"/>
              </a:rPr>
              <a:t>Texas</a:t>
            </a:r>
            <a:endParaRPr lang="en-US" altLang="zh-CN" i="1">
              <a:latin typeface="Times New Roman" panose="02020603050405020304" charset="0"/>
              <a:cs typeface="Times New Roman" panose="02020603050405020304" charset="0"/>
            </a:endParaRPr>
          </a:p>
        </p:txBody>
      </p:sp>
      <p:sp>
        <p:nvSpPr>
          <p:cNvPr id="6" name="文本框 5"/>
          <p:cNvSpPr txBox="1"/>
          <p:nvPr/>
        </p:nvSpPr>
        <p:spPr>
          <a:xfrm>
            <a:off x="3779520" y="461010"/>
            <a:ext cx="6096000" cy="5662295"/>
          </a:xfrm>
          <a:prstGeom prst="rect">
            <a:avLst/>
          </a:prstGeom>
          <a:noFill/>
        </p:spPr>
        <p:txBody>
          <a:bodyPr wrap="square" rtlCol="0" anchor="t">
            <a:spAutoFit/>
          </a:bodyPr>
          <a:p>
            <a:pPr algn="l"/>
            <a:r>
              <a:rPr lang="zh-CN" altLang="en-US" sz="2000" b="1">
                <a:ln/>
                <a:solidFill>
                  <a:srgbClr val="5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Why we chose Texas as our research</a:t>
            </a:r>
            <a:r>
              <a:rPr lang="en-US" altLang="zh-CN" sz="2000" b="1">
                <a:ln/>
                <a:solidFill>
                  <a:srgbClr val="5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/study</a:t>
            </a:r>
            <a:r>
              <a:rPr lang="zh-CN" altLang="en-US" sz="2000" b="1">
                <a:ln/>
                <a:solidFill>
                  <a:srgbClr val="5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area</a:t>
            </a:r>
            <a:r>
              <a:rPr lang="en-US" altLang="zh-CN" sz="2000" b="1">
                <a:ln/>
                <a:solidFill>
                  <a:srgbClr val="5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t>
            </a:r>
            <a:endParaRPr lang="zh-CN" altLang="en-US" sz="2000" b="1">
              <a:ln/>
              <a:solidFill>
                <a:srgbClr val="5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l"/>
            <a:endParaRPr lang="zh-CN" altLang="en-US" b="1">
              <a:ln/>
              <a:solidFill>
                <a:srgbClr val="5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b="1">
                <a:solidFill>
                  <a:srgbClr val="500000"/>
                </a:solidFill>
                <a:latin typeface="Times New Roman" panose="02020603050405020304" charset="0"/>
                <a:cs typeface="Times New Roman" panose="02020603050405020304" charset="0"/>
              </a:rPr>
              <a:t>Climate Vulnerability</a:t>
            </a:r>
            <a:r>
              <a:rPr lang="zh-CN" altLang="en-US">
                <a:solidFill>
                  <a:srgbClr val="500000"/>
                </a:solidFill>
                <a:latin typeface="Times New Roman" panose="02020603050405020304" charset="0"/>
                <a:cs typeface="Times New Roman" panose="02020603050405020304" charset="0"/>
              </a:rPr>
              <a:t>: Texas is highly susceptible to extreme weather events such as hurricanes, heat waves, droughts, and floods.</a:t>
            </a:r>
            <a:endParaRPr lang="zh-CN" altLang="en-US">
              <a:solidFill>
                <a:srgbClr val="500000"/>
              </a:solidFill>
              <a:latin typeface="Times New Roman" panose="02020603050405020304" charset="0"/>
              <a:cs typeface="Times New Roman" panose="02020603050405020304" charset="0"/>
            </a:endParaRPr>
          </a:p>
          <a:p>
            <a:endParaRPr lang="zh-CN" altLang="en-US">
              <a:solidFill>
                <a:srgbClr val="500000"/>
              </a:solidFill>
              <a:latin typeface="Times New Roman" panose="02020603050405020304" charset="0"/>
              <a:cs typeface="Times New Roman" panose="02020603050405020304" charset="0"/>
            </a:endParaRPr>
          </a:p>
          <a:p>
            <a:r>
              <a:rPr lang="zh-CN" altLang="en-US" b="1">
                <a:solidFill>
                  <a:srgbClr val="500000"/>
                </a:solidFill>
                <a:latin typeface="Times New Roman" panose="02020603050405020304" charset="0"/>
                <a:cs typeface="Times New Roman" panose="02020603050405020304" charset="0"/>
              </a:rPr>
              <a:t>Geographically Diverse</a:t>
            </a:r>
            <a:r>
              <a:rPr lang="zh-CN" altLang="en-US">
                <a:solidFill>
                  <a:srgbClr val="500000"/>
                </a:solidFill>
                <a:latin typeface="Times New Roman" panose="02020603050405020304" charset="0"/>
                <a:cs typeface="Times New Roman" panose="02020603050405020304" charset="0"/>
              </a:rPr>
              <a:t>: Texas has a diverse landscape that provides a comprehensive setting for studying the interactions between climate change, air quality, and water security.</a:t>
            </a:r>
            <a:endParaRPr lang="zh-CN" altLang="en-US">
              <a:solidFill>
                <a:srgbClr val="500000"/>
              </a:solidFill>
              <a:latin typeface="Times New Roman" panose="02020603050405020304" charset="0"/>
              <a:cs typeface="Times New Roman" panose="02020603050405020304" charset="0"/>
            </a:endParaRPr>
          </a:p>
          <a:p>
            <a:endParaRPr lang="zh-CN" altLang="en-US">
              <a:solidFill>
                <a:srgbClr val="500000"/>
              </a:solidFill>
              <a:latin typeface="Times New Roman" panose="02020603050405020304" charset="0"/>
              <a:cs typeface="Times New Roman" panose="02020603050405020304" charset="0"/>
            </a:endParaRPr>
          </a:p>
          <a:p>
            <a:r>
              <a:rPr lang="zh-CN" altLang="en-US" b="1">
                <a:solidFill>
                  <a:srgbClr val="500000"/>
                </a:solidFill>
                <a:latin typeface="Times New Roman" panose="02020603050405020304" charset="0"/>
                <a:cs typeface="Times New Roman" panose="02020603050405020304" charset="0"/>
              </a:rPr>
              <a:t>Industrial Presence</a:t>
            </a:r>
            <a:r>
              <a:rPr lang="zh-CN" altLang="en-US">
                <a:solidFill>
                  <a:srgbClr val="500000"/>
                </a:solidFill>
                <a:latin typeface="Times New Roman" panose="02020603050405020304" charset="0"/>
                <a:cs typeface="Times New Roman" panose="02020603050405020304" charset="0"/>
              </a:rPr>
              <a:t>: Texas has a large number of industrial facilities, including chemical plants and refineries, which contribute significantly to air and water pollution.</a:t>
            </a:r>
            <a:endParaRPr lang="zh-CN" altLang="en-US">
              <a:solidFill>
                <a:srgbClr val="500000"/>
              </a:solidFill>
              <a:latin typeface="Times New Roman" panose="02020603050405020304" charset="0"/>
              <a:cs typeface="Times New Roman" panose="02020603050405020304" charset="0"/>
            </a:endParaRPr>
          </a:p>
          <a:p>
            <a:endParaRPr lang="zh-CN" altLang="en-US">
              <a:solidFill>
                <a:srgbClr val="500000"/>
              </a:solidFill>
              <a:latin typeface="Times New Roman" panose="02020603050405020304" charset="0"/>
              <a:cs typeface="Times New Roman" panose="02020603050405020304" charset="0"/>
            </a:endParaRPr>
          </a:p>
          <a:p>
            <a:r>
              <a:rPr lang="zh-CN" altLang="en-US" b="1">
                <a:solidFill>
                  <a:srgbClr val="500000"/>
                </a:solidFill>
                <a:latin typeface="Times New Roman" panose="02020603050405020304" charset="0"/>
                <a:cs typeface="Times New Roman" panose="02020603050405020304" charset="0"/>
              </a:rPr>
              <a:t>Vulnerable Populations</a:t>
            </a:r>
            <a:r>
              <a:rPr lang="zh-CN" altLang="en-US">
                <a:solidFill>
                  <a:srgbClr val="500000"/>
                </a:solidFill>
                <a:latin typeface="Times New Roman" panose="02020603050405020304" charset="0"/>
                <a:cs typeface="Times New Roman" panose="02020603050405020304" charset="0"/>
              </a:rPr>
              <a:t>: Many communities in Texas face socioeconomic vulnerabilities and lack access to healthcare and infrastructure.</a:t>
            </a:r>
            <a:endParaRPr lang="zh-CN" altLang="en-US">
              <a:solidFill>
                <a:srgbClr val="500000"/>
              </a:solidFill>
              <a:latin typeface="Times New Roman" panose="02020603050405020304" charset="0"/>
              <a:cs typeface="Times New Roman" panose="02020603050405020304" charset="0"/>
            </a:endParaRPr>
          </a:p>
          <a:p>
            <a:endParaRPr lang="zh-CN" altLang="en-US">
              <a:solidFill>
                <a:srgbClr val="500000"/>
              </a:solidFill>
              <a:latin typeface="Times New Roman" panose="02020603050405020304" charset="0"/>
              <a:cs typeface="Times New Roman" panose="02020603050405020304" charset="0"/>
            </a:endParaRPr>
          </a:p>
          <a:p>
            <a:r>
              <a:rPr lang="zh-CN" altLang="en-US" b="1">
                <a:solidFill>
                  <a:srgbClr val="500000"/>
                </a:solidFill>
                <a:latin typeface="Times New Roman" panose="02020603050405020304" charset="0"/>
                <a:cs typeface="Times New Roman" panose="02020603050405020304" charset="0"/>
              </a:rPr>
              <a:t>Policy Relevance</a:t>
            </a:r>
            <a:r>
              <a:rPr lang="zh-CN" altLang="en-US">
                <a:solidFill>
                  <a:srgbClr val="500000"/>
                </a:solidFill>
                <a:latin typeface="Times New Roman" panose="02020603050405020304" charset="0"/>
                <a:cs typeface="Times New Roman" panose="02020603050405020304" charset="0"/>
              </a:rPr>
              <a:t>: Texas is a key state for U.S. energy and environmental policy.</a:t>
            </a:r>
            <a:endParaRPr lang="zh-CN" altLang="en-US">
              <a:solidFill>
                <a:srgbClr val="500000"/>
              </a:solidFill>
              <a:latin typeface="Times New Roman" panose="02020603050405020304" charset="0"/>
              <a:cs typeface="Times New Roman" panose="02020603050405020304" charset="0"/>
            </a:endParaRPr>
          </a:p>
        </p:txBody>
      </p:sp>
      <p:pic>
        <p:nvPicPr>
          <p:cNvPr id="7" name="图片 6"/>
          <p:cNvPicPr>
            <a:picLocks noChangeAspect="1"/>
          </p:cNvPicPr>
          <p:nvPr/>
        </p:nvPicPr>
        <p:blipFill>
          <a:blip r:embed="rId2"/>
          <a:stretch>
            <a:fillRect/>
          </a:stretch>
        </p:blipFill>
        <p:spPr>
          <a:xfrm>
            <a:off x="10055860" y="1218565"/>
            <a:ext cx="1529080" cy="1529080"/>
          </a:xfrm>
          <a:prstGeom prst="rect">
            <a:avLst/>
          </a:prstGeom>
        </p:spPr>
      </p:pic>
      <p:pic>
        <p:nvPicPr>
          <p:cNvPr id="8" name="图片 7"/>
          <p:cNvPicPr>
            <a:picLocks noChangeAspect="1"/>
          </p:cNvPicPr>
          <p:nvPr/>
        </p:nvPicPr>
        <p:blipFill>
          <a:blip r:embed="rId3"/>
          <a:stretch>
            <a:fillRect/>
          </a:stretch>
        </p:blipFill>
        <p:spPr>
          <a:xfrm>
            <a:off x="10123805" y="3079115"/>
            <a:ext cx="1461135" cy="14611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4294967295"/>
          </p:nvPr>
        </p:nvSpPr>
        <p:spPr>
          <a:xfrm>
            <a:off x="9448800" y="6356350"/>
            <a:ext cx="2743200" cy="365125"/>
          </a:xfrm>
        </p:spPr>
        <p:txBody>
          <a:bodyPr/>
          <a:p>
            <a:fld id="{565CE74E-AB26-4998-AD42-012C4C1AD076}" type="slidenum">
              <a:rPr lang="zh-CN" altLang="en-US" smtClean="0"/>
            </a:fld>
            <a:endParaRPr lang="zh-CN" altLang="en-US"/>
          </a:p>
        </p:txBody>
      </p:sp>
      <p:sp>
        <p:nvSpPr>
          <p:cNvPr id="4" name="文本框 3"/>
          <p:cNvSpPr txBox="1"/>
          <p:nvPr/>
        </p:nvSpPr>
        <p:spPr>
          <a:xfrm>
            <a:off x="476885" y="315595"/>
            <a:ext cx="6096000" cy="583565"/>
          </a:xfrm>
          <a:prstGeom prst="rect">
            <a:avLst/>
          </a:prstGeom>
          <a:noFill/>
        </p:spPr>
        <p:txBody>
          <a:bodyPr wrap="square" rtlCol="0" anchor="t">
            <a:spAutoFit/>
          </a:bodyPr>
          <a:p>
            <a:r>
              <a:rPr 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R</a:t>
            </a:r>
            <a:r>
              <a:rPr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esearch </a:t>
            </a:r>
            <a:r>
              <a:rPr lang="en-US"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A</a:t>
            </a:r>
            <a:r>
              <a:rPr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ssumptions</a:t>
            </a:r>
            <a:endParaRPr sz="3200" b="1">
              <a:solidFill>
                <a:srgbClr val="50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pic>
        <p:nvPicPr>
          <p:cNvPr id="2" name="图片 1"/>
          <p:cNvPicPr>
            <a:picLocks noChangeAspect="1"/>
          </p:cNvPicPr>
          <p:nvPr/>
        </p:nvPicPr>
        <p:blipFill>
          <a:blip r:embed="rId1"/>
          <a:stretch>
            <a:fillRect/>
          </a:stretch>
        </p:blipFill>
        <p:spPr>
          <a:xfrm>
            <a:off x="5327650" y="2604135"/>
            <a:ext cx="1162050" cy="1162050"/>
          </a:xfrm>
          <a:prstGeom prst="rect">
            <a:avLst/>
          </a:prstGeom>
        </p:spPr>
      </p:pic>
      <p:sp>
        <p:nvSpPr>
          <p:cNvPr id="5" name="文本框 4"/>
          <p:cNvSpPr txBox="1"/>
          <p:nvPr/>
        </p:nvSpPr>
        <p:spPr>
          <a:xfrm>
            <a:off x="3609975" y="1253808"/>
            <a:ext cx="5080000" cy="829945"/>
          </a:xfrm>
          <a:prstGeom prst="rect">
            <a:avLst/>
          </a:prstGeom>
        </p:spPr>
        <p:txBody>
          <a:bodyPr>
            <a:spAutoFit/>
          </a:bodyPr>
          <a:p>
            <a:pPr marL="0" indent="0"/>
            <a:r>
              <a:rPr lang="en-US" altLang="zh-CN" sz="1600" b="1" i="0">
                <a:solidFill>
                  <a:srgbClr val="500000"/>
                </a:solidFill>
                <a:latin typeface="Times New Roman" panose="02020603050405020304" charset="0"/>
                <a:ea typeface="Roboto" panose="02000000000000000000"/>
                <a:cs typeface="Times New Roman" panose="02020603050405020304" charset="0"/>
              </a:rPr>
              <a:t>1) Climate Change and Extreme Weather </a:t>
            </a:r>
            <a:r>
              <a:rPr lang="en-US" altLang="zh-CN" sz="1600" b="1">
                <a:solidFill>
                  <a:srgbClr val="500000"/>
                </a:solidFill>
                <a:latin typeface="Times New Roman" panose="02020603050405020304" charset="0"/>
                <a:ea typeface="Roboto" panose="02000000000000000000"/>
                <a:cs typeface="Times New Roman" panose="02020603050405020304" charset="0"/>
                <a:sym typeface="+mn-ea"/>
              </a:rPr>
              <a:t>Assumption</a:t>
            </a:r>
            <a:r>
              <a:rPr lang="zh-CN" altLang="en-US" sz="1600" b="0" i="0">
                <a:solidFill>
                  <a:srgbClr val="500000"/>
                </a:solidFill>
                <a:latin typeface="Times New Roman" panose="02020603050405020304" charset="0"/>
                <a:ea typeface="宋体" panose="02010600030101010101" pitchFamily="2" charset="-122"/>
                <a:cs typeface="Times New Roman" panose="02020603050405020304" charset="0"/>
              </a:rPr>
              <a:t>：</a:t>
            </a:r>
            <a:endParaRPr lang="zh-CN" altLang="en-US" sz="1600" b="0" i="0">
              <a:solidFill>
                <a:srgbClr val="500000"/>
              </a:solidFill>
              <a:latin typeface="Times New Roman" panose="02020603050405020304" charset="0"/>
              <a:ea typeface="宋体" panose="02010600030101010101" pitchFamily="2" charset="-122"/>
              <a:cs typeface="Times New Roman" panose="02020603050405020304" charset="0"/>
            </a:endParaRPr>
          </a:p>
          <a:p>
            <a:pPr marL="0" indent="0"/>
            <a:r>
              <a:rPr lang="zh-CN" altLang="en-US" sz="1600" b="0" i="0">
                <a:solidFill>
                  <a:srgbClr val="500000"/>
                </a:solidFill>
                <a:latin typeface="Times New Roman" panose="02020603050405020304" charset="0"/>
                <a:ea typeface="宋体" panose="02010600030101010101" pitchFamily="2" charset="-122"/>
                <a:cs typeface="Times New Roman" panose="02020603050405020304" charset="0"/>
              </a:rPr>
              <a:t>Climate change will lead to an increase in the frequency and intensity of extreme weather events</a:t>
            </a:r>
            <a:r>
              <a:rPr lang="en-US" altLang="zh-CN" sz="1600" b="0" i="0">
                <a:solidFill>
                  <a:srgbClr val="500000"/>
                </a:solidFill>
                <a:latin typeface="Times New Roman" panose="02020603050405020304" charset="0"/>
                <a:ea typeface="宋体" panose="02010600030101010101" pitchFamily="2" charset="-122"/>
                <a:cs typeface="Times New Roman" panose="02020603050405020304" charset="0"/>
              </a:rPr>
              <a:t>.</a:t>
            </a:r>
            <a:endParaRPr lang="en-US" altLang="zh-CN" sz="1600" b="0" i="0">
              <a:solidFill>
                <a:srgbClr val="500000"/>
              </a:solidFill>
              <a:latin typeface="Times New Roman" panose="02020603050405020304" charset="0"/>
              <a:ea typeface="宋体" panose="02010600030101010101" pitchFamily="2" charset="-122"/>
              <a:cs typeface="Times New Roman" panose="02020603050405020304" charset="0"/>
            </a:endParaRPr>
          </a:p>
        </p:txBody>
      </p:sp>
      <p:sp>
        <p:nvSpPr>
          <p:cNvPr id="6" name="文本框 5"/>
          <p:cNvSpPr txBox="1"/>
          <p:nvPr/>
        </p:nvSpPr>
        <p:spPr>
          <a:xfrm>
            <a:off x="7049770" y="2680653"/>
            <a:ext cx="5080000" cy="1076325"/>
          </a:xfrm>
          <a:prstGeom prst="rect">
            <a:avLst/>
          </a:prstGeom>
        </p:spPr>
        <p:txBody>
          <a:bodyPr>
            <a:spAutoFit/>
          </a:bodyPr>
          <a:p>
            <a:pPr marL="0" indent="0"/>
            <a:r>
              <a:rPr lang="en-US" altLang="zh-CN" sz="1600" b="1" i="0">
                <a:solidFill>
                  <a:srgbClr val="500000"/>
                </a:solidFill>
                <a:latin typeface="Times New Roman" panose="02020603050405020304" charset="0"/>
                <a:ea typeface="Roboto" panose="02000000000000000000"/>
                <a:cs typeface="Times New Roman" panose="02020603050405020304" charset="0"/>
              </a:rPr>
              <a:t>2) Water Resource Security Assumption:</a:t>
            </a:r>
            <a:endParaRPr lang="en-US" altLang="zh-CN" sz="1600" b="1" i="0">
              <a:solidFill>
                <a:srgbClr val="500000"/>
              </a:solidFill>
              <a:latin typeface="Times New Roman" panose="02020603050405020304" charset="0"/>
              <a:ea typeface="Roboto" panose="02000000000000000000"/>
              <a:cs typeface="Times New Roman" panose="02020603050405020304" charset="0"/>
            </a:endParaRPr>
          </a:p>
          <a:p>
            <a:pPr marL="0" indent="0"/>
            <a:r>
              <a:rPr lang="en-US" altLang="zh-CN" sz="1600" b="0" i="0">
                <a:solidFill>
                  <a:srgbClr val="500000"/>
                </a:solidFill>
                <a:latin typeface="Times New Roman" panose="02020603050405020304" charset="0"/>
                <a:ea typeface="Roboto" panose="02000000000000000000"/>
                <a:cs typeface="Times New Roman" panose="02020603050405020304" charset="0"/>
              </a:rPr>
              <a:t>Climate change will exacerbate water scarcity and pollution problems.</a:t>
            </a:r>
            <a:endParaRPr lang="en-US" altLang="zh-CN" sz="1600" b="0" i="0">
              <a:solidFill>
                <a:srgbClr val="500000"/>
              </a:solidFill>
              <a:latin typeface="Times New Roman" panose="02020603050405020304" charset="0"/>
              <a:ea typeface="Roboto" panose="02000000000000000000"/>
              <a:cs typeface="Times New Roman" panose="02020603050405020304" charset="0"/>
            </a:endParaRPr>
          </a:p>
          <a:p>
            <a:pPr marL="0" indent="0"/>
            <a:endParaRPr lang="en-US" altLang="zh-CN" sz="1600" b="0" i="0">
              <a:solidFill>
                <a:srgbClr val="500000"/>
              </a:solidFill>
              <a:latin typeface="Times New Roman" panose="02020603050405020304" charset="0"/>
              <a:ea typeface="Roboto" panose="02000000000000000000"/>
              <a:cs typeface="Times New Roman" panose="02020603050405020304" charset="0"/>
            </a:endParaRPr>
          </a:p>
        </p:txBody>
      </p:sp>
      <p:sp>
        <p:nvSpPr>
          <p:cNvPr id="7" name="文本框 6"/>
          <p:cNvSpPr txBox="1"/>
          <p:nvPr/>
        </p:nvSpPr>
        <p:spPr>
          <a:xfrm>
            <a:off x="6264910" y="4021138"/>
            <a:ext cx="5080000" cy="829945"/>
          </a:xfrm>
          <a:prstGeom prst="rect">
            <a:avLst/>
          </a:prstGeom>
        </p:spPr>
        <p:txBody>
          <a:bodyPr>
            <a:spAutoFit/>
          </a:bodyPr>
          <a:p>
            <a:pPr marL="0" indent="0"/>
            <a:r>
              <a:rPr lang="en-US" altLang="zh-CN" sz="1600" b="1" i="0">
                <a:solidFill>
                  <a:srgbClr val="500000"/>
                </a:solidFill>
                <a:latin typeface="Times New Roman" panose="02020603050405020304" charset="0"/>
                <a:ea typeface="Roboto" panose="02000000000000000000"/>
                <a:cs typeface="Times New Roman" panose="02020603050405020304" charset="0"/>
              </a:rPr>
              <a:t>3) Air Pollution and Climate Change Assumption:</a:t>
            </a:r>
            <a:endParaRPr lang="en-US" altLang="zh-CN" sz="1600" b="1" i="0">
              <a:solidFill>
                <a:srgbClr val="500000"/>
              </a:solidFill>
              <a:latin typeface="Times New Roman" panose="02020603050405020304" charset="0"/>
              <a:ea typeface="Roboto" panose="02000000000000000000"/>
              <a:cs typeface="Times New Roman" panose="02020603050405020304" charset="0"/>
            </a:endParaRPr>
          </a:p>
          <a:p>
            <a:pPr marL="0" indent="0"/>
            <a:r>
              <a:rPr lang="en-US" altLang="zh-CN" sz="1600" b="0" i="0">
                <a:solidFill>
                  <a:srgbClr val="500000"/>
                </a:solidFill>
                <a:latin typeface="Times New Roman" panose="02020603050405020304" charset="0"/>
                <a:ea typeface="Roboto" panose="02000000000000000000"/>
                <a:cs typeface="Times New Roman" panose="02020603050405020304" charset="0"/>
              </a:rPr>
              <a:t>Extreme weather conditions caused by climate change will work together with industrial emissions</a:t>
            </a:r>
            <a:endParaRPr lang="en-US" altLang="zh-CN" sz="1600" b="0" i="0">
              <a:solidFill>
                <a:srgbClr val="500000"/>
              </a:solidFill>
              <a:latin typeface="Times New Roman" panose="02020603050405020304" charset="0"/>
              <a:ea typeface="Roboto" panose="02000000000000000000"/>
              <a:cs typeface="Times New Roman" panose="02020603050405020304" charset="0"/>
            </a:endParaRPr>
          </a:p>
        </p:txBody>
      </p:sp>
      <p:sp>
        <p:nvSpPr>
          <p:cNvPr id="8" name="文本框 7"/>
          <p:cNvSpPr txBox="1"/>
          <p:nvPr/>
        </p:nvSpPr>
        <p:spPr>
          <a:xfrm>
            <a:off x="779145" y="4021138"/>
            <a:ext cx="5080000" cy="1076325"/>
          </a:xfrm>
          <a:prstGeom prst="rect">
            <a:avLst/>
          </a:prstGeom>
        </p:spPr>
        <p:txBody>
          <a:bodyPr>
            <a:spAutoFit/>
          </a:bodyPr>
          <a:p>
            <a:pPr marL="0" indent="0"/>
            <a:r>
              <a:rPr lang="en-US" altLang="zh-CN" sz="1600" b="1" i="0">
                <a:solidFill>
                  <a:srgbClr val="500000"/>
                </a:solidFill>
                <a:latin typeface="Times New Roman" panose="02020603050405020304" charset="0"/>
                <a:ea typeface="Roboto" panose="02000000000000000000"/>
                <a:cs typeface="Times New Roman" panose="02020603050405020304" charset="0"/>
              </a:rPr>
              <a:t>4) Exposure-Response </a:t>
            </a:r>
            <a:r>
              <a:rPr lang="en-US" altLang="zh-CN" sz="1600" b="1">
                <a:solidFill>
                  <a:srgbClr val="500000"/>
                </a:solidFill>
                <a:latin typeface="Times New Roman" panose="02020603050405020304" charset="0"/>
                <a:ea typeface="Roboto" panose="02000000000000000000"/>
                <a:cs typeface="Times New Roman" panose="02020603050405020304" charset="0"/>
                <a:sym typeface="+mn-ea"/>
              </a:rPr>
              <a:t>Assumption:</a:t>
            </a:r>
            <a:endParaRPr lang="en-US" altLang="zh-CN" sz="1600" b="1" i="0">
              <a:solidFill>
                <a:srgbClr val="500000"/>
              </a:solidFill>
              <a:latin typeface="Times New Roman" panose="02020603050405020304" charset="0"/>
              <a:ea typeface="Roboto" panose="02000000000000000000"/>
              <a:cs typeface="Times New Roman" panose="02020603050405020304" charset="0"/>
            </a:endParaRPr>
          </a:p>
          <a:p>
            <a:pPr marL="0" indent="0"/>
            <a:r>
              <a:rPr lang="en-US" altLang="zh-CN" sz="1600" b="0" i="0">
                <a:solidFill>
                  <a:srgbClr val="500000"/>
                </a:solidFill>
                <a:latin typeface="Times New Roman" panose="02020603050405020304" charset="0"/>
                <a:ea typeface="Roboto" panose="02000000000000000000"/>
                <a:cs typeface="Times New Roman" panose="02020603050405020304" charset="0"/>
              </a:rPr>
              <a:t>Long-term exposure to extreme weather events caused by air pollution and climate change leads to an increase in the incidence of chronic diseases.</a:t>
            </a:r>
            <a:endParaRPr lang="en-US" altLang="zh-CN" sz="1600" b="0" i="0">
              <a:solidFill>
                <a:srgbClr val="500000"/>
              </a:solidFill>
              <a:latin typeface="Times New Roman" panose="02020603050405020304" charset="0"/>
              <a:ea typeface="Roboto" panose="02000000000000000000"/>
              <a:cs typeface="Times New Roman" panose="02020603050405020304" charset="0"/>
            </a:endParaRPr>
          </a:p>
        </p:txBody>
      </p:sp>
      <p:sp>
        <p:nvSpPr>
          <p:cNvPr id="10" name="文本框 9"/>
          <p:cNvSpPr txBox="1"/>
          <p:nvPr/>
        </p:nvSpPr>
        <p:spPr>
          <a:xfrm>
            <a:off x="45085" y="2680653"/>
            <a:ext cx="5080000" cy="1076325"/>
          </a:xfrm>
          <a:prstGeom prst="rect">
            <a:avLst/>
          </a:prstGeom>
        </p:spPr>
        <p:txBody>
          <a:bodyPr>
            <a:spAutoFit/>
          </a:bodyPr>
          <a:p>
            <a:pPr marL="0" indent="0"/>
            <a:r>
              <a:rPr lang="en-US" altLang="zh-CN" sz="1600" b="1" i="0">
                <a:solidFill>
                  <a:srgbClr val="500000"/>
                </a:solidFill>
                <a:latin typeface="Times New Roman" panose="02020603050405020304" charset="0"/>
                <a:ea typeface="Roboto" panose="02000000000000000000"/>
                <a:cs typeface="Times New Roman" panose="02020603050405020304" charset="0"/>
              </a:rPr>
              <a:t>5) Socioeconomic vulnerability </a:t>
            </a:r>
            <a:r>
              <a:rPr lang="en-US" altLang="zh-CN" sz="1600" b="1">
                <a:solidFill>
                  <a:srgbClr val="500000"/>
                </a:solidFill>
                <a:latin typeface="Times New Roman" panose="02020603050405020304" charset="0"/>
                <a:ea typeface="Roboto" panose="02000000000000000000"/>
                <a:cs typeface="Times New Roman" panose="02020603050405020304" charset="0"/>
                <a:sym typeface="+mn-ea"/>
              </a:rPr>
              <a:t>Assumption:</a:t>
            </a:r>
            <a:endParaRPr lang="en-US" altLang="zh-CN" sz="1600" b="1">
              <a:solidFill>
                <a:srgbClr val="500000"/>
              </a:solidFill>
              <a:latin typeface="Times New Roman" panose="02020603050405020304" charset="0"/>
              <a:ea typeface="Roboto" panose="02000000000000000000"/>
              <a:cs typeface="Times New Roman" panose="02020603050405020304" charset="0"/>
              <a:sym typeface="+mn-ea"/>
            </a:endParaRPr>
          </a:p>
          <a:p>
            <a:pPr marL="0" indent="0"/>
            <a:r>
              <a:rPr lang="en-US" altLang="zh-CN" sz="1600" b="0" i="0">
                <a:solidFill>
                  <a:srgbClr val="500000"/>
                </a:solidFill>
                <a:latin typeface="Times New Roman" panose="02020603050405020304" charset="0"/>
                <a:ea typeface="Roboto" panose="02000000000000000000"/>
                <a:cs typeface="Times New Roman" panose="02020603050405020304" charset="0"/>
              </a:rPr>
              <a:t>Communities with lower socioeconomic status have lower capacity to adapt to climate change due to limited resources and weak infrastructure.</a:t>
            </a:r>
            <a:endParaRPr lang="en-US" altLang="zh-CN" sz="1600" b="0" i="0">
              <a:solidFill>
                <a:srgbClr val="500000"/>
              </a:solidFill>
              <a:latin typeface="Times New Roman" panose="02020603050405020304" charset="0"/>
              <a:ea typeface="Roboto" panose="02000000000000000000"/>
              <a:cs typeface="Times New Roman" panose="02020603050405020304" charset="0"/>
            </a:endParaRPr>
          </a:p>
        </p:txBody>
      </p:sp>
      <p:pic>
        <p:nvPicPr>
          <p:cNvPr id="12" name="图片 11" descr="disaster"/>
          <p:cNvPicPr>
            <a:picLocks noChangeAspect="1"/>
          </p:cNvPicPr>
          <p:nvPr>
            <p:custDataLst>
              <p:tags r:id="rId2"/>
            </p:custDataLst>
          </p:nvPr>
        </p:nvPicPr>
        <p:blipFill>
          <a:blip r:embed="rId3"/>
          <a:stretch>
            <a:fillRect/>
          </a:stretch>
        </p:blipFill>
        <p:spPr>
          <a:xfrm>
            <a:off x="2261235" y="1064895"/>
            <a:ext cx="1058545" cy="1058545"/>
          </a:xfrm>
          <a:prstGeom prst="rect">
            <a:avLst/>
          </a:prstGeom>
        </p:spPr>
      </p:pic>
      <p:pic>
        <p:nvPicPr>
          <p:cNvPr id="30" name="图片 29"/>
          <p:cNvPicPr>
            <a:picLocks noChangeAspect="1"/>
          </p:cNvPicPr>
          <p:nvPr>
            <p:custDataLst>
              <p:tags r:id="rId4"/>
            </p:custDataLst>
          </p:nvPr>
        </p:nvPicPr>
        <p:blipFill>
          <a:blip r:embed="rId5"/>
          <a:stretch>
            <a:fillRect/>
          </a:stretch>
        </p:blipFill>
        <p:spPr>
          <a:xfrm>
            <a:off x="718185" y="5408930"/>
            <a:ext cx="1012825" cy="1012825"/>
          </a:xfrm>
          <a:prstGeom prst="rect">
            <a:avLst/>
          </a:prstGeom>
        </p:spPr>
      </p:pic>
      <p:pic>
        <p:nvPicPr>
          <p:cNvPr id="36" name="图片 35"/>
          <p:cNvPicPr>
            <a:picLocks noChangeAspect="1"/>
          </p:cNvPicPr>
          <p:nvPr>
            <p:custDataLst>
              <p:tags r:id="rId6"/>
            </p:custDataLst>
          </p:nvPr>
        </p:nvPicPr>
        <p:blipFill>
          <a:blip r:embed="rId7"/>
          <a:stretch>
            <a:fillRect/>
          </a:stretch>
        </p:blipFill>
        <p:spPr>
          <a:xfrm>
            <a:off x="8089900" y="5490210"/>
            <a:ext cx="986790" cy="986790"/>
          </a:xfrm>
          <a:prstGeom prst="rect">
            <a:avLst/>
          </a:prstGeom>
        </p:spPr>
      </p:pic>
      <p:pic>
        <p:nvPicPr>
          <p:cNvPr id="37" name="图片 36"/>
          <p:cNvPicPr>
            <a:picLocks noChangeAspect="1"/>
          </p:cNvPicPr>
          <p:nvPr>
            <p:custDataLst>
              <p:tags r:id="rId8"/>
            </p:custDataLst>
          </p:nvPr>
        </p:nvPicPr>
        <p:blipFill>
          <a:blip r:embed="rId9"/>
          <a:stretch>
            <a:fillRect/>
          </a:stretch>
        </p:blipFill>
        <p:spPr>
          <a:xfrm>
            <a:off x="6115050" y="5408930"/>
            <a:ext cx="1064260" cy="1064260"/>
          </a:xfrm>
          <a:prstGeom prst="rect">
            <a:avLst/>
          </a:prstGeom>
        </p:spPr>
      </p:pic>
      <p:pic>
        <p:nvPicPr>
          <p:cNvPr id="13" name="图片 12"/>
          <p:cNvPicPr>
            <a:picLocks noChangeAspect="1"/>
          </p:cNvPicPr>
          <p:nvPr>
            <p:custDataLst>
              <p:tags r:id="rId10"/>
            </p:custDataLst>
          </p:nvPr>
        </p:nvPicPr>
        <p:blipFill>
          <a:blip r:embed="rId11"/>
          <a:stretch>
            <a:fillRect/>
          </a:stretch>
        </p:blipFill>
        <p:spPr>
          <a:xfrm>
            <a:off x="4376420" y="5353050"/>
            <a:ext cx="1144905" cy="1144905"/>
          </a:xfrm>
          <a:prstGeom prst="rect">
            <a:avLst/>
          </a:prstGeom>
        </p:spPr>
      </p:pic>
      <p:pic>
        <p:nvPicPr>
          <p:cNvPr id="14" name="图片 13"/>
          <p:cNvPicPr>
            <a:picLocks noChangeAspect="1"/>
          </p:cNvPicPr>
          <p:nvPr>
            <p:custDataLst>
              <p:tags r:id="rId12"/>
            </p:custDataLst>
          </p:nvPr>
        </p:nvPicPr>
        <p:blipFill>
          <a:blip r:embed="rId13"/>
          <a:stretch>
            <a:fillRect/>
          </a:stretch>
        </p:blipFill>
        <p:spPr>
          <a:xfrm>
            <a:off x="2455545" y="5353050"/>
            <a:ext cx="1085850" cy="1085850"/>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439.05,&quot;left&quot;:16.45,&quot;top&quot;:75.65,&quot;width&quot;:436.95}"/>
</p:tagLst>
</file>

<file path=ppt/tags/tag10.xml><?xml version="1.0" encoding="utf-8"?>
<p:tagLst xmlns:p="http://schemas.openxmlformats.org/presentationml/2006/main">
  <p:tag name="KSO_WM_DIAGRAM_VIRTUALLY_FRAME" val="{&quot;height&quot;:439.05,&quot;left&quot;:16.45,&quot;top&quot;:75.65,&quot;width&quot;:436.95}"/>
</p:tagLst>
</file>

<file path=ppt/tags/tag11.xml><?xml version="1.0" encoding="utf-8"?>
<p:tagLst xmlns:p="http://schemas.openxmlformats.org/presentationml/2006/main">
  <p:tag name="KSO_WM_DIAGRAM_VIRTUALLY_FRAME" val="{&quot;height&quot;:439.05,&quot;left&quot;:16.45,&quot;top&quot;:75.65,&quot;width&quot;:436.95}"/>
</p:tagLst>
</file>

<file path=ppt/tags/tag12.xml><?xml version="1.0" encoding="utf-8"?>
<p:tagLst xmlns:p="http://schemas.openxmlformats.org/presentationml/2006/main">
  <p:tag name="KSO_WM_DIAGRAM_VIRTUALLY_FRAME" val="{&quot;height&quot;:439.05,&quot;left&quot;:16.45,&quot;top&quot;:75.65,&quot;width&quot;:436.95}"/>
</p:tagLst>
</file>

<file path=ppt/tags/tag13.xml><?xml version="1.0" encoding="utf-8"?>
<p:tagLst xmlns:p="http://schemas.openxmlformats.org/presentationml/2006/main">
  <p:tag name="KSO_WM_DIAGRAM_VIRTUALLY_FRAME" val="{&quot;height&quot;:439.05,&quot;left&quot;:16.45,&quot;top&quot;:75.65,&quot;width&quot;:436.95}"/>
</p:tagLst>
</file>

<file path=ppt/tags/tag14.xml><?xml version="1.0" encoding="utf-8"?>
<p:tagLst xmlns:p="http://schemas.openxmlformats.org/presentationml/2006/main">
  <p:tag name="KSO_WM_DIAGRAM_VIRTUALLY_FRAME" val="{&quot;height&quot;:439.05,&quot;left&quot;:16.45,&quot;top&quot;:75.65,&quot;width&quot;:436.95}"/>
</p:tagLst>
</file>

<file path=ppt/tags/tag15.xml><?xml version="1.0" encoding="utf-8"?>
<p:tagLst xmlns:p="http://schemas.openxmlformats.org/presentationml/2006/main">
  <p:tag name="KSO_WM_DIAGRAM_VIRTUALLY_FRAME" val="{&quot;height&quot;:439.05,&quot;left&quot;:16.45,&quot;top&quot;:75.65,&quot;width&quot;:436.95}"/>
</p:tagLst>
</file>

<file path=ppt/tags/tag16.xml><?xml version="1.0" encoding="utf-8"?>
<p:tagLst xmlns:p="http://schemas.openxmlformats.org/presentationml/2006/main">
  <p:tag name="KSO_WM_DIAGRAM_VIRTUALLY_FRAME" val="{&quot;height&quot;:439.05,&quot;left&quot;:16.45,&quot;top&quot;:75.65,&quot;width&quot;:436.95}"/>
</p:tagLst>
</file>

<file path=ppt/tags/tag17.xml><?xml version="1.0" encoding="utf-8"?>
<p:tagLst xmlns:p="http://schemas.openxmlformats.org/presentationml/2006/main">
  <p:tag name="KSO_WM_DIAGRAM_VIRTUALLY_FRAME" val="{&quot;height&quot;:439.05,&quot;left&quot;:16.45,&quot;top&quot;:75.65,&quot;width&quot;:436.95}"/>
</p:tagLst>
</file>

<file path=ppt/tags/tag18.xml><?xml version="1.0" encoding="utf-8"?>
<p:tagLst xmlns:p="http://schemas.openxmlformats.org/presentationml/2006/main">
  <p:tag name="KSO_WM_DIAGRAM_VIRTUALLY_FRAME" val="{&quot;height&quot;:439.05,&quot;left&quot;:16.45,&quot;top&quot;:75.65,&quot;width&quot;:436.95}"/>
</p:tagLst>
</file>

<file path=ppt/tags/tag19.xml><?xml version="1.0" encoding="utf-8"?>
<p:tagLst xmlns:p="http://schemas.openxmlformats.org/presentationml/2006/main">
  <p:tag name="KSO_WM_DIAGRAM_VIRTUALLY_FRAME" val="{&quot;height&quot;:439.05,&quot;left&quot;:16.45,&quot;top&quot;:75.65,&quot;width&quot;:436.95}"/>
</p:tagLst>
</file>

<file path=ppt/tags/tag2.xml><?xml version="1.0" encoding="utf-8"?>
<p:tagLst xmlns:p="http://schemas.openxmlformats.org/presentationml/2006/main">
  <p:tag name="KSO_WM_DIAGRAM_VIRTUALLY_FRAME" val="{&quot;height&quot;:439.05,&quot;left&quot;:16.45,&quot;top&quot;:75.65,&quot;width&quot;:436.95}"/>
</p:tagLst>
</file>

<file path=ppt/tags/tag20.xml><?xml version="1.0" encoding="utf-8"?>
<p:tagLst xmlns:p="http://schemas.openxmlformats.org/presentationml/2006/main">
  <p:tag name="commondata" val="eyJoZGlkIjoiNTEyYzUyMzZmOWM1NThiMTA4OGRkNmM0NTQyOGMzZTYifQ=="/>
</p:tagLst>
</file>

<file path=ppt/tags/tag3.xml><?xml version="1.0" encoding="utf-8"?>
<p:tagLst xmlns:p="http://schemas.openxmlformats.org/presentationml/2006/main">
  <p:tag name="KSO_WM_DIAGRAM_VIRTUALLY_FRAME" val="{&quot;height&quot;:439.05,&quot;left&quot;:16.45,&quot;top&quot;:75.65,&quot;width&quot;:436.95}"/>
</p:tagLst>
</file>

<file path=ppt/tags/tag4.xml><?xml version="1.0" encoding="utf-8"?>
<p:tagLst xmlns:p="http://schemas.openxmlformats.org/presentationml/2006/main">
  <p:tag name="KSO_WM_DIAGRAM_VIRTUALLY_FRAME" val="{&quot;height&quot;:439.05,&quot;left&quot;:16.45,&quot;top&quot;:75.65,&quot;width&quot;:436.95}"/>
</p:tagLst>
</file>

<file path=ppt/tags/tag5.xml><?xml version="1.0" encoding="utf-8"?>
<p:tagLst xmlns:p="http://schemas.openxmlformats.org/presentationml/2006/main">
  <p:tag name="KSO_WM_DIAGRAM_VIRTUALLY_FRAME" val="{&quot;height&quot;:439.05,&quot;left&quot;:16.45,&quot;top&quot;:75.65,&quot;width&quot;:436.95}"/>
</p:tagLst>
</file>

<file path=ppt/tags/tag6.xml><?xml version="1.0" encoding="utf-8"?>
<p:tagLst xmlns:p="http://schemas.openxmlformats.org/presentationml/2006/main">
  <p:tag name="KSO_WM_DIAGRAM_VIRTUALLY_FRAME" val="{&quot;height&quot;:439.05,&quot;left&quot;:16.45,&quot;top&quot;:75.65,&quot;width&quot;:436.95}"/>
</p:tagLst>
</file>

<file path=ppt/tags/tag7.xml><?xml version="1.0" encoding="utf-8"?>
<p:tagLst xmlns:p="http://schemas.openxmlformats.org/presentationml/2006/main">
  <p:tag name="KSO_WM_DIAGRAM_VIRTUALLY_FRAME" val="{&quot;height&quot;:439.05,&quot;left&quot;:16.45,&quot;top&quot;:75.65,&quot;width&quot;:436.95}"/>
</p:tagLst>
</file>

<file path=ppt/tags/tag8.xml><?xml version="1.0" encoding="utf-8"?>
<p:tagLst xmlns:p="http://schemas.openxmlformats.org/presentationml/2006/main">
  <p:tag name="KSO_WM_DIAGRAM_VIRTUALLY_FRAME" val="{&quot;height&quot;:439.05,&quot;left&quot;:16.45,&quot;top&quot;:75.65,&quot;width&quot;:436.95}"/>
</p:tagLst>
</file>

<file path=ppt/tags/tag9.xml><?xml version="1.0" encoding="utf-8"?>
<p:tagLst xmlns:p="http://schemas.openxmlformats.org/presentationml/2006/main">
  <p:tag name="KSO_WM_DIAGRAM_VIRTUALLY_FRAME" val="{&quot;height&quot;:439.05,&quot;left&quot;:16.45,&quot;top&quot;:75.65,&quot;width&quot;:436.95}"/>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8007</Words>
  <Application>WPS 演示</Application>
  <PresentationFormat>宽屏</PresentationFormat>
  <Paragraphs>183</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Times New Roman</vt:lpstr>
      <vt:lpstr>Roboto</vt:lpstr>
      <vt:lpstr>Calibri</vt:lpstr>
      <vt:lpstr>微软雅黑</vt:lpstr>
      <vt:lpstr>Arial Unicode MS</vt:lpstr>
      <vt:lpstr>Arial</vt:lpstr>
      <vt:lpstr>楷体</vt:lpstr>
      <vt:lpstr>Poiret One</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YYF</dc:creator>
  <cp:lastModifiedBy>goat</cp:lastModifiedBy>
  <cp:revision>35</cp:revision>
  <dcterms:created xsi:type="dcterms:W3CDTF">2023-08-09T12:44:00Z</dcterms:created>
  <dcterms:modified xsi:type="dcterms:W3CDTF">2024-09-10T04:16:57Z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3E75F364A81A4D5A96CAA74FB148E4BB_13</vt:lpwstr>
  </property>
  <property fmtid="{D5CDD505-2E9C-101B-9397-08002B2CF9AE}" pid="3" name="KSOProductBuildVer">
    <vt:lpwstr>2052-12.1.0.17827</vt:lpwstr>
  </property>
</Properties>
</file>