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5" r:id="rId6"/>
    <p:sldId id="266" r:id="rId7"/>
    <p:sldId id="261" r:id="rId8"/>
    <p:sldId id="269"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B73EC-3CF0-475D-95F0-6DC48BD499AF}" type="datetimeFigureOut">
              <a:rPr lang="en-US" smtClean="0"/>
              <a:t>10/28/2023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87B3C-36D1-49DB-95AF-7F0C039FB7F3}" type="slidenum">
              <a:rPr lang="en-US" smtClean="0"/>
              <a:t>‹#›</a:t>
            </a:fld>
            <a:endParaRPr lang="en-US"/>
          </a:p>
        </p:txBody>
      </p:sp>
    </p:spTree>
    <p:extLst>
      <p:ext uri="{BB962C8B-B14F-4D97-AF65-F5344CB8AC3E}">
        <p14:creationId xmlns:p14="http://schemas.microsoft.com/office/powerpoint/2010/main" val="428610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2AF19C-63CB-4170-9EFF-C67701C37925}" type="datetime1">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6CB107-6047-4467-B084-1C637B2A26FE}" type="datetime1">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2BFF57-B57C-4FE8-86FF-3F3D51936B7D}" type="datetime1">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5167700-E28C-4DA9-9F42-29317AB1CD46}"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6B5A59D-0040-405E-B255-02A5A30519A1}"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3F0128-EEB0-421B-8915-ABEADD363B95}"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A28ED-9AF1-4DDC-BA34-2B76DB37E8F6}" type="datetime1">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8C1D29-319A-401A-A353-B818C201882B}" type="datetime1">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95E39-4C5A-40ED-B671-1AFBA7BBE2E1}" type="datetime1">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AE9275-AD4C-4335-A91A-8C2B417C31C2}" type="datetime1">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2697FB-26C9-47DE-B1C3-98D5D5AF23EB}"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886A8A-5124-488E-A7A3-7B212438C33B}" type="datetime1">
              <a:rPr lang="en-US" smtClean="0"/>
              <a:t>10/28/2023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B4BBD-A04B-445D-B020-C5320F889FA5}" type="datetime1">
              <a:rPr lang="en-US" smtClean="0"/>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E32A3-0BBB-4E09-93F6-336F2338EA2F}" type="datetime1">
              <a:rPr lang="en-US" smtClean="0"/>
              <a:t>10/28/2023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B187C1-178F-4071-989F-A2A8594F0A8D}"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8DEF0F-60E6-46BB-A5FD-C8D59C019AA7}" type="datetime1">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ACB3B0-393E-43E7-9BE2-8282D30AEE43}" type="datetime1">
              <a:rPr lang="en-US" smtClean="0"/>
              <a:t>10/28/2023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5090" y="2542564"/>
            <a:ext cx="8915399" cy="1793632"/>
          </a:xfrm>
        </p:spPr>
        <p:txBody>
          <a:bodyPr>
            <a:normAutofit/>
          </a:bodyPr>
          <a:lstStyle/>
          <a:p>
            <a:pPr algn="ctr"/>
            <a:r>
              <a:rPr lang="en-US" sz="3200" b="1" i="0" dirty="0">
                <a:effectLst/>
                <a:latin typeface="TimesNewRomanPS-BoldMT"/>
              </a:rPr>
              <a:t>Mobile Brand Recommendation</a:t>
            </a:r>
            <a:br>
              <a:rPr lang="en-US" b="1" dirty="0"/>
            </a:br>
            <a:endParaRPr lang="en-US" dirty="0"/>
          </a:p>
        </p:txBody>
      </p:sp>
      <p:sp>
        <p:nvSpPr>
          <p:cNvPr id="3" name="Subtitle 2"/>
          <p:cNvSpPr>
            <a:spLocks noGrp="1"/>
          </p:cNvSpPr>
          <p:nvPr>
            <p:ph type="subTitle" idx="1"/>
          </p:nvPr>
        </p:nvSpPr>
        <p:spPr>
          <a:xfrm>
            <a:off x="1762738" y="4185366"/>
            <a:ext cx="3934680" cy="1535496"/>
          </a:xfrm>
        </p:spPr>
        <p:txBody>
          <a:bodyPr>
            <a:noAutofit/>
          </a:bodyPr>
          <a:lstStyle/>
          <a:p>
            <a:pPr lvl="0" eaLnBrk="0" fontAlgn="base" hangingPunct="0">
              <a:spcBef>
                <a:spcPct val="0"/>
              </a:spcBef>
              <a:spcAft>
                <a:spcPct val="0"/>
              </a:spcAft>
            </a:pPr>
            <a:r>
              <a:rPr lang="en-US" altLang="en-US" sz="2400" b="1" dirty="0">
                <a:solidFill>
                  <a:srgbClr val="000000"/>
                </a:solidFill>
                <a:latin typeface="Times New Roman" panose="02020603050405020304" pitchFamily="18" charset="0"/>
                <a:cs typeface="Times New Roman" panose="02020603050405020304" pitchFamily="18" charset="0"/>
              </a:rPr>
              <a:t>Presented By</a:t>
            </a:r>
          </a:p>
          <a:p>
            <a:pPr lvl="0" eaLnBrk="0" fontAlgn="base" hangingPunct="0">
              <a:spcBef>
                <a:spcPct val="0"/>
              </a:spcBef>
              <a:spcAft>
                <a:spcPct val="0"/>
              </a:spcAft>
            </a:pPr>
            <a:r>
              <a:rPr lang="en-US" altLang="en-US" sz="2400" dirty="0">
                <a:solidFill>
                  <a:srgbClr val="000000"/>
                </a:solidFill>
                <a:latin typeface="Times New Roman" panose="02020603050405020304" pitchFamily="18" charset="0"/>
                <a:cs typeface="Times New Roman" panose="02020603050405020304" pitchFamily="18" charset="0"/>
              </a:rPr>
              <a:t>Md. </a:t>
            </a:r>
            <a:r>
              <a:rPr lang="en-US" altLang="en-US" sz="2400" dirty="0" err="1">
                <a:solidFill>
                  <a:srgbClr val="000000"/>
                </a:solidFill>
                <a:latin typeface="Times New Roman" panose="02020603050405020304" pitchFamily="18" charset="0"/>
                <a:cs typeface="Times New Roman" panose="02020603050405020304" pitchFamily="18" charset="0"/>
              </a:rPr>
              <a:t>Toha</a:t>
            </a:r>
            <a:r>
              <a:rPr lang="en-US" altLang="en-US" sz="2400" dirty="0">
                <a:solidFill>
                  <a:srgbClr val="000000"/>
                </a:solidFill>
                <a:latin typeface="Times New Roman" panose="02020603050405020304" pitchFamily="18" charset="0"/>
                <a:cs typeface="Times New Roman" panose="02020603050405020304" pitchFamily="18" charset="0"/>
              </a:rPr>
              <a:t> Ahmed</a:t>
            </a:r>
          </a:p>
          <a:p>
            <a:pPr lvl="0" eaLnBrk="0" fontAlgn="base" hangingPunct="0">
              <a:spcBef>
                <a:spcPct val="0"/>
              </a:spcBef>
              <a:spcAft>
                <a:spcPct val="0"/>
              </a:spcAft>
            </a:pPr>
            <a:r>
              <a:rPr lang="en-US" sz="2400" dirty="0">
                <a:solidFill>
                  <a:srgbClr val="000000"/>
                </a:solidFill>
                <a:latin typeface="Times New Roman" panose="02020603050405020304" pitchFamily="18" charset="0"/>
                <a:cs typeface="Times New Roman" panose="02020603050405020304" pitchFamily="18" charset="0"/>
              </a:rPr>
              <a:t>ID: 200101086</a:t>
            </a:r>
          </a:p>
          <a:p>
            <a:pPr lvl="0" eaLnBrk="0" fontAlgn="base" hangingPunct="0">
              <a:spcBef>
                <a:spcPct val="0"/>
              </a:spcBef>
              <a:spcAft>
                <a:spcPct val="0"/>
              </a:spcAft>
            </a:pPr>
            <a:r>
              <a:rPr lang="en-US" sz="2400" dirty="0">
                <a:solidFill>
                  <a:srgbClr val="000000"/>
                </a:solidFill>
                <a:latin typeface="Times New Roman" panose="02020603050405020304" pitchFamily="18" charset="0"/>
                <a:cs typeface="Times New Roman" panose="02020603050405020304" pitchFamily="18" charset="0"/>
              </a:rPr>
              <a:t>Md. Rayhan Ali</a:t>
            </a:r>
          </a:p>
          <a:p>
            <a:pPr lvl="0" eaLnBrk="0" fontAlgn="base" hangingPunct="0">
              <a:spcBef>
                <a:spcPct val="0"/>
              </a:spcBef>
              <a:spcAft>
                <a:spcPct val="0"/>
              </a:spcAft>
            </a:pPr>
            <a:r>
              <a:rPr lang="en-US" sz="2400" dirty="0">
                <a:solidFill>
                  <a:srgbClr val="000000"/>
                </a:solidFill>
                <a:latin typeface="Times New Roman" panose="02020603050405020304" pitchFamily="18" charset="0"/>
                <a:cs typeface="Times New Roman" panose="02020603050405020304" pitchFamily="18" charset="0"/>
              </a:rPr>
              <a:t>ID: 200101099</a:t>
            </a:r>
          </a:p>
        </p:txBody>
      </p:sp>
      <p:sp>
        <p:nvSpPr>
          <p:cNvPr id="4" name="TextBox 3"/>
          <p:cNvSpPr txBox="1"/>
          <p:nvPr/>
        </p:nvSpPr>
        <p:spPr>
          <a:xfrm flipH="1">
            <a:off x="7597724" y="4308778"/>
            <a:ext cx="3831688"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Supervised By</a:t>
            </a:r>
          </a:p>
          <a:p>
            <a:r>
              <a:rPr lang="en-US" sz="2000" dirty="0">
                <a:latin typeface="Times New Roman" panose="02020603050405020304" pitchFamily="18" charset="0"/>
                <a:cs typeface="Times New Roman" panose="02020603050405020304" pitchFamily="18" charset="0"/>
              </a:rPr>
              <a:t>Md. </a:t>
            </a:r>
            <a:r>
              <a:rPr lang="en-US" sz="2000" dirty="0" err="1">
                <a:latin typeface="Times New Roman" panose="02020603050405020304" pitchFamily="18" charset="0"/>
                <a:cs typeface="Times New Roman" panose="02020603050405020304" pitchFamily="18" charset="0"/>
              </a:rPr>
              <a:t>Mamun</a:t>
            </a:r>
            <a:r>
              <a:rPr lang="en-US" sz="2000" dirty="0">
                <a:latin typeface="Times New Roman" panose="02020603050405020304" pitchFamily="18" charset="0"/>
                <a:cs typeface="Times New Roman" panose="02020603050405020304" pitchFamily="18" charset="0"/>
              </a:rPr>
              <a:t> Hossain</a:t>
            </a:r>
          </a:p>
          <a:p>
            <a:r>
              <a:rPr lang="en-US" sz="2000" dirty="0">
                <a:latin typeface="Times New Roman" panose="02020603050405020304" pitchFamily="18" charset="0"/>
                <a:cs typeface="Times New Roman" panose="02020603050405020304" pitchFamily="18" charset="0"/>
              </a:rPr>
              <a:t>Assistant Professor, BAUST</a:t>
            </a:r>
          </a:p>
          <a:p>
            <a:r>
              <a:rPr lang="en-US" sz="2000" dirty="0" err="1">
                <a:latin typeface="Times New Roman" panose="02020603050405020304" pitchFamily="18" charset="0"/>
                <a:cs typeface="Times New Roman" panose="02020603050405020304" pitchFamily="18" charset="0"/>
              </a:rPr>
              <a:t>Ananna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Hoque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Sathi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Lecturer, BAUST</a:t>
            </a:r>
          </a:p>
        </p:txBody>
      </p:sp>
      <p:sp>
        <p:nvSpPr>
          <p:cNvPr id="5" name="TextBox 4"/>
          <p:cNvSpPr txBox="1"/>
          <p:nvPr/>
        </p:nvSpPr>
        <p:spPr>
          <a:xfrm>
            <a:off x="11526714" y="6268916"/>
            <a:ext cx="203980" cy="369332"/>
          </a:xfrm>
          <a:prstGeom prst="rect">
            <a:avLst/>
          </a:prstGeom>
          <a:noFill/>
        </p:spPr>
        <p:txBody>
          <a:bodyPr wrap="square" rtlCol="0">
            <a:spAutoFit/>
          </a:bodyPr>
          <a:lstStyle/>
          <a:p>
            <a:r>
              <a:rPr lang="en-US" dirty="0"/>
              <a:t>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201" y="1465384"/>
            <a:ext cx="1077179" cy="107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82097" y="890954"/>
            <a:ext cx="8211736" cy="738664"/>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Bangladesh Army University of Science and Technology ,Saidpur</a:t>
            </a:r>
          </a:p>
          <a:p>
            <a:pPr algn="ctr"/>
            <a:endParaRPr lang="en-US" dirty="0"/>
          </a:p>
        </p:txBody>
      </p:sp>
    </p:spTree>
    <p:extLst>
      <p:ext uri="{BB962C8B-B14F-4D97-AF65-F5344CB8AC3E}">
        <p14:creationId xmlns:p14="http://schemas.microsoft.com/office/powerpoint/2010/main" val="74333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585" y="624110"/>
            <a:ext cx="9582027" cy="1280890"/>
          </a:xfrm>
        </p:spPr>
        <p:txBody>
          <a:bodyPr>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922585" y="1555262"/>
            <a:ext cx="9582027" cy="4355960"/>
          </a:xfrm>
        </p:spPr>
        <p:txBody>
          <a:bodyPr>
            <a:normAutofit/>
          </a:bodyPr>
          <a:lstStyle/>
          <a:p>
            <a:pPr algn="l"/>
            <a:r>
              <a:rPr lang="en-US" sz="2000" b="0" i="0" dirty="0">
                <a:solidFill>
                  <a:schemeClr val="tx1"/>
                </a:solidFill>
                <a:effectLst/>
                <a:latin typeface="Times New Roman" panose="02020603050405020304" pitchFamily="18" charset="0"/>
                <a:cs typeface="Times New Roman" panose="02020603050405020304" pitchFamily="18" charset="0"/>
              </a:rPr>
              <a:t>In conclusion, our exploration of mobile brand prediction has illuminated the powerful role of data analysis in simplifying one of life's significant decisions—the choice of a mobile phone. In today's rapidly evolving tech landscape, where mobile devices serve as multifunctional tools, making an informed selection is paramount.</a:t>
            </a:r>
          </a:p>
          <a:p>
            <a:pPr algn="l"/>
            <a:r>
              <a:rPr lang="en-US" sz="2000" b="0" i="0" dirty="0">
                <a:solidFill>
                  <a:schemeClr val="tx1"/>
                </a:solidFill>
                <a:effectLst/>
                <a:latin typeface="Times New Roman" panose="02020603050405020304" pitchFamily="18" charset="0"/>
                <a:cs typeface="Times New Roman" panose="02020603050405020304" pitchFamily="18" charset="0"/>
              </a:rPr>
              <a:t>By leveraging a wealth of data, we've systematically analyzed mobile phone specifications and user feedback to generate brand recommendations. Our criteria, encompassing performance, camera quality, battery life, and value for money, have provided valuable guidance for users with diverse preferences.</a:t>
            </a:r>
          </a:p>
          <a:p>
            <a:pPr algn="l"/>
            <a:r>
              <a:rPr lang="en-US" sz="2000" b="0" i="0">
                <a:solidFill>
                  <a:schemeClr val="tx1"/>
                </a:solidFill>
                <a:effectLst/>
                <a:latin typeface="Times New Roman" panose="02020603050405020304" pitchFamily="18" charset="0"/>
                <a:cs typeface="Times New Roman" panose="02020603050405020304" pitchFamily="18" charset="0"/>
              </a:rPr>
              <a:t>sAs</a:t>
            </a:r>
            <a:r>
              <a:rPr lang="en-US" sz="2000" b="0" i="0" dirty="0">
                <a:solidFill>
                  <a:schemeClr val="tx1"/>
                </a:solidFill>
                <a:effectLst/>
                <a:latin typeface="Times New Roman" panose="02020603050405020304" pitchFamily="18" charset="0"/>
                <a:cs typeface="Times New Roman" panose="02020603050405020304" pitchFamily="18" charset="0"/>
              </a:rPr>
              <a:t> we conclude, we encourage you to embrace the power of data-driven decisions and stay informed in the dynamic world of mobile technology. Thank you for joining us on this journey, and may your future mobile choices be both informed and rewarding.</a:t>
            </a:r>
          </a:p>
        </p:txBody>
      </p:sp>
      <p:sp>
        <p:nvSpPr>
          <p:cNvPr id="4" name="TextBox 3"/>
          <p:cNvSpPr txBox="1"/>
          <p:nvPr/>
        </p:nvSpPr>
        <p:spPr>
          <a:xfrm flipH="1">
            <a:off x="11649809" y="6356838"/>
            <a:ext cx="52754"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324249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931138" y="3049014"/>
            <a:ext cx="5007708" cy="769441"/>
          </a:xfrm>
          <a:prstGeom prst="rect">
            <a:avLst/>
          </a:prstGeom>
          <a:noFill/>
        </p:spPr>
        <p:txBody>
          <a:bodyPr wrap="square" rtlCol="0">
            <a:spAutoFit/>
          </a:bodyPr>
          <a:lstStyle/>
          <a:p>
            <a:r>
              <a:rPr lang="en-US" sz="4400" dirty="0">
                <a:latin typeface="Algerian" panose="04020705040A02060702" pitchFamily="82" charset="0"/>
                <a:cs typeface="Times New Roman" panose="02020603050405020304" pitchFamily="18" charset="0"/>
              </a:rPr>
              <a:t>Thank You</a:t>
            </a:r>
          </a:p>
        </p:txBody>
      </p:sp>
      <p:sp>
        <p:nvSpPr>
          <p:cNvPr id="5" name="TextBox 4"/>
          <p:cNvSpPr txBox="1"/>
          <p:nvPr/>
        </p:nvSpPr>
        <p:spPr>
          <a:xfrm>
            <a:off x="11605846" y="6339254"/>
            <a:ext cx="441146"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335593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Objective</a:t>
            </a:r>
          </a:p>
          <a:p>
            <a:r>
              <a:rPr lang="en-US" sz="2000" dirty="0">
                <a:latin typeface="Times New Roman" panose="02020603050405020304" pitchFamily="18" charset="0"/>
                <a:cs typeface="Times New Roman" panose="02020603050405020304" pitchFamily="18" charset="0"/>
              </a:rPr>
              <a:t>Background Study</a:t>
            </a:r>
          </a:p>
          <a:p>
            <a:r>
              <a:rPr lang="en-US" sz="2000" dirty="0">
                <a:latin typeface="Times New Roman" panose="02020603050405020304" pitchFamily="18" charset="0"/>
                <a:cs typeface="Times New Roman" panose="02020603050405020304" pitchFamily="18" charset="0"/>
              </a:rPr>
              <a:t>Methodology</a:t>
            </a:r>
          </a:p>
          <a:p>
            <a:r>
              <a:rPr lang="en-US" sz="2000" dirty="0">
                <a:latin typeface="Times New Roman" panose="02020603050405020304" pitchFamily="18" charset="0"/>
                <a:cs typeface="Times New Roman" panose="02020603050405020304" pitchFamily="18" charset="0"/>
              </a:rPr>
              <a:t>Dataset Overview</a:t>
            </a:r>
          </a:p>
          <a:p>
            <a:r>
              <a:rPr lang="en-US" sz="2000" dirty="0">
                <a:latin typeface="Times New Roman" panose="02020603050405020304" pitchFamily="18" charset="0"/>
                <a:cs typeface="Times New Roman" panose="02020603050405020304" pitchFamily="18" charset="0"/>
              </a:rPr>
              <a:t>Model Selection</a:t>
            </a:r>
          </a:p>
          <a:p>
            <a:r>
              <a:rPr lang="en-US" sz="2000" dirty="0">
                <a:latin typeface="Times New Roman" panose="02020603050405020304" pitchFamily="18" charset="0"/>
                <a:cs typeface="Times New Roman" panose="02020603050405020304" pitchFamily="18" charset="0"/>
              </a:rPr>
              <a:t>Result </a:t>
            </a:r>
          </a:p>
          <a:p>
            <a:r>
              <a:rPr lang="en-US" sz="2000" dirty="0">
                <a:latin typeface="Times New Roman" panose="02020603050405020304" pitchFamily="18" charset="0"/>
                <a:cs typeface="Times New Roman" panose="02020603050405020304" pitchFamily="18" charset="0"/>
              </a:rPr>
              <a:t>Conclusion</a:t>
            </a:r>
          </a:p>
        </p:txBody>
      </p:sp>
      <p:sp>
        <p:nvSpPr>
          <p:cNvPr id="4" name="TextBox 3"/>
          <p:cNvSpPr txBox="1"/>
          <p:nvPr/>
        </p:nvSpPr>
        <p:spPr>
          <a:xfrm>
            <a:off x="11588263" y="6330461"/>
            <a:ext cx="133642"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69492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969" y="664308"/>
            <a:ext cx="9894643" cy="1240692"/>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266093" y="1461477"/>
            <a:ext cx="10238520" cy="4449745"/>
          </a:xfrm>
        </p:spPr>
        <p:txBody>
          <a:bodyPr>
            <a:noAutofit/>
          </a:bodyPr>
          <a:lstStyle/>
          <a:p>
            <a:pPr algn="just">
              <a:buFont typeface="Wingdings" panose="05000000000000000000" pitchFamily="2" charset="2"/>
              <a:buChar char="ü"/>
            </a:pPr>
            <a:r>
              <a:rPr lang="en-US" sz="1400" b="0" i="0" dirty="0">
                <a:solidFill>
                  <a:schemeClr val="tx1"/>
                </a:solidFill>
                <a:effectLst/>
                <a:latin typeface="Times New Roman" panose="02020603050405020304" pitchFamily="18" charset="0"/>
                <a:cs typeface="Times New Roman" panose="02020603050405020304" pitchFamily="18" charset="0"/>
              </a:rPr>
              <a:t>"Mobile Brand Recommendations." In this rapidly advancing technological age, choosing the perfect mobile phone can be a daunting task.</a:t>
            </a:r>
          </a:p>
          <a:p>
            <a:pPr algn="just">
              <a:buFont typeface="Wingdings" panose="05000000000000000000" pitchFamily="2" charset="2"/>
              <a:buChar char="ü"/>
            </a:pPr>
            <a:r>
              <a:rPr lang="en-US" sz="1400" b="0" i="0" dirty="0">
                <a:solidFill>
                  <a:schemeClr val="tx1"/>
                </a:solidFill>
                <a:effectLst/>
                <a:latin typeface="Times New Roman" panose="02020603050405020304" pitchFamily="18" charset="0"/>
                <a:cs typeface="Times New Roman" panose="02020603050405020304" pitchFamily="18" charset="0"/>
              </a:rPr>
              <a:t>Our dataset includes a wealth of information, such as mobile phone names, user ratings, RAM, storage capacities, camera specifications, battery life, processors, prices, and the date of data scraping.</a:t>
            </a:r>
          </a:p>
          <a:p>
            <a:pPr algn="just">
              <a:buFont typeface="Wingdings" panose="05000000000000000000" pitchFamily="2" charset="2"/>
              <a:buChar char="ü"/>
            </a:pPr>
            <a:r>
              <a:rPr lang="en-US" sz="1400" b="0" i="0" dirty="0">
                <a:solidFill>
                  <a:schemeClr val="tx1"/>
                </a:solidFill>
                <a:effectLst/>
                <a:latin typeface="Times New Roman" panose="02020603050405020304" pitchFamily="18" charset="0"/>
                <a:cs typeface="Times New Roman" panose="02020603050405020304" pitchFamily="18" charset="0"/>
              </a:rPr>
              <a:t>Through careful analysis, we have curated brand recommendations that cater to various preferences, from tech enthusiasts to budget-conscious consumers.</a:t>
            </a:r>
          </a:p>
          <a:p>
            <a:pPr algn="just">
              <a:buFont typeface="Wingdings" panose="05000000000000000000" pitchFamily="2" charset="2"/>
              <a:buChar char="ü"/>
            </a:pPr>
            <a:r>
              <a:rPr lang="en-US" sz="1400" b="0" i="0" dirty="0">
                <a:solidFill>
                  <a:schemeClr val="tx1"/>
                </a:solidFill>
                <a:effectLst/>
                <a:latin typeface="Times New Roman" panose="02020603050405020304" pitchFamily="18" charset="0"/>
                <a:cs typeface="Times New Roman" panose="02020603050405020304" pitchFamily="18" charset="0"/>
              </a:rPr>
              <a:t>User feedback, ratings, and reviews play a pivotal role in shaping our brand recommendations.</a:t>
            </a:r>
          </a:p>
          <a:p>
            <a:pPr algn="just">
              <a:buFont typeface="Wingdings" panose="05000000000000000000" pitchFamily="2" charset="2"/>
              <a:buChar char="ü"/>
            </a:pPr>
            <a:r>
              <a:rPr lang="en-US" sz="1400" b="0" i="0" dirty="0">
                <a:solidFill>
                  <a:schemeClr val="tx1"/>
                </a:solidFill>
                <a:effectLst/>
                <a:latin typeface="Times New Roman" panose="02020603050405020304" pitchFamily="18" charset="0"/>
                <a:cs typeface="Times New Roman" panose="02020603050405020304" pitchFamily="18" charset="0"/>
              </a:rPr>
              <a:t>Our criteria for recommendations cover performance, camera quality, battery life, and value for money.</a:t>
            </a:r>
          </a:p>
          <a:p>
            <a:pPr algn="just">
              <a:buFont typeface="Wingdings" panose="05000000000000000000" pitchFamily="2" charset="2"/>
              <a:buChar char="ü"/>
            </a:pPr>
            <a:r>
              <a:rPr lang="en-US" sz="1400" b="0" i="0" dirty="0">
                <a:solidFill>
                  <a:schemeClr val="tx1"/>
                </a:solidFill>
                <a:effectLst/>
                <a:latin typeface="Times New Roman" panose="02020603050405020304" pitchFamily="18" charset="0"/>
                <a:cs typeface="Times New Roman" panose="02020603050405020304" pitchFamily="18" charset="0"/>
              </a:rPr>
              <a:t>By the end of this presentation, you will have a clear understanding of which mobile brands and models excel in specific domains, helping you find a device that aligns perfectly with your needs.</a:t>
            </a:r>
          </a:p>
          <a:p>
            <a:pPr algn="just">
              <a:buFont typeface="Wingdings" panose="05000000000000000000" pitchFamily="2" charset="2"/>
              <a:buChar char="ü"/>
            </a:pPr>
            <a:r>
              <a:rPr lang="en-US" sz="1400" b="0" i="0" dirty="0">
                <a:solidFill>
                  <a:schemeClr val="tx1"/>
                </a:solidFill>
                <a:effectLst/>
                <a:latin typeface="Times New Roman" panose="02020603050405020304" pitchFamily="18" charset="0"/>
                <a:cs typeface="Times New Roman" panose="02020603050405020304" pitchFamily="18" charset="0"/>
              </a:rPr>
              <a:t>Whether you're a tech connoisseur, a photography enthusiast, or seeking a reliable budget option, join us on this journey to uncover the best mobile brand recommendations.</a:t>
            </a:r>
          </a:p>
          <a:p>
            <a:pPr algn="just">
              <a:buFont typeface="Wingdings" panose="05000000000000000000" pitchFamily="2" charset="2"/>
              <a:buChar char="ü"/>
            </a:pPr>
            <a:r>
              <a:rPr lang="en-US" sz="1400" b="0" i="0" dirty="0">
                <a:solidFill>
                  <a:schemeClr val="tx1"/>
                </a:solidFill>
                <a:effectLst/>
                <a:latin typeface="Times New Roman" panose="02020603050405020304" pitchFamily="18" charset="0"/>
                <a:cs typeface="Times New Roman" panose="02020603050405020304" pitchFamily="18" charset="0"/>
              </a:rPr>
              <a:t>We aim to empower you with the knowledge to make confident decisions in the ever-evolving world of mobile technology.</a:t>
            </a:r>
          </a:p>
        </p:txBody>
      </p:sp>
      <p:sp>
        <p:nvSpPr>
          <p:cNvPr id="4" name="TextBox 3"/>
          <p:cNvSpPr txBox="1"/>
          <p:nvPr/>
        </p:nvSpPr>
        <p:spPr>
          <a:xfrm>
            <a:off x="11504612" y="6295293"/>
            <a:ext cx="31290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61183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765" y="624110"/>
            <a:ext cx="9809847" cy="1280890"/>
          </a:xfrm>
        </p:spPr>
        <p:txBody>
          <a:bodyPr/>
          <a:lstStyle/>
          <a:p>
            <a:r>
              <a:rPr lang="en-US" b="1" dirty="0">
                <a:latin typeface="Times New Roman" panose="02020603050405020304" pitchFamily="18" charset="0"/>
                <a:cs typeface="Times New Roman" panose="02020603050405020304" pitchFamily="18" charset="0"/>
              </a:rPr>
              <a:t>Objective</a:t>
            </a:r>
            <a:br>
              <a:rPr lang="en-US" dirty="0"/>
            </a:br>
            <a:endParaRPr lang="en-US" dirty="0"/>
          </a:p>
        </p:txBody>
      </p:sp>
      <p:sp>
        <p:nvSpPr>
          <p:cNvPr id="3" name="Content Placeholder 2"/>
          <p:cNvSpPr>
            <a:spLocks noGrp="1"/>
          </p:cNvSpPr>
          <p:nvPr>
            <p:ph idx="1"/>
          </p:nvPr>
        </p:nvSpPr>
        <p:spPr>
          <a:xfrm>
            <a:off x="1694765" y="1641231"/>
            <a:ext cx="9809847" cy="4269991"/>
          </a:xfrm>
        </p:spPr>
        <p:txBody>
          <a:bodyPr>
            <a:normAutofit fontScale="77500" lnSpcReduction="20000"/>
          </a:bodyPr>
          <a:lstStyle/>
          <a:p>
            <a:pPr algn="l">
              <a:buFont typeface="Wingdings" panose="05000000000000000000" pitchFamily="2" charset="2"/>
              <a:buChar char="ü"/>
            </a:pPr>
            <a:r>
              <a:rPr lang="en-US" sz="2000" b="1" i="0" dirty="0">
                <a:solidFill>
                  <a:schemeClr val="tx1"/>
                </a:solidFill>
                <a:effectLst/>
                <a:latin typeface="Times New Roman" panose="02020603050405020304" pitchFamily="18" charset="0"/>
                <a:cs typeface="Times New Roman" panose="02020603050405020304" pitchFamily="18" charset="0"/>
              </a:rPr>
              <a:t>Inform and Educate</a:t>
            </a:r>
            <a:r>
              <a:rPr lang="en-US" sz="2000" b="0" i="0" dirty="0">
                <a:solidFill>
                  <a:schemeClr val="tx1"/>
                </a:solidFill>
                <a:effectLst/>
                <a:latin typeface="Times New Roman" panose="02020603050405020304" pitchFamily="18" charset="0"/>
                <a:cs typeface="Times New Roman" panose="02020603050405020304" pitchFamily="18" charset="0"/>
              </a:rPr>
              <a:t>: To inform and educate the audience about the challenges and complexities associated with choosing a mobile phone in the modern digital age.</a:t>
            </a:r>
          </a:p>
          <a:p>
            <a:pPr algn="l">
              <a:buFont typeface="Wingdings" panose="05000000000000000000" pitchFamily="2" charset="2"/>
              <a:buChar char="ü"/>
            </a:pPr>
            <a:r>
              <a:rPr lang="en-US" sz="2000" b="1" i="0" dirty="0">
                <a:solidFill>
                  <a:schemeClr val="tx1"/>
                </a:solidFill>
                <a:effectLst/>
                <a:latin typeface="Times New Roman" panose="02020603050405020304" pitchFamily="18" charset="0"/>
                <a:cs typeface="Times New Roman" panose="02020603050405020304" pitchFamily="18" charset="0"/>
              </a:rPr>
              <a:t>Highlight Technological Evolution</a:t>
            </a:r>
            <a:r>
              <a:rPr lang="en-US" sz="2000" b="0" i="0" dirty="0">
                <a:solidFill>
                  <a:schemeClr val="tx1"/>
                </a:solidFill>
                <a:effectLst/>
                <a:latin typeface="Times New Roman" panose="02020603050405020304" pitchFamily="18" charset="0"/>
                <a:cs typeface="Times New Roman" panose="02020603050405020304" pitchFamily="18" charset="0"/>
              </a:rPr>
              <a:t>: To emphasize the rapid technological advancements in the mobile industry, showcasing the transformative capabilities of modern mobile phones.</a:t>
            </a:r>
          </a:p>
          <a:p>
            <a:pPr algn="l">
              <a:buFont typeface="Wingdings" panose="05000000000000000000" pitchFamily="2" charset="2"/>
              <a:buChar char="ü"/>
            </a:pPr>
            <a:r>
              <a:rPr lang="en-US" sz="2000" b="1" i="0" dirty="0">
                <a:solidFill>
                  <a:schemeClr val="tx1"/>
                </a:solidFill>
                <a:effectLst/>
                <a:latin typeface="Times New Roman" panose="02020603050405020304" pitchFamily="18" charset="0"/>
                <a:cs typeface="Times New Roman" panose="02020603050405020304" pitchFamily="18" charset="0"/>
              </a:rPr>
              <a:t>Address the Challenge of Choice</a:t>
            </a:r>
            <a:r>
              <a:rPr lang="en-US" sz="2000" b="0" i="0" dirty="0">
                <a:solidFill>
                  <a:schemeClr val="tx1"/>
                </a:solidFill>
                <a:effectLst/>
                <a:latin typeface="Times New Roman" panose="02020603050405020304" pitchFamily="18" charset="0"/>
                <a:cs typeface="Times New Roman" panose="02020603050405020304" pitchFamily="18" charset="0"/>
              </a:rPr>
              <a:t>: To address the challenge of choice by discussing the factors that consumers need to consider when selecting a mobile phone, such as performance, camera quality, battery life, and pricing.</a:t>
            </a:r>
          </a:p>
          <a:p>
            <a:pPr algn="l">
              <a:buFont typeface="Wingdings" panose="05000000000000000000" pitchFamily="2" charset="2"/>
              <a:buChar char="ü"/>
            </a:pPr>
            <a:r>
              <a:rPr lang="en-US" sz="2000" b="1" i="0" dirty="0">
                <a:solidFill>
                  <a:schemeClr val="tx1"/>
                </a:solidFill>
                <a:effectLst/>
                <a:latin typeface="Times New Roman" panose="02020603050405020304" pitchFamily="18" charset="0"/>
                <a:cs typeface="Times New Roman" panose="02020603050405020304" pitchFamily="18" charset="0"/>
              </a:rPr>
              <a:t>Emphasize User Feedback</a:t>
            </a:r>
            <a:r>
              <a:rPr lang="en-US" sz="2000" b="0" i="0" dirty="0">
                <a:solidFill>
                  <a:schemeClr val="tx1"/>
                </a:solidFill>
                <a:effectLst/>
                <a:latin typeface="Times New Roman" panose="02020603050405020304" pitchFamily="18" charset="0"/>
                <a:cs typeface="Times New Roman" panose="02020603050405020304" pitchFamily="18" charset="0"/>
              </a:rPr>
              <a:t>: To underscore the importance of user feedback, ratings, and reviews in influencing purchasing decisions and ensuring quality and value.</a:t>
            </a:r>
          </a:p>
          <a:p>
            <a:pPr algn="l">
              <a:buFont typeface="Wingdings" panose="05000000000000000000" pitchFamily="2" charset="2"/>
              <a:buChar char="ü"/>
            </a:pPr>
            <a:r>
              <a:rPr lang="en-US" sz="2000" b="1" i="0" dirty="0">
                <a:solidFill>
                  <a:schemeClr val="tx1"/>
                </a:solidFill>
                <a:effectLst/>
                <a:latin typeface="Times New Roman" panose="02020603050405020304" pitchFamily="18" charset="0"/>
                <a:cs typeface="Times New Roman" panose="02020603050405020304" pitchFamily="18" charset="0"/>
              </a:rPr>
              <a:t>Leverage Data Analysis</a:t>
            </a:r>
            <a:r>
              <a:rPr lang="en-US" sz="2000" b="0" i="0" dirty="0">
                <a:solidFill>
                  <a:schemeClr val="tx1"/>
                </a:solidFill>
                <a:effectLst/>
                <a:latin typeface="Times New Roman" panose="02020603050405020304" pitchFamily="18" charset="0"/>
                <a:cs typeface="Times New Roman" panose="02020603050405020304" pitchFamily="18" charset="0"/>
              </a:rPr>
              <a:t>: To demonstrate the power of data analysis in simplifying the decision-making process, using a comprehensive dataset containing critical mobile phone specifications.</a:t>
            </a:r>
          </a:p>
          <a:p>
            <a:pPr algn="l">
              <a:buFont typeface="Wingdings" panose="05000000000000000000" pitchFamily="2" charset="2"/>
              <a:buChar char="ü"/>
            </a:pPr>
            <a:r>
              <a:rPr lang="en-US" sz="2000" b="1" i="0" dirty="0">
                <a:solidFill>
                  <a:schemeClr val="tx1"/>
                </a:solidFill>
                <a:effectLst/>
                <a:latin typeface="Times New Roman" panose="02020603050405020304" pitchFamily="18" charset="0"/>
                <a:cs typeface="Times New Roman" panose="02020603050405020304" pitchFamily="18" charset="0"/>
              </a:rPr>
              <a:t>Establish Robust Criteria</a:t>
            </a:r>
            <a:r>
              <a:rPr lang="en-US" sz="2000" b="0" i="0" dirty="0">
                <a:solidFill>
                  <a:schemeClr val="tx1"/>
                </a:solidFill>
                <a:effectLst/>
                <a:latin typeface="Times New Roman" panose="02020603050405020304" pitchFamily="18" charset="0"/>
                <a:cs typeface="Times New Roman" panose="02020603050405020304" pitchFamily="18" charset="0"/>
              </a:rPr>
              <a:t>: To establish clear and objective criteria for brand recommendations, covering key aspects like performance, camera quality, battery life, and value for money.</a:t>
            </a:r>
          </a:p>
          <a:p>
            <a:pPr algn="l">
              <a:buFont typeface="Wingdings" panose="05000000000000000000" pitchFamily="2" charset="2"/>
              <a:buChar char="ü"/>
            </a:pPr>
            <a:r>
              <a:rPr lang="en-US" sz="2000" b="1" i="0" dirty="0">
                <a:solidFill>
                  <a:schemeClr val="tx1"/>
                </a:solidFill>
                <a:effectLst/>
                <a:latin typeface="Times New Roman" panose="02020603050405020304" pitchFamily="18" charset="0"/>
                <a:cs typeface="Times New Roman" panose="02020603050405020304" pitchFamily="18" charset="0"/>
              </a:rPr>
              <a:t>Empower Consumers</a:t>
            </a:r>
            <a:r>
              <a:rPr lang="en-US" sz="2000" b="0" i="0" dirty="0">
                <a:solidFill>
                  <a:schemeClr val="tx1"/>
                </a:solidFill>
                <a:effectLst/>
                <a:latin typeface="Times New Roman" panose="02020603050405020304" pitchFamily="18" charset="0"/>
                <a:cs typeface="Times New Roman" panose="02020603050405020304" pitchFamily="18" charset="0"/>
              </a:rPr>
              <a:t>: To empower consumers with the knowledge and insights needed to make confident choices, catering to a wide range of preferences and budgets.</a:t>
            </a:r>
          </a:p>
          <a:p>
            <a:pPr algn="l">
              <a:buFont typeface="Wingdings" panose="05000000000000000000" pitchFamily="2" charset="2"/>
              <a:buChar char="ü"/>
            </a:pPr>
            <a:r>
              <a:rPr lang="en-US" sz="2000" b="1" i="0" dirty="0">
                <a:solidFill>
                  <a:schemeClr val="tx1"/>
                </a:solidFill>
                <a:effectLst/>
                <a:latin typeface="Times New Roman" panose="02020603050405020304" pitchFamily="18" charset="0"/>
                <a:cs typeface="Times New Roman" panose="02020603050405020304" pitchFamily="18" charset="0"/>
              </a:rPr>
              <a:t>Guide the Audience</a:t>
            </a:r>
            <a:r>
              <a:rPr lang="en-US" sz="2000" b="0" i="0" dirty="0">
                <a:solidFill>
                  <a:schemeClr val="tx1"/>
                </a:solidFill>
                <a:effectLst/>
                <a:latin typeface="Times New Roman" panose="02020603050405020304" pitchFamily="18" charset="0"/>
                <a:cs typeface="Times New Roman" panose="02020603050405020304" pitchFamily="18" charset="0"/>
              </a:rPr>
              <a:t>: To guide the audience through the journey of exploring mobile brand recommendations and navigating the ever-evolving landscape of mobile technology.</a:t>
            </a:r>
          </a:p>
        </p:txBody>
      </p:sp>
      <p:sp>
        <p:nvSpPr>
          <p:cNvPr id="4" name="TextBox 3"/>
          <p:cNvSpPr txBox="1"/>
          <p:nvPr/>
        </p:nvSpPr>
        <p:spPr>
          <a:xfrm>
            <a:off x="11504612" y="6286500"/>
            <a:ext cx="45719"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41284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016" y="717894"/>
            <a:ext cx="9277228" cy="1280890"/>
          </a:xfrm>
        </p:spPr>
        <p:txBody>
          <a:bodyPr/>
          <a:lstStyle/>
          <a:p>
            <a:r>
              <a:rPr lang="en-US" b="1" dirty="0">
                <a:latin typeface="Times New Roman" panose="02020603050405020304" pitchFamily="18" charset="0"/>
                <a:cs typeface="Times New Roman" panose="02020603050405020304" pitchFamily="18" charset="0"/>
              </a:rPr>
              <a:t>Background Study</a:t>
            </a:r>
          </a:p>
        </p:txBody>
      </p:sp>
      <p:sp>
        <p:nvSpPr>
          <p:cNvPr id="3" name="Content Placeholder 2"/>
          <p:cNvSpPr>
            <a:spLocks noGrp="1"/>
          </p:cNvSpPr>
          <p:nvPr>
            <p:ph idx="1"/>
          </p:nvPr>
        </p:nvSpPr>
        <p:spPr>
          <a:xfrm>
            <a:off x="1430215" y="1398954"/>
            <a:ext cx="10296915" cy="3055816"/>
          </a:xfrm>
        </p:spPr>
        <p:txBody>
          <a:bodyPr>
            <a:noAutofit/>
          </a:bodyPr>
          <a:lstStyle/>
          <a:p>
            <a:pPr algn="just">
              <a:buFont typeface="Wingdings" panose="05000000000000000000" pitchFamily="2" charset="2"/>
              <a:buChar char="ü"/>
            </a:pPr>
            <a:r>
              <a:rPr lang="en-US" sz="1600" b="1" i="0" dirty="0">
                <a:solidFill>
                  <a:schemeClr val="tx1"/>
                </a:solidFill>
                <a:effectLst/>
                <a:latin typeface="Times New Roman" panose="02020603050405020304" pitchFamily="18" charset="0"/>
                <a:cs typeface="Times New Roman" panose="02020603050405020304" pitchFamily="18" charset="0"/>
              </a:rPr>
              <a:t>Digital Age</a:t>
            </a:r>
            <a:r>
              <a:rPr lang="en-US" sz="1600" b="0" i="0" dirty="0">
                <a:solidFill>
                  <a:schemeClr val="tx1"/>
                </a:solidFill>
                <a:effectLst/>
                <a:latin typeface="Times New Roman" panose="02020603050405020304" pitchFamily="18" charset="0"/>
                <a:cs typeface="Times New Roman" panose="02020603050405020304" pitchFamily="18" charset="0"/>
              </a:rPr>
              <a:t>: Mobile phones are now essential in the digital age, offering a wide range of features and capabilities.</a:t>
            </a:r>
          </a:p>
          <a:p>
            <a:pPr algn="just">
              <a:buFont typeface="Wingdings" panose="05000000000000000000" pitchFamily="2" charset="2"/>
              <a:buChar char="ü"/>
            </a:pPr>
            <a:r>
              <a:rPr lang="en-US" sz="1600" b="1" i="0" dirty="0">
                <a:solidFill>
                  <a:schemeClr val="tx1"/>
                </a:solidFill>
                <a:effectLst/>
                <a:latin typeface="Times New Roman" panose="02020603050405020304" pitchFamily="18" charset="0"/>
                <a:cs typeface="Times New Roman" panose="02020603050405020304" pitchFamily="18" charset="0"/>
              </a:rPr>
              <a:t>Technological Advancements</a:t>
            </a:r>
            <a:r>
              <a:rPr lang="en-US" sz="1600" b="0" i="0" dirty="0">
                <a:solidFill>
                  <a:schemeClr val="tx1"/>
                </a:solidFill>
                <a:effectLst/>
                <a:latin typeface="Times New Roman" panose="02020603050405020304" pitchFamily="18" charset="0"/>
                <a:cs typeface="Times New Roman" panose="02020603050405020304" pitchFamily="18" charset="0"/>
              </a:rPr>
              <a:t>: Mobile technology has evolved rapidly, with powerful processors, advanced cameras, and high-speed connectivity.</a:t>
            </a:r>
          </a:p>
          <a:p>
            <a:pPr algn="just">
              <a:buFont typeface="Wingdings" panose="05000000000000000000" pitchFamily="2" charset="2"/>
              <a:buChar char="ü"/>
            </a:pPr>
            <a:r>
              <a:rPr lang="en-US" sz="1600" b="1" i="0" dirty="0">
                <a:solidFill>
                  <a:schemeClr val="tx1"/>
                </a:solidFill>
                <a:effectLst/>
                <a:latin typeface="Times New Roman" panose="02020603050405020304" pitchFamily="18" charset="0"/>
                <a:cs typeface="Times New Roman" panose="02020603050405020304" pitchFamily="18" charset="0"/>
              </a:rPr>
              <a:t>Challenge of Choice</a:t>
            </a:r>
            <a:r>
              <a:rPr lang="en-US" sz="1600" b="0" i="0" dirty="0">
                <a:solidFill>
                  <a:schemeClr val="tx1"/>
                </a:solidFill>
                <a:effectLst/>
                <a:latin typeface="Times New Roman" panose="02020603050405020304" pitchFamily="18" charset="0"/>
                <a:cs typeface="Times New Roman" panose="02020603050405020304" pitchFamily="18" charset="0"/>
              </a:rPr>
              <a:t>: With a vast array of options, choosing the right mobile phone can be overwhelming, involving a balance of factors like performance, camera quality, battery life, and affordability.</a:t>
            </a:r>
          </a:p>
          <a:p>
            <a:pPr algn="just">
              <a:buFont typeface="Wingdings" panose="05000000000000000000" pitchFamily="2" charset="2"/>
              <a:buChar char="ü"/>
            </a:pPr>
            <a:r>
              <a:rPr lang="en-US" sz="1600" b="1" i="0" dirty="0">
                <a:solidFill>
                  <a:schemeClr val="tx1"/>
                </a:solidFill>
                <a:effectLst/>
                <a:latin typeface="Times New Roman" panose="02020603050405020304" pitchFamily="18" charset="0"/>
                <a:cs typeface="Times New Roman" panose="02020603050405020304" pitchFamily="18" charset="0"/>
              </a:rPr>
              <a:t>User Feedback</a:t>
            </a:r>
            <a:r>
              <a:rPr lang="en-US" sz="1600" b="0" i="0" dirty="0">
                <a:solidFill>
                  <a:schemeClr val="tx1"/>
                </a:solidFill>
                <a:effectLst/>
                <a:latin typeface="Times New Roman" panose="02020603050405020304" pitchFamily="18" charset="0"/>
                <a:cs typeface="Times New Roman" panose="02020603050405020304" pitchFamily="18" charset="0"/>
              </a:rPr>
              <a:t>: User feedback, ratings, and reviews play a crucial role in informing purchasing decisions, providing real-world insights.</a:t>
            </a:r>
          </a:p>
          <a:p>
            <a:pPr algn="just">
              <a:buFont typeface="Wingdings" panose="05000000000000000000" pitchFamily="2" charset="2"/>
              <a:buChar char="ü"/>
            </a:pPr>
            <a:r>
              <a:rPr lang="en-US" sz="1600" b="1" i="0" dirty="0">
                <a:solidFill>
                  <a:schemeClr val="tx1"/>
                </a:solidFill>
                <a:effectLst/>
                <a:latin typeface="Times New Roman" panose="02020603050405020304" pitchFamily="18" charset="0"/>
                <a:cs typeface="Times New Roman" panose="02020603050405020304" pitchFamily="18" charset="0"/>
              </a:rPr>
              <a:t>Power of Data Analysis</a:t>
            </a:r>
            <a:r>
              <a:rPr lang="en-US" sz="1600" b="0" i="0" dirty="0">
                <a:solidFill>
                  <a:schemeClr val="tx1"/>
                </a:solidFill>
                <a:effectLst/>
                <a:latin typeface="Times New Roman" panose="02020603050405020304" pitchFamily="18" charset="0"/>
                <a:cs typeface="Times New Roman" panose="02020603050405020304" pitchFamily="18" charset="0"/>
              </a:rPr>
              <a:t>: Data analysis is harnessed to simplify the process of choosing the perfect mobile phone. A dataset containing various specifications and user ratings is used for analysis.</a:t>
            </a:r>
          </a:p>
          <a:p>
            <a:pPr algn="just">
              <a:buFont typeface="Wingdings" panose="05000000000000000000" pitchFamily="2" charset="2"/>
              <a:buChar char="ü"/>
            </a:pPr>
            <a:r>
              <a:rPr lang="en-US" sz="1600" b="1" i="0" dirty="0">
                <a:solidFill>
                  <a:schemeClr val="tx1"/>
                </a:solidFill>
                <a:effectLst/>
                <a:latin typeface="Times New Roman" panose="02020603050405020304" pitchFamily="18" charset="0"/>
                <a:cs typeface="Times New Roman" panose="02020603050405020304" pitchFamily="18" charset="0"/>
              </a:rPr>
              <a:t>Objective Criteria</a:t>
            </a:r>
            <a:r>
              <a:rPr lang="en-US" sz="1600" b="0" i="0" dirty="0">
                <a:solidFill>
                  <a:schemeClr val="tx1"/>
                </a:solidFill>
                <a:effectLst/>
                <a:latin typeface="Times New Roman" panose="02020603050405020304" pitchFamily="18" charset="0"/>
                <a:cs typeface="Times New Roman" panose="02020603050405020304" pitchFamily="18" charset="0"/>
              </a:rPr>
              <a:t>: Robust criteria are established, encompassing aspects such as performance, camera quality, battery life, and value for money.</a:t>
            </a:r>
          </a:p>
        </p:txBody>
      </p:sp>
      <p:sp>
        <p:nvSpPr>
          <p:cNvPr id="4" name="TextBox 3"/>
          <p:cNvSpPr txBox="1"/>
          <p:nvPr/>
        </p:nvSpPr>
        <p:spPr>
          <a:xfrm>
            <a:off x="11570677" y="6286500"/>
            <a:ext cx="31290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244268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AF3CB2-089E-CDE3-C4DD-B42421C6FE51}"/>
              </a:ext>
            </a:extLst>
          </p:cNvPr>
          <p:cNvSpPr txBox="1"/>
          <p:nvPr/>
        </p:nvSpPr>
        <p:spPr>
          <a:xfrm>
            <a:off x="1688123" y="1500555"/>
            <a:ext cx="9784861" cy="5559480"/>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Data Collection and Preprocessing:</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We collected a dataset comprising mobile phone specifications and user ratings from a reliable source. The dataset was cleaned and preprocessed to ensure data quality. This involved handling missing values, standardizing data formats, and removing any inconsistencies.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Feature Selection:</a:t>
            </a:r>
          </a:p>
          <a:p>
            <a:r>
              <a:rPr lang="en-US" sz="1400" dirty="0">
                <a:latin typeface="Times New Roman" panose="02020603050405020304" pitchFamily="18" charset="0"/>
                <a:cs typeface="Times New Roman" panose="02020603050405020304" pitchFamily="18" charset="0"/>
              </a:rPr>
              <a:t>To make brand recommendations, we identified key features that are crucial in evaluating mobile phones. These features include RAM, ROM/Storage, camera specifications (both rear and front), battery capacity, processor details, price, and the date of data scraping.</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Model Selection:</a:t>
            </a:r>
          </a:p>
          <a:p>
            <a:r>
              <a:rPr lang="en-US" sz="1400" dirty="0">
                <a:latin typeface="Times New Roman" panose="02020603050405020304" pitchFamily="18" charset="0"/>
                <a:cs typeface="Times New Roman" panose="02020603050405020304" pitchFamily="18" charset="0"/>
              </a:rPr>
              <a:t>For our analysis, we employed a data-driven approach. We didn't use any specific machine learning model. Instead, we applied statistical analysis and data visualization techniques to extract insights and identify the best brands and models based on the selected features.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Evaluation Metrics:</a:t>
            </a:r>
          </a:p>
          <a:p>
            <a:r>
              <a:rPr lang="en-US" sz="1400" dirty="0">
                <a:latin typeface="Times New Roman" panose="02020603050405020304" pitchFamily="18" charset="0"/>
                <a:cs typeface="Times New Roman" panose="02020603050405020304" pitchFamily="18" charset="0"/>
              </a:rPr>
              <a:t>In the absence of a specific machine learning model, we relied on statistical metrics to assess the performance of mobile brands and models. The primary evaluation metric used was Root Mean Squared Error (RMSE), which measures the deviation between predicted and actual values. Our goal was to minimize RMSE, indicating accurate recommendations.</a:t>
            </a:r>
          </a:p>
          <a:p>
            <a:r>
              <a:rPr lang="en-US" sz="1400" dirty="0">
                <a:latin typeface="Times New Roman" panose="02020603050405020304" pitchFamily="18" charset="0"/>
                <a:cs typeface="Times New Roman" panose="02020603050405020304" pitchFamily="18" charset="0"/>
              </a:rPr>
              <a:t>Our methodology is designed to ensure data accuracy and provide transparent and reliable brand recommendations based on the selected criteria. By employing this approach, we aim to empower you with insights to make well-informed decisions when choosing your next mobile phone.</a:t>
            </a: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3D1CD2A-1809-F84F-8EAC-D1B1F6BB5EC5}"/>
              </a:ext>
            </a:extLst>
          </p:cNvPr>
          <p:cNvSpPr txBox="1"/>
          <p:nvPr/>
        </p:nvSpPr>
        <p:spPr>
          <a:xfrm>
            <a:off x="1688123" y="695570"/>
            <a:ext cx="744610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Methodology</a:t>
            </a:r>
            <a:endParaRPr lang="en-US" sz="3600" b="1" dirty="0"/>
          </a:p>
        </p:txBody>
      </p:sp>
    </p:spTree>
    <p:extLst>
      <p:ext uri="{BB962C8B-B14F-4D97-AF65-F5344CB8AC3E}">
        <p14:creationId xmlns:p14="http://schemas.microsoft.com/office/powerpoint/2010/main" val="32977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85927" y="623888"/>
            <a:ext cx="10406073" cy="1281112"/>
          </a:xfrm>
        </p:spPr>
        <p:txBody>
          <a:bodyPr>
            <a:normAutofit/>
          </a:bodyPr>
          <a:lstStyle/>
          <a:p>
            <a:r>
              <a:rPr lang="en-US" b="1" dirty="0">
                <a:latin typeface="Times New Roman" panose="02020603050405020304" pitchFamily="18" charset="0"/>
                <a:cs typeface="Times New Roman" panose="02020603050405020304" pitchFamily="18" charset="0"/>
              </a:rPr>
              <a:t>Dataset Overview</a:t>
            </a:r>
          </a:p>
        </p:txBody>
      </p:sp>
      <p:sp>
        <p:nvSpPr>
          <p:cNvPr id="4" name="TextBox 3"/>
          <p:cNvSpPr txBox="1"/>
          <p:nvPr/>
        </p:nvSpPr>
        <p:spPr>
          <a:xfrm>
            <a:off x="11597054" y="6277707"/>
            <a:ext cx="272561" cy="369332"/>
          </a:xfrm>
          <a:prstGeom prst="rect">
            <a:avLst/>
          </a:prstGeom>
          <a:noFill/>
        </p:spPr>
        <p:txBody>
          <a:bodyPr wrap="square" rtlCol="0">
            <a:spAutoFit/>
          </a:bodyPr>
          <a:lstStyle/>
          <a:p>
            <a:r>
              <a:rPr lang="en-US" dirty="0"/>
              <a:t>7</a:t>
            </a:r>
          </a:p>
        </p:txBody>
      </p:sp>
      <p:pic>
        <p:nvPicPr>
          <p:cNvPr id="5" name="Picture 4">
            <a:extLst>
              <a:ext uri="{FF2B5EF4-FFF2-40B4-BE49-F238E27FC236}">
                <a16:creationId xmlns:a16="http://schemas.microsoft.com/office/drawing/2014/main" id="{8F937FB6-1AFF-EA6B-5F2F-200DE0FC26A8}"/>
              </a:ext>
            </a:extLst>
          </p:cNvPr>
          <p:cNvPicPr>
            <a:picLocks noChangeAspect="1"/>
          </p:cNvPicPr>
          <p:nvPr/>
        </p:nvPicPr>
        <p:blipFill>
          <a:blip r:embed="rId2"/>
          <a:stretch>
            <a:fillRect/>
          </a:stretch>
        </p:blipFill>
        <p:spPr>
          <a:xfrm>
            <a:off x="1111737" y="1264444"/>
            <a:ext cx="10947401" cy="5077598"/>
          </a:xfrm>
          <a:prstGeom prst="rect">
            <a:avLst/>
          </a:prstGeom>
        </p:spPr>
      </p:pic>
      <p:sp>
        <p:nvSpPr>
          <p:cNvPr id="7" name="Rectangle 6">
            <a:extLst>
              <a:ext uri="{FF2B5EF4-FFF2-40B4-BE49-F238E27FC236}">
                <a16:creationId xmlns:a16="http://schemas.microsoft.com/office/drawing/2014/main" id="{4D928DBE-7435-7D3C-8DEF-B5CA8CF21D1D}"/>
              </a:ext>
            </a:extLst>
          </p:cNvPr>
          <p:cNvSpPr/>
          <p:nvPr/>
        </p:nvSpPr>
        <p:spPr>
          <a:xfrm>
            <a:off x="1111737" y="6338277"/>
            <a:ext cx="1647094" cy="308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0" i="0" dirty="0">
                <a:solidFill>
                  <a:srgbClr val="D5D5D5"/>
                </a:solidFill>
                <a:effectLst/>
                <a:latin typeface="Roboto" panose="02000000000000000000" pitchFamily="2" charset="0"/>
              </a:rPr>
              <a:t>1836 rows × 11 </a:t>
            </a:r>
            <a:r>
              <a:rPr lang="en-US" sz="1050" b="0" i="0" dirty="0">
                <a:solidFill>
                  <a:schemeClr val="bg1"/>
                </a:solidFill>
                <a:effectLst/>
                <a:latin typeface="Roboto" panose="02000000000000000000" pitchFamily="2" charset="0"/>
              </a:rPr>
              <a:t>columns</a:t>
            </a:r>
            <a:endParaRPr lang="en-US" sz="1050" dirty="0">
              <a:solidFill>
                <a:schemeClr val="bg1"/>
              </a:solidFill>
            </a:endParaRPr>
          </a:p>
        </p:txBody>
      </p:sp>
    </p:spTree>
    <p:extLst>
      <p:ext uri="{BB962C8B-B14F-4D97-AF65-F5344CB8AC3E}">
        <p14:creationId xmlns:p14="http://schemas.microsoft.com/office/powerpoint/2010/main" val="29930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E8AB6-5DF4-38EB-6A2B-BFE6E4A887CD}"/>
              </a:ext>
            </a:extLst>
          </p:cNvPr>
          <p:cNvSpPr txBox="1"/>
          <p:nvPr/>
        </p:nvSpPr>
        <p:spPr>
          <a:xfrm>
            <a:off x="1852246" y="656491"/>
            <a:ext cx="7289799" cy="523220"/>
          </a:xfrm>
          <a:prstGeom prst="rect">
            <a:avLst/>
          </a:prstGeom>
          <a:noFill/>
        </p:spPr>
        <p:txBody>
          <a:bodyPr wrap="square">
            <a:spAutoFit/>
          </a:bodyPr>
          <a:lstStyle/>
          <a:p>
            <a:r>
              <a:rPr lang="en-US" sz="2800" b="0" i="0" dirty="0">
                <a:effectLst/>
                <a:latin typeface="Times New Roman" panose="02020603050405020304" pitchFamily="18" charset="0"/>
                <a:cs typeface="Times New Roman" panose="02020603050405020304" pitchFamily="18" charset="0"/>
              </a:rPr>
              <a:t>Model Selection</a:t>
            </a:r>
            <a:endParaRPr lang="en-US"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ED9B42C-E5B1-4773-C2F3-6576D2F2CC6B}"/>
              </a:ext>
            </a:extLst>
          </p:cNvPr>
          <p:cNvGraphicFramePr>
            <a:graphicFrameLocks noGrp="1"/>
          </p:cNvGraphicFramePr>
          <p:nvPr>
            <p:extLst>
              <p:ext uri="{D42A27DB-BD31-4B8C-83A1-F6EECF244321}">
                <p14:modId xmlns:p14="http://schemas.microsoft.com/office/powerpoint/2010/main" val="1315811600"/>
              </p:ext>
            </p:extLst>
          </p:nvPr>
        </p:nvGraphicFramePr>
        <p:xfrm>
          <a:off x="1688124" y="1181315"/>
          <a:ext cx="8401538" cy="3984654"/>
        </p:xfrm>
        <a:graphic>
          <a:graphicData uri="http://schemas.openxmlformats.org/drawingml/2006/table">
            <a:tbl>
              <a:tblPr firstRow="1" bandRow="1">
                <a:tableStyleId>{5C22544A-7EE6-4342-B048-85BDC9FD1C3A}</a:tableStyleId>
              </a:tblPr>
              <a:tblGrid>
                <a:gridCol w="4221710">
                  <a:extLst>
                    <a:ext uri="{9D8B030D-6E8A-4147-A177-3AD203B41FA5}">
                      <a16:colId xmlns:a16="http://schemas.microsoft.com/office/drawing/2014/main" val="1092029219"/>
                    </a:ext>
                  </a:extLst>
                </a:gridCol>
                <a:gridCol w="4179828">
                  <a:extLst>
                    <a:ext uri="{9D8B030D-6E8A-4147-A177-3AD203B41FA5}">
                      <a16:colId xmlns:a16="http://schemas.microsoft.com/office/drawing/2014/main" val="3687134680"/>
                    </a:ext>
                  </a:extLst>
                </a:gridCol>
              </a:tblGrid>
              <a:tr h="75300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i="0" dirty="0" err="1">
                          <a:effectLst/>
                          <a:latin typeface="Times New Roman" panose="02020603050405020304" pitchFamily="18" charset="0"/>
                          <a:cs typeface="Times New Roman" panose="02020603050405020304" pitchFamily="18" charset="0"/>
                        </a:rPr>
                        <a:t>RandomForestRegressor</a:t>
                      </a:r>
                      <a:endParaRPr lang="en-US" sz="2400" b="0" i="0" dirty="0">
                        <a:effectLst/>
                        <a:latin typeface="Times New Roman" panose="02020603050405020304" pitchFamily="18" charset="0"/>
                        <a:cs typeface="Times New Roman" panose="02020603050405020304" pitchFamily="18" charset="0"/>
                      </a:endParaRPr>
                    </a:p>
                  </a:txBody>
                  <a:tcPr/>
                </a:tc>
                <a:tc>
                  <a:txBody>
                    <a:bodyPr/>
                    <a:lstStyle/>
                    <a:p>
                      <a:pPr algn="ctr"/>
                      <a:r>
                        <a:rPr lang="en-US" sz="2400" b="1" i="0" dirty="0" err="1">
                          <a:effectLst/>
                          <a:latin typeface="Times New Roman" panose="02020603050405020304" pitchFamily="18" charset="0"/>
                          <a:cs typeface="Times New Roman" panose="02020603050405020304" pitchFamily="18" charset="0"/>
                        </a:rPr>
                        <a:t>GradientBoostingRegressor</a:t>
                      </a:r>
                      <a:endParaRPr lang="en-US" sz="2400" b="0" i="0" dirty="0">
                        <a:effectLst/>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745816070"/>
                  </a:ext>
                </a:extLst>
              </a:tr>
              <a:tr h="3231649">
                <a:tc>
                  <a:txBody>
                    <a:bodyPr/>
                    <a:lstStyle/>
                    <a:p>
                      <a:pPr marL="171450" indent="-171450"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We applied the </a:t>
                      </a: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 model with 300 estimators and a random state of 55.</a:t>
                      </a:r>
                    </a:p>
                    <a:p>
                      <a:pPr marL="171450" indent="-171450"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model's performance was impressive, achieving an R-squared value of 0.9476.</a:t>
                      </a:r>
                    </a:p>
                    <a:p>
                      <a:pPr marL="171450" indent="-171450" algn="just">
                        <a:buFont typeface="Wingdings" panose="05000000000000000000" pitchFamily="2" charset="2"/>
                        <a:buChar char="ü"/>
                      </a:pP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 demonstrated its capabilities in capturing the underlying patterns in the data.</a:t>
                      </a:r>
                    </a:p>
                    <a:p>
                      <a:pPr marL="171450" indent="-171450"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We conducted an in-depth analysis of the </a:t>
                      </a: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 model.</a:t>
                      </a:r>
                    </a:p>
                    <a:p>
                      <a:pPr marL="171450" indent="-171450"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model's high R-squared value 0.9476 indicates strong accuracy and a good fit to the data.</a:t>
                      </a:r>
                    </a:p>
                    <a:p>
                      <a:pPr marL="171450" indent="-171450"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strengths of </a:t>
                      </a: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 include its robustness and ability to handle complex relationships.</a:t>
                      </a:r>
                    </a:p>
                    <a:p>
                      <a:endParaRPr lang="en-US" dirty="0"/>
                    </a:p>
                  </a:txBody>
                  <a:tcPr/>
                </a:tc>
                <a:tc>
                  <a:txBody>
                    <a:bodyPr/>
                    <a:lstStyle/>
                    <a:p>
                      <a:pPr marL="171450" indent="-171450"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We implemented the </a:t>
                      </a:r>
                      <a:r>
                        <a:rPr lang="en-US" sz="1400" dirty="0" err="1">
                          <a:latin typeface="Times New Roman" panose="02020603050405020304" pitchFamily="18" charset="0"/>
                          <a:cs typeface="Times New Roman" panose="02020603050405020304" pitchFamily="18" charset="0"/>
                        </a:rPr>
                        <a:t>GradientBoostingRegressor</a:t>
                      </a:r>
                      <a:r>
                        <a:rPr lang="en-US" sz="1400" dirty="0">
                          <a:latin typeface="Times New Roman" panose="02020603050405020304" pitchFamily="18" charset="0"/>
                          <a:cs typeface="Times New Roman" panose="02020603050405020304" pitchFamily="18" charset="0"/>
                        </a:rPr>
                        <a:t> model with 100 estimators and the same random state, 55.</a:t>
                      </a:r>
                    </a:p>
                    <a:p>
                      <a:pPr marL="171450" indent="-171450"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model delivered a strong performance with an R-squared value of 0.9397.</a:t>
                      </a:r>
                    </a:p>
                    <a:p>
                      <a:pPr marL="171450" indent="-171450" algn="just">
                        <a:buFont typeface="Wingdings" panose="05000000000000000000" pitchFamily="2" charset="2"/>
                        <a:buChar char="ü"/>
                      </a:pPr>
                      <a:r>
                        <a:rPr lang="en-US" sz="1400" dirty="0" err="1">
                          <a:latin typeface="Times New Roman" panose="02020603050405020304" pitchFamily="18" charset="0"/>
                          <a:cs typeface="Times New Roman" panose="02020603050405020304" pitchFamily="18" charset="0"/>
                        </a:rPr>
                        <a:t>GradientBoostingRegressor</a:t>
                      </a:r>
                      <a:r>
                        <a:rPr lang="en-US" sz="1400" dirty="0">
                          <a:latin typeface="Times New Roman" panose="02020603050405020304" pitchFamily="18" charset="0"/>
                          <a:cs typeface="Times New Roman" panose="02020603050405020304" pitchFamily="18" charset="0"/>
                        </a:rPr>
                        <a:t> showcased its ability to improve predictions through ensemble learning.</a:t>
                      </a:r>
                    </a:p>
                    <a:p>
                      <a:pPr marL="171450" indent="-171450"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detailed analysis of the </a:t>
                      </a:r>
                      <a:r>
                        <a:rPr lang="en-US" sz="1400" dirty="0" err="1">
                          <a:latin typeface="Times New Roman" panose="02020603050405020304" pitchFamily="18" charset="0"/>
                          <a:cs typeface="Times New Roman" panose="02020603050405020304" pitchFamily="18" charset="0"/>
                        </a:rPr>
                        <a:t>GradientBoostingRegressor</a:t>
                      </a:r>
                      <a:r>
                        <a:rPr lang="en-US" sz="1400" dirty="0">
                          <a:latin typeface="Times New Roman" panose="02020603050405020304" pitchFamily="18" charset="0"/>
                          <a:cs typeface="Times New Roman" panose="02020603050405020304" pitchFamily="18" charset="0"/>
                        </a:rPr>
                        <a:t> model was performed.</a:t>
                      </a:r>
                    </a:p>
                    <a:p>
                      <a:pPr marL="171450" indent="-171450"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model's R-squared value of 0.9397 reflects its ability to capture the data's patterns.</a:t>
                      </a:r>
                    </a:p>
                    <a:p>
                      <a:pPr marL="171450" indent="-171450" algn="just">
                        <a:buFont typeface="Wingdings" panose="05000000000000000000" pitchFamily="2" charset="2"/>
                        <a:buChar char="ü"/>
                      </a:pPr>
                      <a:r>
                        <a:rPr lang="en-US" sz="1400" dirty="0" err="1">
                          <a:latin typeface="Times New Roman" panose="02020603050405020304" pitchFamily="18" charset="0"/>
                          <a:cs typeface="Times New Roman" panose="02020603050405020304" pitchFamily="18" charset="0"/>
                        </a:rPr>
                        <a:t>GradientBoostingRegressor</a:t>
                      </a:r>
                      <a:r>
                        <a:rPr lang="en-US" sz="1400" dirty="0">
                          <a:latin typeface="Times New Roman" panose="02020603050405020304" pitchFamily="18" charset="0"/>
                          <a:cs typeface="Times New Roman" panose="02020603050405020304" pitchFamily="18" charset="0"/>
                        </a:rPr>
                        <a:t> excels in improving predictive accuracy through boosting.</a:t>
                      </a:r>
                    </a:p>
                    <a:p>
                      <a:endParaRPr lang="en-US" dirty="0"/>
                    </a:p>
                  </a:txBody>
                  <a:tcPr/>
                </a:tc>
                <a:extLst>
                  <a:ext uri="{0D108BD9-81ED-4DB2-BD59-A6C34878D82A}">
                    <a16:rowId xmlns:a16="http://schemas.microsoft.com/office/drawing/2014/main" val="1644100579"/>
                  </a:ext>
                </a:extLst>
              </a:tr>
            </a:tbl>
          </a:graphicData>
        </a:graphic>
      </p:graphicFrame>
      <p:sp>
        <p:nvSpPr>
          <p:cNvPr id="7" name="TextBox 6">
            <a:extLst>
              <a:ext uri="{FF2B5EF4-FFF2-40B4-BE49-F238E27FC236}">
                <a16:creationId xmlns:a16="http://schemas.microsoft.com/office/drawing/2014/main" id="{FE563284-4E5E-AD68-E341-A13AFA5F0640}"/>
              </a:ext>
            </a:extLst>
          </p:cNvPr>
          <p:cNvSpPr txBox="1"/>
          <p:nvPr/>
        </p:nvSpPr>
        <p:spPr>
          <a:xfrm>
            <a:off x="1336431" y="5298831"/>
            <a:ext cx="8878278" cy="523220"/>
          </a:xfrm>
          <a:prstGeom prst="rect">
            <a:avLst/>
          </a:prstGeom>
          <a:noFill/>
        </p:spPr>
        <p:txBody>
          <a:bodyPr wrap="square">
            <a:spAutoFit/>
          </a:bodyPr>
          <a:lstStyle/>
          <a:p>
            <a:pPr marL="742950" lvl="1" indent="-285750" algn="l">
              <a:buFont typeface="Wingdings" panose="05000000000000000000" pitchFamily="2" charset="2"/>
              <a:buChar char="Ø"/>
            </a:pPr>
            <a:r>
              <a:rPr lang="en-US" sz="1400" b="0" i="0" dirty="0">
                <a:effectLst/>
                <a:latin typeface="Times New Roman" panose="02020603050405020304" pitchFamily="18" charset="0"/>
                <a:cs typeface="Times New Roman" panose="02020603050405020304" pitchFamily="18" charset="0"/>
              </a:rPr>
              <a:t>By comparing the R-squared values of both models, we gained valuable insights into their performance.</a:t>
            </a:r>
          </a:p>
          <a:p>
            <a:pPr marL="742950" lvl="1" indent="-285750" algn="l">
              <a:buFont typeface="Wingdings" panose="05000000000000000000" pitchFamily="2" charset="2"/>
              <a:buChar char="Ø"/>
            </a:pPr>
            <a:r>
              <a:rPr lang="en-US" sz="1400" b="0" i="0" dirty="0" err="1">
                <a:effectLst/>
                <a:latin typeface="Times New Roman" panose="02020603050405020304" pitchFamily="18" charset="0"/>
                <a:cs typeface="Times New Roman" panose="02020603050405020304" pitchFamily="18" charset="0"/>
              </a:rPr>
              <a:t>RandomForestRegressor</a:t>
            </a:r>
            <a:r>
              <a:rPr lang="en-US" sz="1400" b="0" i="0" dirty="0">
                <a:effectLst/>
                <a:latin typeface="Times New Roman" panose="02020603050405020304" pitchFamily="18" charset="0"/>
                <a:cs typeface="Times New Roman" panose="02020603050405020304" pitchFamily="18" charset="0"/>
              </a:rPr>
              <a:t> outperformed </a:t>
            </a:r>
            <a:r>
              <a:rPr lang="en-US" sz="1400" b="0" i="0" dirty="0" err="1">
                <a:effectLst/>
                <a:latin typeface="Times New Roman" panose="02020603050405020304" pitchFamily="18" charset="0"/>
                <a:cs typeface="Times New Roman" panose="02020603050405020304" pitchFamily="18" charset="0"/>
              </a:rPr>
              <a:t>GradientBoostingRegressor</a:t>
            </a:r>
            <a:r>
              <a:rPr lang="en-US" sz="1400" b="0" i="0" dirty="0">
                <a:effectLst/>
                <a:latin typeface="Times New Roman" panose="02020603050405020304" pitchFamily="18" charset="0"/>
                <a:cs typeface="Times New Roman" panose="02020603050405020304" pitchFamily="18" charset="0"/>
              </a:rPr>
              <a:t> slightly in terms of R-squared.</a:t>
            </a:r>
            <a:endParaRPr lang="en-US" sz="1400" dirty="0"/>
          </a:p>
        </p:txBody>
      </p:sp>
    </p:spTree>
    <p:extLst>
      <p:ext uri="{BB962C8B-B14F-4D97-AF65-F5344CB8AC3E}">
        <p14:creationId xmlns:p14="http://schemas.microsoft.com/office/powerpoint/2010/main" val="168002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17785" y="623888"/>
            <a:ext cx="10574215" cy="1281112"/>
          </a:xfrm>
        </p:spPr>
        <p:txBody>
          <a:bodyPr/>
          <a:lstStyle/>
          <a:p>
            <a:r>
              <a:rPr lang="en-US" b="1" dirty="0">
                <a:latin typeface="Times New Roman" panose="02020603050405020304" pitchFamily="18" charset="0"/>
                <a:cs typeface="Times New Roman" panose="02020603050405020304" pitchFamily="18" charset="0"/>
              </a:rPr>
              <a:t>Result </a:t>
            </a:r>
            <a:br>
              <a:rPr lang="en-US" dirty="0"/>
            </a:br>
            <a:endParaRPr lang="en-US" dirty="0"/>
          </a:p>
        </p:txBody>
      </p:sp>
      <p:sp>
        <p:nvSpPr>
          <p:cNvPr id="5" name="TextBox 4"/>
          <p:cNvSpPr txBox="1"/>
          <p:nvPr/>
        </p:nvSpPr>
        <p:spPr>
          <a:xfrm>
            <a:off x="11597054" y="6286500"/>
            <a:ext cx="87923" cy="369332"/>
          </a:xfrm>
          <a:prstGeom prst="rect">
            <a:avLst/>
          </a:prstGeom>
          <a:noFill/>
        </p:spPr>
        <p:txBody>
          <a:bodyPr wrap="square" rtlCol="0">
            <a:spAutoFit/>
          </a:bodyPr>
          <a:lstStyle/>
          <a:p>
            <a:r>
              <a:rPr lang="en-US" dirty="0"/>
              <a:t>8</a:t>
            </a:r>
          </a:p>
        </p:txBody>
      </p:sp>
      <p:sp>
        <p:nvSpPr>
          <p:cNvPr id="4" name="TextBox 3">
            <a:extLst>
              <a:ext uri="{FF2B5EF4-FFF2-40B4-BE49-F238E27FC236}">
                <a16:creationId xmlns:a16="http://schemas.microsoft.com/office/drawing/2014/main" id="{DC6300C3-5851-5BCF-40C6-C927B85F273A}"/>
              </a:ext>
            </a:extLst>
          </p:cNvPr>
          <p:cNvSpPr txBox="1"/>
          <p:nvPr/>
        </p:nvSpPr>
        <p:spPr>
          <a:xfrm>
            <a:off x="1617786" y="1281724"/>
            <a:ext cx="4790830" cy="5447645"/>
          </a:xfrm>
          <a:prstGeom prst="rect">
            <a:avLst/>
          </a:prstGeom>
          <a:noFill/>
        </p:spPr>
        <p:txBody>
          <a:bodyPr wrap="square">
            <a:spAutoFit/>
          </a:bodyPr>
          <a:lstStyle/>
          <a:p>
            <a:r>
              <a:rPr lang="en-US" sz="1200" b="0" i="0" dirty="0">
                <a:effectLst/>
                <a:latin typeface="Times New Roman" panose="02020603050405020304" pitchFamily="18" charset="0"/>
                <a:cs typeface="Times New Roman" panose="02020603050405020304" pitchFamily="18" charset="0"/>
              </a:rPr>
              <a:t>Enter minimum price: 10000</a:t>
            </a:r>
          </a:p>
          <a:p>
            <a:r>
              <a:rPr lang="en-US" sz="1200" b="0" i="0" dirty="0">
                <a:effectLst/>
                <a:latin typeface="Times New Roman" panose="02020603050405020304" pitchFamily="18" charset="0"/>
                <a:cs typeface="Times New Roman" panose="02020603050405020304" pitchFamily="18" charset="0"/>
              </a:rPr>
              <a:t>Enter maximum price: 20000</a:t>
            </a:r>
          </a:p>
          <a:p>
            <a:r>
              <a:rPr lang="en-US" sz="1200" b="0" i="0" dirty="0">
                <a:effectLst/>
                <a:latin typeface="Times New Roman" panose="02020603050405020304" pitchFamily="18" charset="0"/>
                <a:cs typeface="Times New Roman" panose="02020603050405020304" pitchFamily="18" charset="0"/>
              </a:rPr>
              <a:t>                                    Phone Name    Price  Rating ?/5  \</a:t>
            </a:r>
          </a:p>
          <a:p>
            <a:r>
              <a:rPr lang="en-US" sz="1200" b="0" i="0" dirty="0">
                <a:effectLst/>
                <a:latin typeface="Times New Roman" panose="02020603050405020304" pitchFamily="18" charset="0"/>
                <a:cs typeface="Times New Roman" panose="02020603050405020304" pitchFamily="18" charset="0"/>
              </a:rPr>
              <a:t>265         </a:t>
            </a:r>
            <a:r>
              <a:rPr lang="en-US" sz="1200" b="0" i="0" dirty="0" err="1">
                <a:effectLst/>
                <a:latin typeface="Times New Roman" panose="02020603050405020304" pitchFamily="18" charset="0"/>
                <a:cs typeface="Times New Roman" panose="02020603050405020304" pitchFamily="18" charset="0"/>
              </a:rPr>
              <a:t>realme</a:t>
            </a:r>
            <a:r>
              <a:rPr lang="en-US" sz="1200" b="0" i="0" dirty="0">
                <a:effectLst/>
                <a:latin typeface="Times New Roman" panose="02020603050405020304" pitchFamily="18" charset="0"/>
                <a:cs typeface="Times New Roman" panose="02020603050405020304" pitchFamily="18" charset="0"/>
              </a:rPr>
              <a:t> C25_Y (Glacier Blue, 64 GB)  10999.0         4.5   </a:t>
            </a:r>
          </a:p>
          <a:p>
            <a:r>
              <a:rPr lang="en-US" sz="1200" b="0" i="0" dirty="0">
                <a:effectLst/>
                <a:latin typeface="Times New Roman" panose="02020603050405020304" pitchFamily="18" charset="0"/>
                <a:cs typeface="Times New Roman" panose="02020603050405020304" pitchFamily="18" charset="0"/>
              </a:rPr>
              <a:t>267           </a:t>
            </a:r>
            <a:r>
              <a:rPr lang="en-US" sz="1200" b="0" i="0" dirty="0" err="1">
                <a:effectLst/>
                <a:latin typeface="Times New Roman" panose="02020603050405020304" pitchFamily="18" charset="0"/>
                <a:cs typeface="Times New Roman" panose="02020603050405020304" pitchFamily="18" charset="0"/>
              </a:rPr>
              <a:t>realme</a:t>
            </a:r>
            <a:r>
              <a:rPr lang="en-US" sz="1200" b="0" i="0" dirty="0">
                <a:effectLst/>
                <a:latin typeface="Times New Roman" panose="02020603050405020304" pitchFamily="18" charset="0"/>
                <a:cs typeface="Times New Roman" panose="02020603050405020304" pitchFamily="18" charset="0"/>
              </a:rPr>
              <a:t> C25_Y (Metal Grey, 64 GB)  10999.0         4.5   </a:t>
            </a:r>
          </a:p>
          <a:p>
            <a:r>
              <a:rPr lang="en-US" sz="1200" b="0" i="0" dirty="0">
                <a:effectLst/>
                <a:latin typeface="Times New Roman" panose="02020603050405020304" pitchFamily="18" charset="0"/>
                <a:cs typeface="Times New Roman" panose="02020603050405020304" pitchFamily="18" charset="0"/>
              </a:rPr>
              <a:t>977            vivo T1X (Gravity Black, 64 GB)  16990.0         4.5   </a:t>
            </a:r>
          </a:p>
          <a:p>
            <a:r>
              <a:rPr lang="en-US" sz="1200" b="0" i="0" dirty="0">
                <a:effectLst/>
                <a:latin typeface="Times New Roman" panose="02020603050405020304" pitchFamily="18" charset="0"/>
                <a:cs typeface="Times New Roman" panose="02020603050405020304" pitchFamily="18" charset="0"/>
              </a:rPr>
              <a:t>978               vivo T1X (Space Blue, 64 GB)  16990.0         4.5   </a:t>
            </a:r>
          </a:p>
          <a:p>
            <a:r>
              <a:rPr lang="en-US" sz="1200" b="0" i="0" dirty="0">
                <a:effectLst/>
                <a:latin typeface="Times New Roman" panose="02020603050405020304" pitchFamily="18" charset="0"/>
                <a:cs typeface="Times New Roman" panose="02020603050405020304" pitchFamily="18" charset="0"/>
              </a:rPr>
              <a:t>151        </a:t>
            </a:r>
            <a:r>
              <a:rPr lang="en-US" sz="1200" b="0" i="0" dirty="0" err="1">
                <a:effectLst/>
                <a:latin typeface="Times New Roman" panose="02020603050405020304" pitchFamily="18" charset="0"/>
                <a:cs typeface="Times New Roman" panose="02020603050405020304" pitchFamily="18" charset="0"/>
              </a:rPr>
              <a:t>realme</a:t>
            </a:r>
            <a:r>
              <a:rPr lang="en-US" sz="1200" b="0" i="0" dirty="0">
                <a:effectLst/>
                <a:latin typeface="Times New Roman" panose="02020603050405020304" pitchFamily="18" charset="0"/>
                <a:cs typeface="Times New Roman" panose="02020603050405020304" pitchFamily="18" charset="0"/>
              </a:rPr>
              <a:t> 9i 5G (Rocking Black, 64 GB)  14999.0         4.5   </a:t>
            </a:r>
          </a:p>
          <a:p>
            <a:r>
              <a:rPr lang="en-US" sz="1200" b="0" i="0" dirty="0">
                <a:effectLst/>
                <a:latin typeface="Times New Roman" panose="02020603050405020304" pitchFamily="18" charset="0"/>
                <a:cs typeface="Times New Roman" panose="02020603050405020304" pitchFamily="18" charset="0"/>
              </a:rPr>
              <a:t>...                                        ...      ...         ...   </a:t>
            </a:r>
          </a:p>
          <a:p>
            <a:r>
              <a:rPr lang="en-US" sz="1200" b="0" i="0" dirty="0">
                <a:effectLst/>
                <a:latin typeface="Times New Roman" panose="02020603050405020304" pitchFamily="18" charset="0"/>
                <a:cs typeface="Times New Roman" panose="02020603050405020304" pitchFamily="18" charset="0"/>
              </a:rPr>
              <a:t>1424              Nokia G11 Plus (Blue, 64 GB)  13999.0         3.7   </a:t>
            </a:r>
          </a:p>
          <a:p>
            <a:r>
              <a:rPr lang="en-US" sz="1200" b="0" i="0" dirty="0">
                <a:effectLst/>
                <a:latin typeface="Times New Roman" panose="02020603050405020304" pitchFamily="18" charset="0"/>
                <a:cs typeface="Times New Roman" panose="02020603050405020304" pitchFamily="18" charset="0"/>
              </a:rPr>
              <a:t>1427              Nokia G11 Plus (Grey, 64 GB)  13999.0         3.7   </a:t>
            </a:r>
          </a:p>
          <a:p>
            <a:r>
              <a:rPr lang="en-US" sz="1200" b="0" i="0" dirty="0">
                <a:effectLst/>
                <a:latin typeface="Times New Roman" panose="02020603050405020304" pitchFamily="18" charset="0"/>
                <a:cs typeface="Times New Roman" panose="02020603050405020304" pitchFamily="18" charset="0"/>
              </a:rPr>
              <a:t>1669         Alcatel Idol 4 (Dark Grey, 16 GB)  16999.0         3.7   </a:t>
            </a:r>
          </a:p>
          <a:p>
            <a:r>
              <a:rPr lang="en-US" sz="1200" b="0" i="0" dirty="0">
                <a:effectLst/>
                <a:latin typeface="Times New Roman" panose="02020603050405020304" pitchFamily="18" charset="0"/>
                <a:cs typeface="Times New Roman" panose="02020603050405020304" pitchFamily="18" charset="0"/>
              </a:rPr>
              <a:t>1691               Alcatel Scribe (Blue, 4 GB)  12900.0         0.0   </a:t>
            </a:r>
          </a:p>
          <a:p>
            <a:r>
              <a:rPr lang="en-US" sz="1200" b="0" i="0" dirty="0">
                <a:effectLst/>
                <a:latin typeface="Times New Roman" panose="02020603050405020304" pitchFamily="18" charset="0"/>
                <a:cs typeface="Times New Roman" panose="02020603050405020304" pitchFamily="18" charset="0"/>
              </a:rPr>
              <a:t>606   SAMSUNG Galaxy M04 (Light Green, 128 GB)  13499.0         0.0   </a:t>
            </a:r>
          </a:p>
          <a:p>
            <a:endParaRPr lang="en-US" sz="1200" b="0" i="0" dirty="0">
              <a:effectLst/>
              <a:latin typeface="Times New Roman" panose="02020603050405020304" pitchFamily="18" charset="0"/>
              <a:cs typeface="Times New Roman" panose="02020603050405020304" pitchFamily="18" charset="0"/>
            </a:endParaRPr>
          </a:p>
          <a:p>
            <a:r>
              <a:rPr lang="en-US" sz="1200" b="0" i="0" dirty="0">
                <a:effectLst/>
                <a:latin typeface="Times New Roman" panose="02020603050405020304" pitchFamily="18" charset="0"/>
                <a:cs typeface="Times New Roman" panose="02020603050405020304" pitchFamily="18" charset="0"/>
              </a:rPr>
              <a:t>      </a:t>
            </a:r>
            <a:r>
              <a:rPr lang="en-US" sz="1200" b="0" i="0" dirty="0" err="1">
                <a:effectLst/>
                <a:latin typeface="Times New Roman" panose="02020603050405020304" pitchFamily="18" charset="0"/>
                <a:cs typeface="Times New Roman" panose="02020603050405020304" pitchFamily="18" charset="0"/>
              </a:rPr>
              <a:t>Predicted_Price</a:t>
            </a:r>
            <a:r>
              <a:rPr lang="en-US" sz="1200" b="0" i="0" dirty="0">
                <a:effectLst/>
                <a:latin typeface="Times New Roman" panose="02020603050405020304" pitchFamily="18" charset="0"/>
                <a:cs typeface="Times New Roman" panose="02020603050405020304" pitchFamily="18" charset="0"/>
              </a:rPr>
              <a:t>  </a:t>
            </a:r>
          </a:p>
          <a:p>
            <a:r>
              <a:rPr lang="en-US" sz="1200" b="0" i="0" dirty="0">
                <a:effectLst/>
                <a:latin typeface="Times New Roman" panose="02020603050405020304" pitchFamily="18" charset="0"/>
                <a:cs typeface="Times New Roman" panose="02020603050405020304" pitchFamily="18" charset="0"/>
              </a:rPr>
              <a:t>265      11173.783977  </a:t>
            </a:r>
          </a:p>
          <a:p>
            <a:r>
              <a:rPr lang="en-US" sz="1200" b="0" i="0" dirty="0">
                <a:effectLst/>
                <a:latin typeface="Times New Roman" panose="02020603050405020304" pitchFamily="18" charset="0"/>
                <a:cs typeface="Times New Roman" panose="02020603050405020304" pitchFamily="18" charset="0"/>
              </a:rPr>
              <a:t>267      11173.783977  </a:t>
            </a:r>
          </a:p>
          <a:p>
            <a:r>
              <a:rPr lang="en-US" sz="1200" b="0" i="0" dirty="0">
                <a:effectLst/>
                <a:latin typeface="Times New Roman" panose="02020603050405020304" pitchFamily="18" charset="0"/>
                <a:cs typeface="Times New Roman" panose="02020603050405020304" pitchFamily="18" charset="0"/>
              </a:rPr>
              <a:t>977      12417.865498  </a:t>
            </a:r>
          </a:p>
          <a:p>
            <a:r>
              <a:rPr lang="en-US" sz="1200" b="0" i="0" dirty="0">
                <a:effectLst/>
                <a:latin typeface="Times New Roman" panose="02020603050405020304" pitchFamily="18" charset="0"/>
                <a:cs typeface="Times New Roman" panose="02020603050405020304" pitchFamily="18" charset="0"/>
              </a:rPr>
              <a:t>978      12417.865498  </a:t>
            </a:r>
          </a:p>
          <a:p>
            <a:r>
              <a:rPr lang="en-US" sz="1200" b="0" i="0" dirty="0">
                <a:effectLst/>
                <a:latin typeface="Times New Roman" panose="02020603050405020304" pitchFamily="18" charset="0"/>
                <a:cs typeface="Times New Roman" panose="02020603050405020304" pitchFamily="18" charset="0"/>
              </a:rPr>
              <a:t>151      13338.923556  </a:t>
            </a:r>
          </a:p>
          <a:p>
            <a:r>
              <a:rPr lang="en-US" sz="1200" b="0" i="0" dirty="0">
                <a:effectLst/>
                <a:latin typeface="Times New Roman" panose="02020603050405020304" pitchFamily="18" charset="0"/>
                <a:cs typeface="Times New Roman" panose="02020603050405020304" pitchFamily="18" charset="0"/>
              </a:rPr>
              <a:t>...               ...  </a:t>
            </a:r>
          </a:p>
          <a:p>
            <a:r>
              <a:rPr lang="en-US" sz="1200" b="0" i="0" dirty="0">
                <a:effectLst/>
                <a:latin typeface="Times New Roman" panose="02020603050405020304" pitchFamily="18" charset="0"/>
                <a:cs typeface="Times New Roman" panose="02020603050405020304" pitchFamily="18" charset="0"/>
              </a:rPr>
              <a:t>1424     12154.507360  </a:t>
            </a:r>
          </a:p>
          <a:p>
            <a:r>
              <a:rPr lang="en-US" sz="1200" b="0" i="0" dirty="0">
                <a:effectLst/>
                <a:latin typeface="Times New Roman" panose="02020603050405020304" pitchFamily="18" charset="0"/>
                <a:cs typeface="Times New Roman" panose="02020603050405020304" pitchFamily="18" charset="0"/>
              </a:rPr>
              <a:t>1427     12154.507360  </a:t>
            </a:r>
          </a:p>
          <a:p>
            <a:r>
              <a:rPr lang="en-US" sz="1200" b="0" i="0" dirty="0">
                <a:effectLst/>
                <a:latin typeface="Times New Roman" panose="02020603050405020304" pitchFamily="18" charset="0"/>
                <a:cs typeface="Times New Roman" panose="02020603050405020304" pitchFamily="18" charset="0"/>
              </a:rPr>
              <a:t>1669     18906.757062  </a:t>
            </a:r>
          </a:p>
          <a:p>
            <a:r>
              <a:rPr lang="en-US" sz="1200" b="0" i="0" dirty="0">
                <a:effectLst/>
                <a:latin typeface="Times New Roman" panose="02020603050405020304" pitchFamily="18" charset="0"/>
                <a:cs typeface="Times New Roman" panose="02020603050405020304" pitchFamily="18" charset="0"/>
              </a:rPr>
              <a:t>1691     16765.609888  </a:t>
            </a:r>
          </a:p>
          <a:p>
            <a:r>
              <a:rPr lang="en-US" sz="1200" b="0" i="0" dirty="0">
                <a:effectLst/>
                <a:latin typeface="Times New Roman" panose="02020603050405020304" pitchFamily="18" charset="0"/>
                <a:cs typeface="Times New Roman" panose="02020603050405020304" pitchFamily="18" charset="0"/>
              </a:rPr>
              <a:t>606      17374.506887  </a:t>
            </a:r>
          </a:p>
          <a:p>
            <a:endParaRPr lang="en-US" sz="1200" b="0" i="0" dirty="0">
              <a:effectLst/>
              <a:latin typeface="Times New Roman" panose="02020603050405020304" pitchFamily="18" charset="0"/>
              <a:cs typeface="Times New Roman" panose="02020603050405020304" pitchFamily="18" charset="0"/>
            </a:endParaRPr>
          </a:p>
          <a:p>
            <a:r>
              <a:rPr lang="en-US" sz="1200" b="0" i="0" dirty="0">
                <a:effectLst/>
                <a:latin typeface="Times New Roman" panose="02020603050405020304" pitchFamily="18" charset="0"/>
                <a:cs typeface="Times New Roman" panose="02020603050405020304" pitchFamily="18" charset="0"/>
              </a:rPr>
              <a:t>[713 rows x 4 columns]</a:t>
            </a:r>
            <a:endParaRPr lang="en-US"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CEABE8C-040F-302B-F37F-14959C0740E9}"/>
              </a:ext>
            </a:extLst>
          </p:cNvPr>
          <p:cNvSpPr txBox="1"/>
          <p:nvPr/>
        </p:nvSpPr>
        <p:spPr>
          <a:xfrm>
            <a:off x="6627445" y="2562837"/>
            <a:ext cx="4071815" cy="1569660"/>
          </a:xfrm>
          <a:prstGeom prst="rect">
            <a:avLst/>
          </a:prstGeom>
          <a:noFill/>
        </p:spPr>
        <p:txBody>
          <a:bodyPr wrap="square">
            <a:spAutoFit/>
          </a:bodyPr>
          <a:lstStyle/>
          <a:p>
            <a:pPr algn="l">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Price Range: 10,000 to 20,000</a:t>
            </a:r>
          </a:p>
          <a:p>
            <a:pPr algn="l">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713 mobile phones within this budget range.</a:t>
            </a:r>
          </a:p>
          <a:p>
            <a:pPr algn="l">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Diverse mobile brands and models recommended.</a:t>
            </a:r>
          </a:p>
          <a:p>
            <a:pPr algn="l">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Predicted prices closely match actual prices.</a:t>
            </a:r>
          </a:p>
          <a:p>
            <a:pPr algn="l">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Average user rating: 4.5, indicating high user satisfaction.</a:t>
            </a:r>
          </a:p>
          <a:p>
            <a:pPr algn="l">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Empowering consumers with budget-friendly, user-centric choices.</a:t>
            </a:r>
          </a:p>
          <a:p>
            <a:pPr algn="l">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Confidence in predictive models for accurate price estimates.</a:t>
            </a:r>
          </a:p>
        </p:txBody>
      </p:sp>
    </p:spTree>
    <p:extLst>
      <p:ext uri="{BB962C8B-B14F-4D97-AF65-F5344CB8AC3E}">
        <p14:creationId xmlns:p14="http://schemas.microsoft.com/office/powerpoint/2010/main" val="17088859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TotalTime>
  <Words>1500</Words>
  <Application>Microsoft Office PowerPoint</Application>
  <PresentationFormat>Widescreen</PresentationFormat>
  <Paragraphs>131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Calibri</vt:lpstr>
      <vt:lpstr>Century Gothic</vt:lpstr>
      <vt:lpstr>Roboto</vt:lpstr>
      <vt:lpstr>Times New Roman</vt:lpstr>
      <vt:lpstr>TimesNewRomanPS-BoldMT</vt:lpstr>
      <vt:lpstr>Wingdings</vt:lpstr>
      <vt:lpstr>Wingdings 3</vt:lpstr>
      <vt:lpstr>Wisp</vt:lpstr>
      <vt:lpstr>Mobile Brand Recommendation </vt:lpstr>
      <vt:lpstr>Contents</vt:lpstr>
      <vt:lpstr>Introduction</vt:lpstr>
      <vt:lpstr>Objective </vt:lpstr>
      <vt:lpstr>Background Study</vt:lpstr>
      <vt:lpstr>PowerPoint Presentation</vt:lpstr>
      <vt:lpstr>Dataset Overview</vt:lpstr>
      <vt:lpstr>PowerPoint Presentation</vt:lpstr>
      <vt:lpstr>Result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Compressive Strength Prediction</dc:title>
  <dc:creator>siul</dc:creator>
  <cp:lastModifiedBy>Md. Rayhan Ali</cp:lastModifiedBy>
  <cp:revision>32</cp:revision>
  <dcterms:created xsi:type="dcterms:W3CDTF">2023-10-15T16:10:15Z</dcterms:created>
  <dcterms:modified xsi:type="dcterms:W3CDTF">2023-10-28T03:49:50Z</dcterms:modified>
</cp:coreProperties>
</file>