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2" r:id="rId4"/>
    <p:sldId id="259" r:id="rId5"/>
    <p:sldId id="264" r:id="rId6"/>
    <p:sldId id="256" r:id="rId7"/>
    <p:sldId id="274" r:id="rId8"/>
    <p:sldId id="262" r:id="rId9"/>
    <p:sldId id="261" r:id="rId10"/>
    <p:sldId id="263" r:id="rId11"/>
    <p:sldId id="266" r:id="rId12"/>
    <p:sldId id="268" r:id="rId13"/>
    <p:sldId id="270" r:id="rId14"/>
    <p:sldId id="271" r:id="rId15"/>
    <p:sldId id="273" r:id="rId16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6" d="100"/>
          <a:sy n="76" d="100"/>
        </p:scale>
        <p:origin x="-12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en-US" smtClean="0"/>
              <a:t>Etika Profesi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CF97639-61F7-4984-B85E-ED7F8F0037F1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r>
              <a:rPr lang="en-US" smtClean="0"/>
              <a:t>Sriyono, S,Kom.,M.Pd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99AF262-058C-4AE1-B2E6-C4971803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641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en-US" smtClean="0"/>
              <a:t>Etika Profesi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B581069-26D0-4CCE-A3C1-B36BC27D958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r>
              <a:rPr lang="en-US" smtClean="0"/>
              <a:t>Sriyono, S,Kom.,M.Pd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59FDDED3-2A5B-40AE-BDC3-47BD475E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573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Etika Profesi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S,Kom.,M.Pd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ED3-2A5B-40AE-BDC3-47BD475E9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01A6-4F32-4006-80BE-34F33109D3BB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D1E-3AC5-4FFE-B9F6-2D848372B7A9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257C-FE8D-452E-A5AD-B2AB15166C03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577C-6972-448C-8604-F40C4BDCF05B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3C1F-E7F4-4954-8F4C-F689975F4A81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459-FC33-491A-BB3A-C5813BF4B1BC}" type="datetime1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6F8-7AF3-458E-A172-EEF962C77EDE}" type="datetime1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AFE-B2A1-4CB3-9985-34372A9E65EE}" type="datetime1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033E-7490-4894-8371-FE6E2FB103D0}" type="datetime1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02F5-511F-497D-8909-481227309623}" type="datetime1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DB0D-5CFA-4619-89B8-F1C07A5FD5B8}" type="datetime1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9F243EB-53CB-4A59-A941-5C336CE4C929}" type="datetime1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Sriyono, S.Kom., M.Pd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C33E8D8-8B4A-4445-8485-8242556861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Autofit/>
          </a:bodyPr>
          <a:lstStyle/>
          <a:p>
            <a:r>
              <a:rPr lang="en-US" sz="9600" dirty="0" err="1" smtClean="0">
                <a:solidFill>
                  <a:srgbClr val="C00000"/>
                </a:solidFill>
              </a:rPr>
              <a:t>Etika</a:t>
            </a:r>
            <a:r>
              <a:rPr lang="en-US" sz="9600" dirty="0" smtClean="0">
                <a:solidFill>
                  <a:srgbClr val="C00000"/>
                </a:solidFill>
              </a:rPr>
              <a:t> </a:t>
            </a:r>
            <a:r>
              <a:rPr lang="en-US" sz="9600" dirty="0" err="1" smtClean="0">
                <a:solidFill>
                  <a:srgbClr val="C00000"/>
                </a:solidFill>
              </a:rPr>
              <a:t>Profesi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33800" y="5562600"/>
            <a:ext cx="5137356" cy="762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382000" cy="4114800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AutoNum type="arabicPeriod"/>
              <a:defRPr/>
            </a:pP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Menjunjung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martabat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profesi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AutoNum type="arabicPeriod"/>
              <a:defRPr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Menjaga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memelihara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kesejahteraan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anggota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AutoNum type="arabicPeriod"/>
              <a:defRPr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pengabdian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profesi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AutoNum type="arabicPeriod"/>
              <a:defRPr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mutu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profesi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AutoNum type="arabicPeriod"/>
              <a:defRPr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mutu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profesi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AutoNum type="arabicPeriod"/>
              <a:defRPr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pribadi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AutoNum type="arabicPeriod"/>
              <a:defRPr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kuat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terjalin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erat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AutoNum type="arabicPeriod"/>
              <a:defRPr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baku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standarnya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sendiri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i="1" dirty="0" smtClean="0"/>
              <a:t>TUJUAN </a:t>
            </a:r>
            <a:br>
              <a:rPr lang="en-US" i="1" dirty="0" smtClean="0"/>
            </a:br>
            <a:r>
              <a:rPr lang="en-US" i="1" dirty="0" err="1" smtClean="0"/>
              <a:t>Kode</a:t>
            </a:r>
            <a:r>
              <a:rPr lang="en-US" i="1" dirty="0" smtClean="0"/>
              <a:t> </a:t>
            </a:r>
            <a:r>
              <a:rPr lang="en-US" i="1" dirty="0" err="1" smtClean="0"/>
              <a:t>Etik</a:t>
            </a:r>
            <a:r>
              <a:rPr lang="en-US" i="1" dirty="0" smtClean="0"/>
              <a:t> </a:t>
            </a:r>
            <a:r>
              <a:rPr lang="en-US" i="1" dirty="0" err="1" smtClean="0"/>
              <a:t>Profesi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69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Book Antiqua" pitchFamily="18" charset="0"/>
              </a:rPr>
              <a:t>Etika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sz="6000" b="1" dirty="0" smtClean="0">
                <a:latin typeface="Book Antiqua" pitchFamily="18" charset="0"/>
              </a:rPr>
              <a:t>≈ </a:t>
            </a:r>
            <a:r>
              <a:rPr lang="en-US" b="1" dirty="0" smtClean="0">
                <a:latin typeface="Book Antiqua" pitchFamily="18" charset="0"/>
              </a:rPr>
              <a:t>Moral</a:t>
            </a:r>
          </a:p>
          <a:p>
            <a:r>
              <a:rPr lang="en-US" b="1" dirty="0" smtClean="0">
                <a:latin typeface="Book Antiqua" pitchFamily="18" charset="0"/>
              </a:rPr>
              <a:t>Moral = </a:t>
            </a:r>
            <a:r>
              <a:rPr lang="en-US" b="1" i="1" dirty="0" err="1" smtClean="0">
                <a:latin typeface="Book Antiqua" pitchFamily="18" charset="0"/>
              </a:rPr>
              <a:t>mos</a:t>
            </a:r>
            <a:r>
              <a:rPr lang="en-US" b="1" dirty="0" smtClean="0">
                <a:latin typeface="Book Antiqua" pitchFamily="18" charset="0"/>
              </a:rPr>
              <a:t> (Latin)/</a:t>
            </a:r>
            <a:r>
              <a:rPr lang="en-US" b="1" dirty="0" err="1" smtClean="0">
                <a:latin typeface="Book Antiqua" pitchFamily="18" charset="0"/>
              </a:rPr>
              <a:t>jamak</a:t>
            </a:r>
            <a:r>
              <a:rPr lang="en-US" b="1" dirty="0" smtClean="0">
                <a:latin typeface="Book Antiqua" pitchFamily="18" charset="0"/>
              </a:rPr>
              <a:t>=</a:t>
            </a:r>
            <a:r>
              <a:rPr lang="en-US" b="1" i="1" dirty="0" smtClean="0">
                <a:latin typeface="Book Antiqua" pitchFamily="18" charset="0"/>
              </a:rPr>
              <a:t>mores</a:t>
            </a:r>
            <a:r>
              <a:rPr lang="en-US" b="1" dirty="0" smtClean="0">
                <a:latin typeface="Book Antiqua" pitchFamily="18" charset="0"/>
              </a:rPr>
              <a:t> =</a:t>
            </a:r>
            <a:r>
              <a:rPr lang="en-US" b="1" dirty="0" err="1" smtClean="0">
                <a:latin typeface="Book Antiqua" pitchFamily="18" charset="0"/>
              </a:rPr>
              <a:t>adat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b="1" dirty="0" err="1" smtClean="0">
                <a:latin typeface="Book Antiqua" pitchFamily="18" charset="0"/>
              </a:rPr>
              <a:t>kebiasaan</a:t>
            </a:r>
            <a:r>
              <a:rPr lang="en-US" b="1" dirty="0" smtClean="0">
                <a:latin typeface="Book Antiqua" pitchFamily="18" charset="0"/>
              </a:rPr>
              <a:t>/</a:t>
            </a:r>
            <a:r>
              <a:rPr lang="en-US" b="1" dirty="0" err="1" smtClean="0">
                <a:latin typeface="Book Antiqua" pitchFamily="18" charset="0"/>
              </a:rPr>
              <a:t>cara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b="1" dirty="0" err="1" smtClean="0">
                <a:latin typeface="Book Antiqua" pitchFamily="18" charset="0"/>
              </a:rPr>
              <a:t>hidup</a:t>
            </a:r>
            <a:endParaRPr lang="en-US" b="1" dirty="0" smtClean="0">
              <a:latin typeface="Book Antiqua" pitchFamily="18" charset="0"/>
            </a:endParaRPr>
          </a:p>
          <a:p>
            <a:r>
              <a:rPr lang="en-US" b="1" dirty="0" smtClean="0"/>
              <a:t>Moral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kepada</a:t>
            </a:r>
            <a:r>
              <a:rPr lang="en-US" b="1" dirty="0" smtClean="0"/>
              <a:t> rasa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karsa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 smtClean="0"/>
              <a:t>segala</a:t>
            </a:r>
            <a:r>
              <a:rPr lang="en-US" b="1" dirty="0" smtClean="0"/>
              <a:t> </a:t>
            </a:r>
            <a:r>
              <a:rPr lang="en-US" b="1" dirty="0" err="1" smtClean="0"/>
              <a:t>hal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kehidupannya</a:t>
            </a:r>
            <a:endParaRPr lang="en-US" b="1" dirty="0" smtClean="0"/>
          </a:p>
          <a:p>
            <a:r>
              <a:rPr lang="en-US" b="1" dirty="0" smtClean="0"/>
              <a:t>Moral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kepada</a:t>
            </a:r>
            <a:r>
              <a:rPr lang="en-US" b="1" dirty="0" smtClean="0"/>
              <a:t> </a:t>
            </a:r>
            <a:r>
              <a:rPr lang="en-US" b="1" dirty="0" err="1" smtClean="0"/>
              <a:t>dorongan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mentaati</a:t>
            </a:r>
            <a:r>
              <a:rPr lang="en-US" b="1" dirty="0" smtClean="0"/>
              <a:t> </a:t>
            </a:r>
            <a:r>
              <a:rPr lang="en-US" b="1" dirty="0" err="1" smtClean="0"/>
              <a:t>etika</a:t>
            </a:r>
            <a:r>
              <a:rPr lang="en-US" b="1" dirty="0" smtClean="0"/>
              <a:t>, </a:t>
            </a:r>
            <a:r>
              <a:rPr lang="en-US" b="1" dirty="0" err="1" smtClean="0"/>
              <a:t>perbuatan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sdg</a:t>
            </a:r>
            <a:r>
              <a:rPr lang="en-US" b="1" dirty="0" smtClean="0"/>
              <a:t> </a:t>
            </a:r>
            <a:r>
              <a:rPr lang="en-US" b="1" dirty="0" err="1" smtClean="0"/>
              <a:t>dinilai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ETIKA DAN MORAL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610600" cy="46482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Etika</a:t>
            </a:r>
            <a:r>
              <a:rPr lang="en-US" b="1" dirty="0" smtClean="0"/>
              <a:t> </a:t>
            </a:r>
            <a:r>
              <a:rPr lang="en-US" b="1" dirty="0" err="1" smtClean="0"/>
              <a:t>Deskriptif</a:t>
            </a:r>
            <a:r>
              <a:rPr lang="en-US" dirty="0" smtClean="0"/>
              <a:t>: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melukiskan</a:t>
            </a:r>
            <a:r>
              <a:rPr lang="en-US" dirty="0" smtClean="0"/>
              <a:t>, </a:t>
            </a:r>
            <a:r>
              <a:rPr lang="en-US" dirty="0" err="1" smtClean="0"/>
              <a:t>menggambarkan</a:t>
            </a:r>
            <a:r>
              <a:rPr lang="en-US" dirty="0" smtClean="0"/>
              <a:t>, </a:t>
            </a:r>
            <a:r>
              <a:rPr lang="en-US" dirty="0" err="1" smtClean="0"/>
              <a:t>menceritakan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,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,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mengajarkan</a:t>
            </a:r>
            <a:r>
              <a:rPr lang="en-US" dirty="0" smtClean="0"/>
              <a:t> </a:t>
            </a:r>
            <a:r>
              <a:rPr lang="en-US" dirty="0" err="1" smtClean="0"/>
              <a:t>bgmn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Sejarah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Etika</a:t>
            </a:r>
            <a:endParaRPr lang="en-US" dirty="0" smtClean="0">
              <a:sym typeface="Wingdings" pitchFamily="2" charset="2"/>
            </a:endParaRPr>
          </a:p>
          <a:p>
            <a:r>
              <a:rPr lang="en-US" b="1" dirty="0" err="1" smtClean="0">
                <a:sym typeface="Wingdings" pitchFamily="2" charset="2"/>
              </a:rPr>
              <a:t>Etika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Normatif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memberikan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penilaian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buruk</a:t>
            </a:r>
            <a:endParaRPr lang="en-US" dirty="0" smtClean="0">
              <a:sym typeface="Wingdings" pitchFamily="2" charset="2"/>
            </a:endParaRPr>
          </a:p>
          <a:p>
            <a:pPr marL="1079500" indent="-457200">
              <a:buFont typeface="Courier New" pitchFamily="49" charset="0"/>
              <a:buChar char="o"/>
            </a:pPr>
            <a:r>
              <a:rPr lang="en-US" b="1" dirty="0" err="1" smtClean="0">
                <a:sym typeface="Wingdings" pitchFamily="2" charset="2"/>
              </a:rPr>
              <a:t>Etika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Umum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membahas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prinsip</a:t>
            </a:r>
            <a:r>
              <a:rPr lang="en-US" dirty="0" smtClean="0">
                <a:sym typeface="Wingdings" pitchFamily="2" charset="2"/>
              </a:rPr>
              <a:t> umumnilai2</a:t>
            </a:r>
          </a:p>
          <a:p>
            <a:pPr marL="1079500" indent="-457200">
              <a:buFont typeface="Courier New" pitchFamily="49" charset="0"/>
              <a:buChar char="o"/>
            </a:pPr>
            <a:r>
              <a:rPr lang="en-US" b="1" dirty="0" err="1" smtClean="0">
                <a:sym typeface="Wingdings" pitchFamily="2" charset="2"/>
              </a:rPr>
              <a:t>Etika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Khusus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pelaksanaan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prinsip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umum</a:t>
            </a:r>
            <a:r>
              <a:rPr lang="en-US" dirty="0" smtClean="0">
                <a:sym typeface="Wingdings" pitchFamily="2" charset="2"/>
              </a:rPr>
              <a:t> </a:t>
            </a:r>
            <a:r>
              <a:rPr lang="en-US" dirty="0" err="1" smtClean="0">
                <a:sym typeface="Wingdings" pitchFamily="2" charset="2"/>
              </a:rPr>
              <a:t>etika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dlm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pekerjaan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ktr</a:t>
            </a:r>
            <a:endParaRPr lang="en-US" dirty="0" smtClean="0">
              <a:sym typeface="Wingdings" pitchFamily="2" charset="2"/>
            </a:endParaRPr>
          </a:p>
          <a:p>
            <a:r>
              <a:rPr lang="en-US" b="1" dirty="0" err="1" smtClean="0">
                <a:sym typeface="Wingdings" pitchFamily="2" charset="2"/>
              </a:rPr>
              <a:t>Etika</a:t>
            </a:r>
            <a:r>
              <a:rPr lang="en-US" b="1" dirty="0" smtClean="0">
                <a:sym typeface="Wingdings" pitchFamily="2" charset="2"/>
              </a:rPr>
              <a:t> Individual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tingkah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laku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manusia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sbg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individu</a:t>
            </a:r>
            <a:endParaRPr lang="en-US" dirty="0" smtClean="0">
              <a:sym typeface="Wingdings" pitchFamily="2" charset="2"/>
            </a:endParaRPr>
          </a:p>
          <a:p>
            <a:r>
              <a:rPr lang="en-US" b="1" dirty="0" err="1" smtClean="0">
                <a:sym typeface="Wingdings" pitchFamily="2" charset="2"/>
              </a:rPr>
              <a:t>Etika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Sosial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dlm</a:t>
            </a:r>
            <a:r>
              <a:rPr lang="en-US" dirty="0" smtClean="0">
                <a:sym typeface="Wingdings" pitchFamily="2" charset="2"/>
              </a:rPr>
              <a:t> hub </a:t>
            </a:r>
            <a:r>
              <a:rPr lang="en-US" dirty="0" err="1" smtClean="0">
                <a:sym typeface="Wingdings" pitchFamily="2" charset="2"/>
              </a:rPr>
              <a:t>dgn</a:t>
            </a:r>
            <a:r>
              <a:rPr lang="en-US" dirty="0" smtClean="0">
                <a:sym typeface="Wingdings" pitchFamily="2" charset="2"/>
              </a:rPr>
              <a:t> orang lain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Sistematika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 algn="ctr">
              <a:buNone/>
            </a:pP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b="1" dirty="0" smtClean="0">
                <a:latin typeface="Book Antiqua" pitchFamily="18" charset="0"/>
              </a:rPr>
              <a:t>≈ </a:t>
            </a:r>
            <a:r>
              <a:rPr lang="en-US" b="1" dirty="0" err="1" smtClean="0">
                <a:latin typeface="Book Antiqua" pitchFamily="18" charset="0"/>
              </a:rPr>
              <a:t>etiket</a:t>
            </a:r>
            <a:endParaRPr lang="en-US" b="1" dirty="0" smtClean="0">
              <a:latin typeface="Book Antiqua" pitchFamily="18" charset="0"/>
            </a:endParaRPr>
          </a:p>
          <a:p>
            <a:pPr marL="137160" indent="0">
              <a:buNone/>
            </a:pPr>
            <a:endParaRPr lang="en-US" b="1" dirty="0" smtClean="0">
              <a:latin typeface="Book Antiqua" pitchFamily="18" charset="0"/>
            </a:endParaRPr>
          </a:p>
          <a:p>
            <a:pPr marL="574675" indent="-457200">
              <a:buFont typeface="Wingdings" pitchFamily="2" charset="2"/>
              <a:buChar char="v"/>
            </a:pPr>
            <a:r>
              <a:rPr lang="en-US" b="1" dirty="0" err="1" smtClean="0">
                <a:latin typeface="Book Antiqua" pitchFamily="18" charset="0"/>
              </a:rPr>
              <a:t>menyangkut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b="1" dirty="0" err="1" smtClean="0">
                <a:latin typeface="Book Antiqua" pitchFamily="18" charset="0"/>
              </a:rPr>
              <a:t>perilaku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b="1" dirty="0" err="1" smtClean="0">
                <a:latin typeface="Book Antiqua" pitchFamily="18" charset="0"/>
              </a:rPr>
              <a:t>manusia</a:t>
            </a:r>
            <a:endParaRPr lang="en-US" b="1" dirty="0" smtClean="0">
              <a:latin typeface="Book Antiqua" pitchFamily="18" charset="0"/>
            </a:endParaRPr>
          </a:p>
          <a:p>
            <a:pPr marL="117475" indent="0">
              <a:buNone/>
            </a:pPr>
            <a:endParaRPr lang="en-US" b="1" dirty="0" smtClean="0">
              <a:latin typeface="Book Antiqua" pitchFamily="18" charset="0"/>
            </a:endParaRPr>
          </a:p>
          <a:p>
            <a:pPr marL="574675" indent="-457200">
              <a:buFont typeface="Wingdings" pitchFamily="2" charset="2"/>
              <a:buChar char="v"/>
            </a:pPr>
            <a:r>
              <a:rPr lang="en-US" b="1" dirty="0" err="1" smtClean="0"/>
              <a:t>Mengatur</a:t>
            </a:r>
            <a:r>
              <a:rPr lang="en-US" b="1" dirty="0" smtClean="0"/>
              <a:t> </a:t>
            </a:r>
            <a:r>
              <a:rPr lang="en-US" b="1" dirty="0" err="1" smtClean="0"/>
              <a:t>perilaku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normatif</a:t>
            </a:r>
            <a:r>
              <a:rPr lang="en-US" b="1" dirty="0" smtClean="0"/>
              <a:t> </a:t>
            </a:r>
            <a:r>
              <a:rPr lang="en-US" b="1" dirty="0" err="1" smtClean="0"/>
              <a:t>yaitu</a:t>
            </a:r>
            <a:r>
              <a:rPr lang="en-US" b="1" dirty="0" smtClean="0"/>
              <a:t> </a:t>
            </a:r>
            <a:r>
              <a:rPr lang="en-US" b="1" dirty="0" err="1" smtClean="0"/>
              <a:t>memberi</a:t>
            </a:r>
            <a:r>
              <a:rPr lang="en-US" b="1" dirty="0" smtClean="0"/>
              <a:t> </a:t>
            </a:r>
            <a:r>
              <a:rPr lang="en-US" b="1" dirty="0" err="1" smtClean="0"/>
              <a:t>norma</a:t>
            </a:r>
            <a:r>
              <a:rPr lang="en-US" b="1" dirty="0" smtClean="0"/>
              <a:t> </a:t>
            </a:r>
            <a:r>
              <a:rPr lang="en-US" b="1" dirty="0" err="1" smtClean="0"/>
              <a:t>bagi</a:t>
            </a:r>
            <a:r>
              <a:rPr lang="en-US" b="1" dirty="0" smtClean="0"/>
              <a:t> </a:t>
            </a:r>
            <a:r>
              <a:rPr lang="en-US" b="1" dirty="0" err="1" smtClean="0"/>
              <a:t>perilaku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:</a:t>
            </a:r>
          </a:p>
          <a:p>
            <a:pPr marL="117475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- </a:t>
            </a: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hrs</a:t>
            </a:r>
            <a:r>
              <a:rPr lang="en-US" b="1" dirty="0" smtClean="0"/>
              <a:t> </a:t>
            </a:r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</a:p>
          <a:p>
            <a:pPr marL="117475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- </a:t>
            </a: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tdk</a:t>
            </a:r>
            <a:r>
              <a:rPr lang="en-US" b="1" dirty="0" smtClean="0"/>
              <a:t> </a:t>
            </a:r>
            <a:r>
              <a:rPr lang="en-US" b="1" dirty="0" err="1" smtClean="0"/>
              <a:t>boleh</a:t>
            </a:r>
            <a:r>
              <a:rPr lang="en-US" b="1" dirty="0" smtClean="0"/>
              <a:t> </a:t>
            </a:r>
            <a:r>
              <a:rPr lang="en-US" b="1" dirty="0" err="1" smtClean="0"/>
              <a:t>dilakukan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etiket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692413"/>
              </p:ext>
            </p:extLst>
          </p:nvPr>
        </p:nvGraphicFramePr>
        <p:xfrm>
          <a:off x="228600" y="1295400"/>
          <a:ext cx="8686800" cy="500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66"/>
                <a:gridCol w="3619500"/>
                <a:gridCol w="4665134"/>
              </a:tblGrid>
              <a:tr h="324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ETIKET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ETIKA</a:t>
                      </a:r>
                      <a:endParaRPr lang="en-US" dirty="0"/>
                    </a:p>
                  </a:txBody>
                  <a:tcPr/>
                </a:tc>
              </a:tr>
              <a:tr h="15061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Menyangkut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perbuatan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dilakukan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manusia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0988" indent="-280988"/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memberi</a:t>
                      </a:r>
                      <a:r>
                        <a:rPr lang="en-US" dirty="0" smtClean="0">
                          <a:sym typeface="Wingdings" pitchFamily="2" charset="2"/>
                        </a:rPr>
                        <a:t>/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menerima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dgn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tangan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kanan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ym typeface="Wingdings" pitchFamily="2" charset="2"/>
                        </a:rPr>
                        <a:t>memberi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norma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ttg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perbuatan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itu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sendiri</a:t>
                      </a:r>
                      <a:r>
                        <a:rPr lang="en-US" dirty="0" smtClean="0">
                          <a:sym typeface="Wingdings" pitchFamily="2" charset="2"/>
                        </a:rPr>
                        <a:t>.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Apakah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suatu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perbuatan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boleh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dilakukan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atau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tidak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</a:p>
                    <a:p>
                      <a:pPr marL="280988" marR="0" indent="-2809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mengambil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barang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milik</a:t>
                      </a:r>
                      <a:r>
                        <a:rPr lang="en-US" dirty="0" smtClean="0">
                          <a:sym typeface="Wingdings" pitchFamily="2" charset="2"/>
                        </a:rPr>
                        <a:t> orang lain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tanpa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izin</a:t>
                      </a:r>
                      <a:endParaRPr lang="en-US" dirty="0" smtClean="0">
                        <a:sym typeface="Wingdings" pitchFamily="2" charset="2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03925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ym typeface="Wingdings" pitchFamily="2" charset="2"/>
                        </a:rPr>
                        <a:t>hanya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berlaku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dlm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pergaulan</a:t>
                      </a:r>
                      <a:r>
                        <a:rPr lang="en-US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berlaku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ketika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ada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pihak</a:t>
                      </a:r>
                      <a:r>
                        <a:rPr lang="en-US" dirty="0" smtClean="0">
                          <a:sym typeface="Wingdings" pitchFamily="2" charset="2"/>
                        </a:rPr>
                        <a:t> lain  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etiket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makan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dlm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pesta</a:t>
                      </a:r>
                      <a:endParaRPr lang="en-US" dirty="0" smtClean="0">
                        <a:sym typeface="Wingdings" pitchFamily="2" charset="2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itchFamily="2" charset="2"/>
                        </a:rPr>
                        <a:t>selalu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berlaku</a:t>
                      </a:r>
                      <a:r>
                        <a:rPr lang="en-US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tdk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tergantung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ada</a:t>
                      </a:r>
                      <a:r>
                        <a:rPr lang="en-US" dirty="0" smtClean="0">
                          <a:sym typeface="Wingdings" pitchFamily="2" charset="2"/>
                        </a:rPr>
                        <a:t>/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tdknya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orang lain,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etika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tetap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berlaku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Larangan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mencuri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tetap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berlaku</a:t>
                      </a:r>
                      <a:endParaRPr lang="en-US" dirty="0"/>
                    </a:p>
                  </a:txBody>
                  <a:tcPr/>
                </a:tc>
              </a:tr>
              <a:tr h="79942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itchFamily="2" charset="2"/>
                        </a:rPr>
                        <a:t>bersifat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relatif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</a:p>
                    <a:p>
                      <a:pPr marL="280988" indent="-280988"/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tergantung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tempat</a:t>
                      </a:r>
                      <a:r>
                        <a:rPr lang="en-US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waktu</a:t>
                      </a:r>
                      <a:r>
                        <a:rPr lang="en-US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sikon</a:t>
                      </a:r>
                      <a:r>
                        <a:rPr lang="en-US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itchFamily="2" charset="2"/>
                        </a:rPr>
                        <a:t>lebih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absolut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</a:p>
                    <a:p>
                      <a:pPr marL="280988" indent="-280988"/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jgn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mencuri</a:t>
                      </a:r>
                      <a:r>
                        <a:rPr lang="en-US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jgn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bohong</a:t>
                      </a:r>
                      <a:r>
                        <a:rPr lang="en-US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jgn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membunuh</a:t>
                      </a:r>
                      <a:endParaRPr lang="en-US" dirty="0"/>
                    </a:p>
                  </a:txBody>
                  <a:tcPr/>
                </a:tc>
              </a:tr>
              <a:tr h="79942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ym typeface="Wingdings" pitchFamily="2" charset="2"/>
                        </a:rPr>
                        <a:t>sifatnya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lebih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lahiriah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manusia</a:t>
                      </a:r>
                      <a:endParaRPr lang="en-US" dirty="0" smtClean="0">
                        <a:sym typeface="Wingdings" pitchFamily="2" charset="2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itchFamily="2" charset="2"/>
                        </a:rPr>
                        <a:t>juga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menyangkut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batiniah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Etiket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1"/>
            <a:ext cx="8610599" cy="4038600"/>
          </a:xfrm>
        </p:spPr>
        <p:txBody>
          <a:bodyPr>
            <a:normAutofit fontScale="85000" lnSpcReduction="10000"/>
          </a:bodyPr>
          <a:lstStyle/>
          <a:p>
            <a:pPr marL="137160" indent="0">
              <a:buNone/>
            </a:pP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profesi</a:t>
            </a:r>
            <a:endParaRPr lang="en-US" dirty="0"/>
          </a:p>
          <a:p>
            <a:pPr marL="457200" lvl="0" indent="-320675">
              <a:buFont typeface="+mj-lt"/>
              <a:buAutoNum type="arabicPeriod"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en-US" b="1" dirty="0"/>
              <a:t> </a:t>
            </a:r>
            <a:r>
              <a:rPr lang="en-US" b="1" dirty="0" err="1"/>
              <a:t>Teknis</a:t>
            </a:r>
            <a:r>
              <a:rPr lang="en-US" b="1" dirty="0"/>
              <a:t>,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keahlian</a:t>
            </a:r>
            <a:endParaRPr lang="en-US" dirty="0"/>
          </a:p>
          <a:p>
            <a:pPr marL="457200" lvl="0" indent="-320675">
              <a:buFont typeface="+mj-lt"/>
              <a:buAutoNum type="arabicPeriod"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Kompetensi</a:t>
            </a:r>
            <a:r>
              <a:rPr lang="en-US" b="1" dirty="0"/>
              <a:t>,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profesionalnya</a:t>
            </a:r>
            <a:r>
              <a:rPr lang="en-US" dirty="0"/>
              <a:t>,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ketekunan</a:t>
            </a:r>
            <a:endParaRPr lang="en-US" dirty="0"/>
          </a:p>
          <a:p>
            <a:pPr marL="457200" lvl="0" indent="-320675">
              <a:buFont typeface="+mj-lt"/>
              <a:buAutoNum type="arabicPeriod"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Tanggungjawab</a:t>
            </a:r>
            <a:r>
              <a:rPr lang="en-US" b="1" dirty="0"/>
              <a:t>,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profesional</a:t>
            </a:r>
            <a:endParaRPr lang="en-US" dirty="0"/>
          </a:p>
          <a:p>
            <a:pPr marL="457200" lvl="0" indent="-320675">
              <a:buFont typeface="+mj-lt"/>
              <a:buAutoNum type="arabicPeriod"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Kepentingan</a:t>
            </a:r>
            <a:r>
              <a:rPr lang="en-US" b="1" dirty="0"/>
              <a:t> </a:t>
            </a:r>
            <a:r>
              <a:rPr lang="en-US" b="1" dirty="0" err="1"/>
              <a:t>Publik</a:t>
            </a:r>
            <a:r>
              <a:rPr lang="en-US" dirty="0"/>
              <a:t>, </a:t>
            </a:r>
            <a:r>
              <a:rPr lang="en-US" dirty="0" err="1"/>
              <a:t>menghormati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publik</a:t>
            </a:r>
            <a:endParaRPr lang="en-US" dirty="0"/>
          </a:p>
          <a:p>
            <a:pPr marL="457200" lvl="0" indent="-320675">
              <a:buFont typeface="+mj-lt"/>
              <a:buAutoNum type="arabicPeriod"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Integritas</a:t>
            </a:r>
            <a:r>
              <a:rPr lang="en-US" b="1" dirty="0"/>
              <a:t>, </a:t>
            </a:r>
            <a:r>
              <a:rPr lang="en-US" dirty="0" err="1"/>
              <a:t>menjunjung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professional</a:t>
            </a:r>
          </a:p>
          <a:p>
            <a:pPr marL="457200" lvl="0" indent="-320675">
              <a:buFont typeface="+mj-lt"/>
              <a:buAutoNum type="arabicPeriod"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Objektivitas</a:t>
            </a:r>
            <a:r>
              <a:rPr lang="en-US" dirty="0"/>
              <a:t>,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objektivitas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kewajiban</a:t>
            </a:r>
            <a:endParaRPr lang="en-US" dirty="0"/>
          </a:p>
          <a:p>
            <a:pPr marL="457200" lvl="0" indent="-320675">
              <a:buFont typeface="+mj-lt"/>
              <a:buAutoNum type="arabicPeriod"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Kerahasiaan</a:t>
            </a:r>
            <a:r>
              <a:rPr lang="en-US" dirty="0"/>
              <a:t>, </a:t>
            </a:r>
            <a:r>
              <a:rPr lang="en-US" dirty="0" err="1"/>
              <a:t>menghormati</a:t>
            </a:r>
            <a:r>
              <a:rPr lang="en-US" dirty="0"/>
              <a:t> </a:t>
            </a:r>
            <a:r>
              <a:rPr lang="en-US" dirty="0" err="1"/>
              <a:t>kerahasiaan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457200" lvl="0" indent="-320675">
              <a:buFont typeface="+mj-lt"/>
              <a:buAutoNum type="arabicPeriod"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Prilaku</a:t>
            </a:r>
            <a:r>
              <a:rPr lang="en-US" b="1" dirty="0"/>
              <a:t> </a:t>
            </a:r>
            <a:r>
              <a:rPr lang="en-US" b="1" dirty="0" err="1"/>
              <a:t>Profesional</a:t>
            </a:r>
            <a:r>
              <a:rPr lang="en-US" dirty="0"/>
              <a:t>, </a:t>
            </a:r>
            <a:r>
              <a:rPr lang="en-US" dirty="0" err="1"/>
              <a:t>berprilaku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reputasi</a:t>
            </a:r>
            <a:r>
              <a:rPr lang="en-US" dirty="0"/>
              <a:t> </a:t>
            </a:r>
            <a:r>
              <a:rPr lang="en-US" dirty="0" err="1" smtClean="0"/>
              <a:t>profesi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smtClean="0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4000" b="1" i="1" dirty="0" smtClean="0"/>
              <a:t>Ethos</a:t>
            </a:r>
            <a:r>
              <a:rPr lang="en-US" dirty="0" smtClean="0"/>
              <a:t> (</a:t>
            </a:r>
            <a:r>
              <a:rPr lang="en-US" dirty="0" err="1" smtClean="0"/>
              <a:t>Yunani</a:t>
            </a:r>
            <a:r>
              <a:rPr lang="en-US" dirty="0" smtClean="0"/>
              <a:t>) </a:t>
            </a:r>
          </a:p>
          <a:p>
            <a:r>
              <a:rPr lang="en-US" b="1" dirty="0" err="1" smtClean="0">
                <a:sym typeface="Wingdings" pitchFamily="2" charset="2"/>
              </a:rPr>
              <a:t>Adat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istiadat</a:t>
            </a:r>
            <a:endParaRPr lang="en-US" b="1" dirty="0" smtClean="0">
              <a:sym typeface="Wingdings" pitchFamily="2" charset="2"/>
            </a:endParaRPr>
          </a:p>
          <a:p>
            <a:r>
              <a:rPr lang="en-US" b="1" dirty="0" err="1" smtClean="0">
                <a:sym typeface="Wingdings" pitchFamily="2" charset="2"/>
              </a:rPr>
              <a:t>Kebiasaan</a:t>
            </a:r>
            <a:r>
              <a:rPr lang="en-US" b="1" dirty="0" smtClean="0">
                <a:sym typeface="Wingdings" pitchFamily="2" charset="2"/>
              </a:rPr>
              <a:t> yang </a:t>
            </a:r>
            <a:r>
              <a:rPr lang="en-US" b="1" dirty="0" err="1" smtClean="0">
                <a:sym typeface="Wingdings" pitchFamily="2" charset="2"/>
              </a:rPr>
              <a:t>baik</a:t>
            </a:r>
            <a:endParaRPr lang="en-US" b="1" dirty="0" smtClean="0">
              <a:sym typeface="Wingdings" pitchFamily="2" charset="2"/>
            </a:endParaRPr>
          </a:p>
          <a:p>
            <a:r>
              <a:rPr lang="en-US" b="1" dirty="0" err="1" smtClean="0">
                <a:sym typeface="Wingdings" pitchFamily="2" charset="2"/>
              </a:rPr>
              <a:t>Watak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kesusilaan</a:t>
            </a:r>
            <a:endParaRPr lang="en-US" b="1" dirty="0" smtClean="0">
              <a:sym typeface="Wingdings" pitchFamily="2" charset="2"/>
            </a:endParaRPr>
          </a:p>
          <a:p>
            <a:endParaRPr lang="en-US" b="1" dirty="0">
              <a:sym typeface="Wingdings" pitchFamily="2" charset="2"/>
            </a:endParaRPr>
          </a:p>
          <a:p>
            <a:pPr lvl="0"/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/>
              <a:t>perilaku</a:t>
            </a:r>
            <a:r>
              <a:rPr lang="en-US" b="1" dirty="0"/>
              <a:t>, </a:t>
            </a:r>
            <a:r>
              <a:rPr lang="en-US" b="1" dirty="0" err="1"/>
              <a:t>adat</a:t>
            </a:r>
            <a:r>
              <a:rPr lang="en-US" b="1" dirty="0"/>
              <a:t> </a:t>
            </a:r>
            <a:r>
              <a:rPr lang="en-US" b="1" dirty="0" err="1"/>
              <a:t>kebiasaan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pergaulan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sesamanya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menegaskan</a:t>
            </a:r>
            <a:r>
              <a:rPr lang="en-US" b="1" dirty="0"/>
              <a:t> </a:t>
            </a:r>
            <a:r>
              <a:rPr lang="en-US" b="1" dirty="0" err="1"/>
              <a:t>mana</a:t>
            </a:r>
            <a:r>
              <a:rPr lang="en-US" b="1" dirty="0"/>
              <a:t> yang </a:t>
            </a:r>
            <a:r>
              <a:rPr lang="en-US" b="1" dirty="0" err="1"/>
              <a:t>benar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mana</a:t>
            </a:r>
            <a:r>
              <a:rPr lang="en-US" b="1" dirty="0"/>
              <a:t> yang </a:t>
            </a:r>
            <a:r>
              <a:rPr lang="en-US" b="1" dirty="0" err="1" smtClean="0"/>
              <a:t>buruk</a:t>
            </a:r>
            <a:endParaRPr lang="en-US" b="1" dirty="0" smtClean="0"/>
          </a:p>
          <a:p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ajaran</a:t>
            </a:r>
            <a:endParaRPr lang="en-US" dirty="0"/>
          </a:p>
          <a:p>
            <a:pPr lvl="0"/>
            <a:endParaRPr lang="en-US" b="1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000" i="1" dirty="0" err="1"/>
              <a:t>e</a:t>
            </a:r>
            <a:r>
              <a:rPr lang="en-US" sz="6000" i="1" dirty="0" err="1" smtClean="0"/>
              <a:t>tika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13803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66360"/>
          </a:xfrm>
        </p:spPr>
        <p:txBody>
          <a:bodyPr/>
          <a:lstStyle/>
          <a:p>
            <a:pPr marL="137160" indent="0">
              <a:buNone/>
            </a:pPr>
            <a:r>
              <a:rPr lang="en-US" dirty="0" err="1" smtClean="0"/>
              <a:t>K.Bertens</a:t>
            </a:r>
            <a:r>
              <a:rPr lang="en-US" dirty="0" smtClean="0"/>
              <a:t> (1993;6-7)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b="1" dirty="0" err="1" smtClean="0"/>
              <a:t>Etika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Nilai</a:t>
            </a:r>
            <a:r>
              <a:rPr lang="en-US" b="1" dirty="0" smtClean="0"/>
              <a:t>/</a:t>
            </a:r>
            <a:r>
              <a:rPr lang="en-US" b="1" dirty="0" err="1" smtClean="0"/>
              <a:t>norma</a:t>
            </a:r>
            <a:r>
              <a:rPr lang="en-US" b="1" dirty="0" smtClean="0"/>
              <a:t> moral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pegangan</a:t>
            </a:r>
            <a:r>
              <a:rPr lang="en-US" b="1" dirty="0" smtClean="0"/>
              <a:t> </a:t>
            </a:r>
            <a:r>
              <a:rPr lang="en-US" b="1" dirty="0" err="1" smtClean="0"/>
              <a:t>bg</a:t>
            </a:r>
            <a:r>
              <a:rPr lang="en-US" b="1" dirty="0" smtClean="0"/>
              <a:t> </a:t>
            </a:r>
            <a:r>
              <a:rPr lang="en-US" b="1" dirty="0" err="1" smtClean="0"/>
              <a:t>seseorang</a:t>
            </a:r>
            <a:r>
              <a:rPr lang="en-US" b="1" dirty="0" smtClean="0"/>
              <a:t>/</a:t>
            </a:r>
            <a:r>
              <a:rPr lang="en-US" b="1" dirty="0" err="1" smtClean="0"/>
              <a:t>kelompok</a:t>
            </a:r>
            <a:r>
              <a:rPr lang="en-US" b="1" dirty="0" smtClean="0"/>
              <a:t> </a:t>
            </a:r>
            <a:r>
              <a:rPr lang="en-US" b="1" dirty="0" err="1" smtClean="0"/>
              <a:t>dlm</a:t>
            </a:r>
            <a:r>
              <a:rPr lang="en-US" b="1" dirty="0" smtClean="0"/>
              <a:t> </a:t>
            </a:r>
            <a:r>
              <a:rPr lang="en-US" b="1" dirty="0" err="1" smtClean="0"/>
              <a:t>mengatur</a:t>
            </a:r>
            <a:r>
              <a:rPr lang="en-US" b="1" dirty="0" smtClean="0"/>
              <a:t> </a:t>
            </a:r>
            <a:r>
              <a:rPr lang="en-US" b="1" dirty="0" err="1" smtClean="0"/>
              <a:t>tingkah</a:t>
            </a:r>
            <a:r>
              <a:rPr lang="en-US" b="1" dirty="0" smtClean="0"/>
              <a:t> </a:t>
            </a:r>
            <a:r>
              <a:rPr lang="en-US" b="1" dirty="0" err="1" smtClean="0"/>
              <a:t>lakunya</a:t>
            </a:r>
            <a:r>
              <a:rPr lang="en-US" b="1" dirty="0" err="1" smtClean="0">
                <a:sym typeface="Wingdings" pitchFamily="2" charset="2"/>
              </a:rPr>
              <a:t>aturan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adat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tertentu</a:t>
            </a:r>
            <a:endParaRPr lang="en-US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Kumpulan </a:t>
            </a:r>
            <a:r>
              <a:rPr lang="en-US" b="1" dirty="0" err="1" smtClean="0"/>
              <a:t>azas</a:t>
            </a:r>
            <a:r>
              <a:rPr lang="en-US" b="1" dirty="0" smtClean="0"/>
              <a:t>/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moral</a:t>
            </a:r>
            <a:r>
              <a:rPr lang="en-US" b="1" dirty="0" err="1" smtClean="0">
                <a:sym typeface="Wingdings" pitchFamily="2" charset="2"/>
              </a:rPr>
              <a:t>etika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kedokteran</a:t>
            </a:r>
            <a:endParaRPr lang="en-US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err="1" smtClean="0">
                <a:sym typeface="Wingdings" pitchFamily="2" charset="2"/>
              </a:rPr>
              <a:t>Ilmu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ttg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yg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baik</a:t>
            </a:r>
            <a:r>
              <a:rPr lang="en-US" b="1" dirty="0" smtClean="0">
                <a:sym typeface="Wingdings" pitchFamily="2" charset="2"/>
              </a:rPr>
              <a:t> &amp; </a:t>
            </a:r>
            <a:r>
              <a:rPr lang="en-US" b="1" dirty="0" err="1" smtClean="0">
                <a:sym typeface="Wingdings" pitchFamily="2" charset="2"/>
              </a:rPr>
              <a:t>yg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buruk</a:t>
            </a:r>
            <a:r>
              <a:rPr lang="en-US" b="1" dirty="0" smtClean="0">
                <a:sym typeface="Wingdings" pitchFamily="2" charset="2"/>
              </a:rPr>
              <a:t> (</a:t>
            </a:r>
            <a:r>
              <a:rPr lang="en-US" b="1" dirty="0" err="1" smtClean="0">
                <a:sym typeface="Wingdings" pitchFamily="2" charset="2"/>
              </a:rPr>
              <a:t>filsafat</a:t>
            </a:r>
            <a:r>
              <a:rPr lang="en-US" b="1" dirty="0" smtClean="0">
                <a:sym typeface="Wingdings" pitchFamily="2" charset="2"/>
              </a:rPr>
              <a:t> moral)</a:t>
            </a:r>
            <a:r>
              <a:rPr lang="en-US" b="1" dirty="0" err="1" smtClean="0">
                <a:sym typeface="Wingdings" pitchFamily="2" charset="2"/>
              </a:rPr>
              <a:t>relatif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65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spcAft>
                <a:spcPts val="1200"/>
              </a:spcAft>
              <a:buClr>
                <a:schemeClr val="accent6">
                  <a:lumMod val="75000"/>
                </a:schemeClr>
              </a:buClr>
              <a:buSzPct val="90000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Hal-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dipengaruhi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pendidikan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keahlian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1200"/>
              </a:spcAft>
              <a:buClr>
                <a:schemeClr val="accent6">
                  <a:lumMod val="75000"/>
                </a:schemeClr>
              </a:buClr>
              <a:buSzPct val="90000"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isertai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penguasaan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sistematis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mendasari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praktik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pelaksanaan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penerapan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praktek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1200"/>
              </a:spcAft>
              <a:buClr>
                <a:schemeClr val="accent6">
                  <a:lumMod val="75000"/>
                </a:schemeClr>
              </a:buClr>
              <a:buSzPct val="90000"/>
              <a:defRPr/>
            </a:pPr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000" dirty="0" err="1" smtClean="0"/>
              <a:t>profesi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526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Profesi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pekerjaan</a:t>
            </a:r>
            <a:endParaRPr lang="en-US" b="1" dirty="0" smtClean="0"/>
          </a:p>
          <a:p>
            <a:r>
              <a:rPr lang="en-US" b="1" dirty="0" err="1" smtClean="0"/>
              <a:t>Seorang</a:t>
            </a:r>
            <a:r>
              <a:rPr lang="en-US" b="1" dirty="0" smtClean="0"/>
              <a:t> </a:t>
            </a:r>
            <a:r>
              <a:rPr lang="en-US" b="1" dirty="0" err="1" smtClean="0"/>
              <a:t>staf</a:t>
            </a:r>
            <a:r>
              <a:rPr lang="en-US" b="1" dirty="0" smtClean="0"/>
              <a:t> </a:t>
            </a:r>
            <a:r>
              <a:rPr lang="en-US" b="1" dirty="0" err="1" smtClean="0"/>
              <a:t>Adm</a:t>
            </a:r>
            <a:r>
              <a:rPr lang="en-US" b="1" dirty="0" smtClean="0"/>
              <a:t>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berasal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disiplin</a:t>
            </a:r>
            <a:r>
              <a:rPr lang="en-US" b="1" dirty="0" smtClean="0"/>
              <a:t> </a:t>
            </a:r>
            <a:r>
              <a:rPr lang="en-US" b="1" dirty="0" err="1" smtClean="0"/>
              <a:t>ilmu</a:t>
            </a:r>
            <a:r>
              <a:rPr lang="en-US" b="1" dirty="0" smtClean="0"/>
              <a:t> </a:t>
            </a: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saja</a:t>
            </a:r>
            <a:r>
              <a:rPr lang="en-US" b="1" dirty="0" smtClean="0"/>
              <a:t>, </a:t>
            </a:r>
            <a:r>
              <a:rPr lang="en-US" b="1" dirty="0" err="1" smtClean="0"/>
              <a:t>tapi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Dokter</a:t>
            </a:r>
            <a:r>
              <a:rPr lang="en-US" b="1" dirty="0" smtClean="0"/>
              <a:t>, </a:t>
            </a:r>
            <a:r>
              <a:rPr lang="en-US" b="1" dirty="0" err="1" smtClean="0"/>
              <a:t>Akuntan</a:t>
            </a:r>
            <a:r>
              <a:rPr lang="en-US" b="1" dirty="0" smtClean="0"/>
              <a:t>, </a:t>
            </a:r>
            <a:r>
              <a:rPr lang="en-US" b="1" dirty="0" err="1" smtClean="0"/>
              <a:t>Pengacara</a:t>
            </a:r>
            <a:r>
              <a:rPr lang="en-US" b="1" dirty="0" smtClean="0"/>
              <a:t> yang </a:t>
            </a:r>
            <a:r>
              <a:rPr lang="en-US" b="1" dirty="0" err="1" smtClean="0"/>
              <a:t>memerlukan</a:t>
            </a:r>
            <a:r>
              <a:rPr lang="en-US" b="1" dirty="0" smtClean="0"/>
              <a:t> </a:t>
            </a:r>
            <a:r>
              <a:rPr lang="en-US" b="1" dirty="0" err="1" smtClean="0"/>
              <a:t>pengetahuan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pendidikan</a:t>
            </a:r>
            <a:r>
              <a:rPr lang="en-US" b="1" dirty="0" smtClean="0"/>
              <a:t> </a:t>
            </a:r>
            <a:r>
              <a:rPr lang="en-US" b="1" dirty="0" err="1" smtClean="0"/>
              <a:t>khusus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Profesi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pekerjaan</a:t>
            </a:r>
            <a:r>
              <a:rPr lang="en-US" b="1" dirty="0" smtClean="0"/>
              <a:t> yang </a:t>
            </a:r>
            <a:r>
              <a:rPr lang="en-US" b="1" dirty="0" err="1" smtClean="0"/>
              <a:t>mengandalkan</a:t>
            </a:r>
            <a:r>
              <a:rPr lang="en-US" b="1" dirty="0" smtClean="0"/>
              <a:t> </a:t>
            </a:r>
            <a:r>
              <a:rPr lang="en-US" b="1" dirty="0" err="1" smtClean="0"/>
              <a:t>ketrampilan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keahlian</a:t>
            </a:r>
            <a:r>
              <a:rPr lang="en-US" b="1" dirty="0" smtClean="0"/>
              <a:t> </a:t>
            </a:r>
            <a:r>
              <a:rPr lang="en-US" b="1" dirty="0" err="1" smtClean="0"/>
              <a:t>khusus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Profesi</a:t>
            </a:r>
            <a:r>
              <a:rPr lang="en-US" b="1" dirty="0" smtClean="0"/>
              <a:t> </a:t>
            </a:r>
            <a:r>
              <a:rPr lang="en-US" b="1" dirty="0" err="1" smtClean="0"/>
              <a:t>menuntut</a:t>
            </a:r>
            <a:r>
              <a:rPr lang="en-US" b="1" dirty="0" smtClean="0"/>
              <a:t> </a:t>
            </a:r>
            <a:r>
              <a:rPr lang="en-US" b="1" dirty="0" err="1" smtClean="0"/>
              <a:t>pengemban</a:t>
            </a:r>
            <a:r>
              <a:rPr lang="en-US" b="1" dirty="0" smtClean="0"/>
              <a:t> </a:t>
            </a:r>
            <a:r>
              <a:rPr lang="en-US" b="1" dirty="0" err="1" smtClean="0"/>
              <a:t>profesi</a:t>
            </a:r>
            <a:r>
              <a:rPr lang="en-US" b="1" dirty="0" smtClean="0"/>
              <a:t> </a:t>
            </a:r>
            <a:r>
              <a:rPr lang="en-US" b="1" dirty="0" err="1" smtClean="0"/>
              <a:t>tsb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terus</a:t>
            </a:r>
            <a:r>
              <a:rPr lang="en-US" b="1" dirty="0" smtClean="0"/>
              <a:t> </a:t>
            </a:r>
            <a:r>
              <a:rPr lang="en-US" b="1" dirty="0" err="1" smtClean="0"/>
              <a:t>memperbaharui</a:t>
            </a:r>
            <a:r>
              <a:rPr lang="en-US" b="1" dirty="0" smtClean="0"/>
              <a:t> </a:t>
            </a:r>
            <a:r>
              <a:rPr lang="en-US" b="1" dirty="0" err="1" smtClean="0"/>
              <a:t>ketrampilannya</a:t>
            </a:r>
            <a:r>
              <a:rPr lang="en-US" b="1" dirty="0" smtClean="0"/>
              <a:t> </a:t>
            </a:r>
            <a:r>
              <a:rPr lang="en-US" b="1" dirty="0" err="1" smtClean="0"/>
              <a:t>sesuai</a:t>
            </a:r>
            <a:r>
              <a:rPr lang="en-US" b="1" dirty="0" smtClean="0"/>
              <a:t> </a:t>
            </a:r>
            <a:r>
              <a:rPr lang="en-US" b="1" dirty="0" err="1" smtClean="0"/>
              <a:t>perkembangan</a:t>
            </a:r>
            <a:r>
              <a:rPr lang="en-US" b="1" dirty="0" smtClean="0"/>
              <a:t> (</a:t>
            </a:r>
            <a:r>
              <a:rPr lang="en-US" b="1" dirty="0" err="1" smtClean="0"/>
              <a:t>ilmu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ETIKA PROFESI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Pengertian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KBBI: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Profesi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algn="l">
              <a:buAutoNum type="alphaLcPeriod"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buruk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hak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kewajiban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moral</a:t>
            </a:r>
          </a:p>
          <a:p>
            <a:pPr marL="514350" indent="-514350" algn="l">
              <a:buAutoNum type="alphaLcPeriod"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Kumpulan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azas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berkenaan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dgn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akhlak</a:t>
            </a:r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lphaLcPeriod"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dianut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l">
              <a:buAutoNum type="alphaLcPeriod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>
            <a:normAutofit/>
          </a:bodyPr>
          <a:lstStyle/>
          <a:p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menyangkut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profesinya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agar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sebaik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mempertanggung</a:t>
            </a:r>
            <a:r>
              <a:rPr lang="en-US" dirty="0"/>
              <a:t> </a:t>
            </a:r>
            <a:r>
              <a:rPr lang="en-US" dirty="0" err="1"/>
              <a:t>jawabkan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</a:t>
            </a:r>
            <a:r>
              <a:rPr lang="en-US" dirty="0" err="1"/>
              <a:t>pekerjaannya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bilamana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mengindahkan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memerlukannya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Tata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tertuang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tertulis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pegangan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profesi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137160" lvl="0" indent="0" algn="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terapan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dihasilkan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pemikiran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etis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profesi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137160" lvl="0" indent="0" algn="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Mutlak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disusun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profesi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(Self regulation)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KODE ETIK </a:t>
            </a:r>
            <a:br>
              <a:rPr lang="en-US" dirty="0" smtClean="0"/>
            </a:br>
            <a:r>
              <a:rPr lang="en-US" sz="3100" dirty="0" err="1" smtClean="0"/>
              <a:t>profesi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727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458200" cy="4648200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1200"/>
              </a:spcAft>
              <a:buClr>
                <a:schemeClr val="bg1"/>
              </a:buClr>
              <a:buSzPct val="90000"/>
              <a:buAutoNum type="arabicPeriod"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pedoman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profesi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prinsip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profesionalitas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digariskan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lvl="0" indent="-342900">
              <a:spcAft>
                <a:spcPts val="1200"/>
              </a:spcAft>
              <a:buClr>
                <a:schemeClr val="bg1"/>
              </a:buClr>
              <a:buSzPct val="90000"/>
              <a:buAutoNum type="arabicPeriod"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kontrol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profesi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bersangkutan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lvl="0" indent="-342900">
              <a:spcAft>
                <a:spcPts val="1800"/>
              </a:spcAft>
              <a:buClr>
                <a:schemeClr val="bg1"/>
              </a:buClr>
              <a:buSzPct val="90000"/>
              <a:buAutoNum type="arabicPeriod"/>
              <a:defRPr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Mencegah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campur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tangan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pihak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luar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profesi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keanggotaan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profesi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i="1" dirty="0" smtClean="0"/>
              <a:t>FUNGSI </a:t>
            </a:r>
            <a:br>
              <a:rPr lang="en-US" i="1" dirty="0" smtClean="0"/>
            </a:br>
            <a:r>
              <a:rPr lang="en-US" i="1" dirty="0" err="1" smtClean="0"/>
              <a:t>Kode</a:t>
            </a:r>
            <a:r>
              <a:rPr lang="en-US" i="1" dirty="0" smtClean="0"/>
              <a:t> </a:t>
            </a:r>
            <a:r>
              <a:rPr lang="en-US" i="1" dirty="0" err="1" smtClean="0"/>
              <a:t>Etik</a:t>
            </a:r>
            <a:r>
              <a:rPr lang="en-US" i="1" dirty="0" smtClean="0"/>
              <a:t> </a:t>
            </a:r>
            <a:r>
              <a:rPr lang="en-US" i="1" dirty="0" err="1" smtClean="0"/>
              <a:t>Profesi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94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362</TotalTime>
  <Words>766</Words>
  <Application>Microsoft Office PowerPoint</Application>
  <PresentationFormat>On-screen Show (4:3)</PresentationFormat>
  <Paragraphs>106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Etika Profesi</vt:lpstr>
      <vt:lpstr>etika</vt:lpstr>
      <vt:lpstr>PowerPoint Presentation</vt:lpstr>
      <vt:lpstr>profesi</vt:lpstr>
      <vt:lpstr>Pekerjaan vs profesi</vt:lpstr>
      <vt:lpstr>ETIKA PROFESI</vt:lpstr>
      <vt:lpstr>PowerPoint Presentation</vt:lpstr>
      <vt:lpstr>KODE ETIK  profesi</vt:lpstr>
      <vt:lpstr>FUNGSI  Kode Etik Profesi</vt:lpstr>
      <vt:lpstr>TUJUAN  Kode Etik Profesi</vt:lpstr>
      <vt:lpstr>ETIKA DAN MORAL</vt:lpstr>
      <vt:lpstr>Sistematika etika</vt:lpstr>
      <vt:lpstr>Persamaan Etika vs etiket</vt:lpstr>
      <vt:lpstr>Perbedaan Etiket vs Etika</vt:lpstr>
      <vt:lpstr>Prinsip Dasar dan Pentingnya Etika Bagi Profesi 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</dc:title>
  <dc:creator>SRIYONO</dc:creator>
  <cp:lastModifiedBy>user</cp:lastModifiedBy>
  <cp:revision>33</cp:revision>
  <cp:lastPrinted>2014-09-15T01:32:21Z</cp:lastPrinted>
  <dcterms:created xsi:type="dcterms:W3CDTF">2014-09-14T16:50:29Z</dcterms:created>
  <dcterms:modified xsi:type="dcterms:W3CDTF">2021-08-21T15:39:18Z</dcterms:modified>
</cp:coreProperties>
</file>