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261" r:id="rId3"/>
    <p:sldId id="275" r:id="rId4"/>
    <p:sldId id="259" r:id="rId5"/>
    <p:sldId id="263" r:id="rId6"/>
    <p:sldId id="264" r:id="rId7"/>
    <p:sldId id="260" r:id="rId8"/>
    <p:sldId id="279" r:id="rId9"/>
    <p:sldId id="258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53B6F-6DD9-4DBE-8CAA-6393704EF749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3CD4A-5950-4BA8-9399-9C477756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Etika Profesi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FDDED3-2A5B-40AE-BDC3-47BD475E936E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Sriyono, S,Kom.,M.Pd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Etika Profesi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Sriyono, S,Kom.,M.Pd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DED3-2A5B-40AE-BDC3-47BD475E9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8C78EDD-E2A6-4CB2-943A-126E6ED9DD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7FB2FE2-531E-4442-90E3-2931BD50545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49" y="1981200"/>
            <a:ext cx="7175351" cy="23622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Profesi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err="1" smtClean="0"/>
              <a:t>dan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Profesional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26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33400"/>
            <a:ext cx="6512511" cy="1143000"/>
          </a:xfrm>
        </p:spPr>
        <p:txBody>
          <a:bodyPr/>
          <a:lstStyle/>
          <a:p>
            <a:r>
              <a:rPr lang="en-US" dirty="0" err="1" smtClean="0"/>
              <a:t>profesionalisme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20000" cy="4800600"/>
          </a:xfrm>
        </p:spPr>
        <p:txBody>
          <a:bodyPr>
            <a:normAutofit/>
          </a:bodyPr>
          <a:lstStyle/>
          <a:p>
            <a:pPr indent="-182563" algn="just"/>
            <a:r>
              <a:rPr lang="en-US" dirty="0" err="1"/>
              <a:t>Profesionalisme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kwalitas</a:t>
            </a:r>
            <a:r>
              <a:rPr lang="en-US" dirty="0"/>
              <a:t> yang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melukiskan</a:t>
            </a:r>
            <a:r>
              <a:rPr lang="en-US" dirty="0"/>
              <a:t> </a:t>
            </a:r>
            <a:r>
              <a:rPr lang="en-US" dirty="0" err="1"/>
              <a:t>coraknya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“</a:t>
            </a:r>
            <a:r>
              <a:rPr lang="en-US" dirty="0" err="1"/>
              <a:t>profesi</a:t>
            </a:r>
            <a:r>
              <a:rPr lang="en-US" dirty="0"/>
              <a:t>”. </a:t>
            </a:r>
            <a:endParaRPr lang="en-US" dirty="0" smtClean="0"/>
          </a:p>
          <a:p>
            <a:pPr marL="46037" indent="0">
              <a:buNone/>
            </a:pPr>
            <a:endParaRPr lang="en-US" dirty="0" smtClean="0"/>
          </a:p>
          <a:p>
            <a:pPr indent="-182563" algn="just"/>
            <a:r>
              <a:rPr lang="en-US" dirty="0" err="1" smtClean="0"/>
              <a:t>Profesionalisme</a:t>
            </a:r>
            <a:r>
              <a:rPr lang="en-US" dirty="0" smtClean="0"/>
              <a:t> </a:t>
            </a:r>
            <a:r>
              <a:rPr lang="en-US" dirty="0" err="1"/>
              <a:t>mengandung</a:t>
            </a:r>
            <a:r>
              <a:rPr lang="en-US" dirty="0"/>
              <a:t> pula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penghidupan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9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57368"/>
            <a:ext cx="6512511" cy="657032"/>
          </a:xfrm>
        </p:spPr>
        <p:txBody>
          <a:bodyPr/>
          <a:lstStyle/>
          <a:p>
            <a:r>
              <a:rPr lang="en-US" sz="2800" dirty="0"/>
              <a:t>CIRI-CIRI PROFESIONALISME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696200" cy="5257800"/>
          </a:xfrm>
        </p:spPr>
        <p:txBody>
          <a:bodyPr>
            <a:normAutofit fontScale="77500" lnSpcReduction="20000"/>
          </a:bodyPr>
          <a:lstStyle/>
          <a:p>
            <a:pPr marL="344488" indent="-298450">
              <a:buFont typeface="+mj-lt"/>
              <a:buAutoNum type="arabicPeriod"/>
            </a:pPr>
            <a:r>
              <a:rPr lang="en-US" sz="2600" dirty="0" err="1" smtClean="0"/>
              <a:t>Menghendaki</a:t>
            </a:r>
            <a:r>
              <a:rPr lang="en-US" sz="2600" dirty="0" smtClean="0"/>
              <a:t> </a:t>
            </a:r>
            <a:r>
              <a:rPr lang="en-US" sz="2600" dirty="0" err="1"/>
              <a:t>sifat</a:t>
            </a:r>
            <a:r>
              <a:rPr lang="en-US" sz="2600" dirty="0"/>
              <a:t> </a:t>
            </a:r>
            <a:r>
              <a:rPr lang="en-US" sz="2600" dirty="0" err="1"/>
              <a:t>mengejar</a:t>
            </a:r>
            <a:r>
              <a:rPr lang="en-US" sz="2600" dirty="0"/>
              <a:t> </a:t>
            </a:r>
            <a:r>
              <a:rPr lang="en-US" sz="2600" dirty="0" err="1"/>
              <a:t>kesempurnaan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 (perfect result),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dirty="0" err="1"/>
              <a:t>kita</a:t>
            </a:r>
            <a:r>
              <a:rPr lang="en-US" sz="2600" dirty="0"/>
              <a:t> di </a:t>
            </a:r>
            <a:r>
              <a:rPr lang="en-US" sz="2600" dirty="0" err="1"/>
              <a:t>tuntut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selalu</a:t>
            </a:r>
            <a:r>
              <a:rPr lang="en-US" sz="2600" dirty="0"/>
              <a:t> </a:t>
            </a:r>
            <a:r>
              <a:rPr lang="en-US" sz="2600" dirty="0" err="1"/>
              <a:t>mencari</a:t>
            </a:r>
            <a:r>
              <a:rPr lang="en-US" sz="2600" dirty="0"/>
              <a:t> </a:t>
            </a:r>
            <a:r>
              <a:rPr lang="en-US" sz="2600" dirty="0" err="1"/>
              <a:t>peningkatan</a:t>
            </a:r>
            <a:r>
              <a:rPr lang="en-US" sz="2600" dirty="0"/>
              <a:t> </a:t>
            </a:r>
            <a:r>
              <a:rPr lang="en-US" sz="2600" dirty="0" err="1"/>
              <a:t>mutu</a:t>
            </a:r>
            <a:r>
              <a:rPr lang="en-US" sz="2600" dirty="0" smtClean="0"/>
              <a:t>.</a:t>
            </a:r>
          </a:p>
          <a:p>
            <a:pPr marL="344488" indent="-298450">
              <a:buFont typeface="+mj-lt"/>
              <a:buAutoNum type="arabicPeriod"/>
            </a:pPr>
            <a:r>
              <a:rPr lang="en-US" sz="2600" dirty="0" err="1" smtClean="0"/>
              <a:t>Memerlukan</a:t>
            </a:r>
            <a:r>
              <a:rPr lang="en-US" sz="2600" dirty="0" smtClean="0"/>
              <a:t> </a:t>
            </a:r>
            <a:r>
              <a:rPr lang="en-US" sz="2600" dirty="0" err="1"/>
              <a:t>kesungguhan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ketelitian</a:t>
            </a:r>
            <a:r>
              <a:rPr lang="en-US" sz="2600" dirty="0"/>
              <a:t> </a:t>
            </a:r>
            <a:r>
              <a:rPr lang="en-US" sz="2600" dirty="0" err="1"/>
              <a:t>kerja</a:t>
            </a:r>
            <a:r>
              <a:rPr lang="en-US" sz="2600" dirty="0"/>
              <a:t> yang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diperoleh</a:t>
            </a:r>
            <a:r>
              <a:rPr lang="en-US" sz="2600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dirty="0" err="1"/>
              <a:t>pengalaman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kebiasaan</a:t>
            </a:r>
            <a:r>
              <a:rPr lang="en-US" sz="2600" dirty="0" smtClean="0"/>
              <a:t>.</a:t>
            </a:r>
          </a:p>
          <a:p>
            <a:pPr marL="344488" indent="-298450">
              <a:buFont typeface="+mj-lt"/>
              <a:buAutoNum type="arabicPeriod"/>
            </a:pPr>
            <a:r>
              <a:rPr lang="en-US" sz="2600" dirty="0" err="1" smtClean="0"/>
              <a:t>Menuntut</a:t>
            </a:r>
            <a:r>
              <a:rPr lang="en-US" sz="2600" dirty="0" smtClean="0"/>
              <a:t> </a:t>
            </a:r>
            <a:r>
              <a:rPr lang="en-US" sz="2600" dirty="0" err="1"/>
              <a:t>ketekunan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ketabahan</a:t>
            </a:r>
            <a:r>
              <a:rPr lang="en-US" sz="2600" dirty="0"/>
              <a:t>, </a:t>
            </a:r>
            <a:r>
              <a:rPr lang="en-US" sz="2600" dirty="0" err="1"/>
              <a:t>yaitu</a:t>
            </a:r>
            <a:r>
              <a:rPr lang="en-US" sz="2600" dirty="0"/>
              <a:t> </a:t>
            </a:r>
            <a:r>
              <a:rPr lang="en-US" sz="2600" dirty="0" err="1"/>
              <a:t>sifat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mudah</a:t>
            </a:r>
            <a:r>
              <a:rPr lang="en-US" sz="2600" dirty="0"/>
              <a:t> </a:t>
            </a:r>
            <a:r>
              <a:rPr lang="en-US" sz="2600" dirty="0" err="1"/>
              <a:t>puas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putus</a:t>
            </a:r>
            <a:r>
              <a:rPr lang="en-US" sz="2600" dirty="0"/>
              <a:t> </a:t>
            </a:r>
            <a:r>
              <a:rPr lang="en-US" sz="2600" dirty="0" err="1"/>
              <a:t>asa</a:t>
            </a:r>
            <a:r>
              <a:rPr lang="en-US" sz="2600" dirty="0"/>
              <a:t> </a:t>
            </a:r>
            <a:r>
              <a:rPr lang="en-US" sz="2600" dirty="0" err="1"/>
              <a:t>sampai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 </a:t>
            </a:r>
            <a:r>
              <a:rPr lang="en-US" sz="2600" dirty="0" err="1"/>
              <a:t>tercapai</a:t>
            </a:r>
            <a:r>
              <a:rPr lang="en-US" sz="2600" dirty="0" smtClean="0"/>
              <a:t>.</a:t>
            </a:r>
          </a:p>
          <a:p>
            <a:pPr marL="344488" indent="-298450">
              <a:buFont typeface="+mj-lt"/>
              <a:buAutoNum type="arabicPeriod"/>
            </a:pPr>
            <a:r>
              <a:rPr lang="en-US" sz="2600" dirty="0" err="1" smtClean="0"/>
              <a:t>Memerlukan</a:t>
            </a:r>
            <a:r>
              <a:rPr lang="en-US" sz="2600" dirty="0" smtClean="0"/>
              <a:t> </a:t>
            </a:r>
            <a:r>
              <a:rPr lang="en-US" sz="2600" dirty="0" err="1"/>
              <a:t>integritas</a:t>
            </a:r>
            <a:r>
              <a:rPr lang="en-US" sz="2600" dirty="0"/>
              <a:t> </a:t>
            </a:r>
            <a:r>
              <a:rPr lang="en-US" sz="2600" dirty="0" err="1"/>
              <a:t>tinggi</a:t>
            </a:r>
            <a:r>
              <a:rPr lang="en-US" sz="2600" dirty="0"/>
              <a:t> yang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tergoyahkan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“</a:t>
            </a:r>
            <a:r>
              <a:rPr lang="en-US" sz="2600" dirty="0" err="1"/>
              <a:t>keadaan</a:t>
            </a:r>
            <a:r>
              <a:rPr lang="en-US" sz="2600" dirty="0"/>
              <a:t> </a:t>
            </a:r>
            <a:r>
              <a:rPr lang="en-US" sz="2600" dirty="0" err="1"/>
              <a:t>terpaksa</a:t>
            </a:r>
            <a:r>
              <a:rPr lang="en-US" sz="2600" dirty="0"/>
              <a:t>”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godaan</a:t>
            </a:r>
            <a:r>
              <a:rPr lang="en-US" sz="2600" dirty="0"/>
              <a:t> </a:t>
            </a:r>
            <a:r>
              <a:rPr lang="en-US" sz="2600" dirty="0" err="1"/>
              <a:t>iman</a:t>
            </a:r>
            <a:r>
              <a:rPr lang="en-US" sz="2600" dirty="0"/>
              <a:t> </a:t>
            </a:r>
            <a:r>
              <a:rPr lang="en-US" sz="2600" dirty="0" err="1"/>
              <a:t>seperti</a:t>
            </a:r>
            <a:r>
              <a:rPr lang="en-US" sz="2600" dirty="0"/>
              <a:t> </a:t>
            </a:r>
            <a:r>
              <a:rPr lang="en-US" sz="2600" dirty="0" err="1"/>
              <a:t>harta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kenikmatan</a:t>
            </a:r>
            <a:r>
              <a:rPr lang="en-US" sz="2600" dirty="0"/>
              <a:t> </a:t>
            </a:r>
            <a:r>
              <a:rPr lang="en-US" sz="2600" dirty="0" err="1"/>
              <a:t>hidup</a:t>
            </a:r>
            <a:r>
              <a:rPr lang="en-US" sz="2600" dirty="0" smtClean="0"/>
              <a:t>.</a:t>
            </a:r>
          </a:p>
          <a:p>
            <a:pPr marL="344488" indent="-298450">
              <a:buFont typeface="+mj-lt"/>
              <a:buAutoNum type="arabicPeriod"/>
            </a:pPr>
            <a:r>
              <a:rPr lang="en-US" sz="2600" dirty="0" err="1" smtClean="0"/>
              <a:t>Memerlukan</a:t>
            </a:r>
            <a:r>
              <a:rPr lang="en-US" sz="2600" dirty="0" smtClean="0"/>
              <a:t> </a:t>
            </a:r>
            <a:r>
              <a:rPr lang="en-US" sz="2600" dirty="0" err="1"/>
              <a:t>adanya</a:t>
            </a:r>
            <a:r>
              <a:rPr lang="en-US" sz="2600" dirty="0"/>
              <a:t> </a:t>
            </a:r>
            <a:r>
              <a:rPr lang="en-US" sz="2600" dirty="0" err="1"/>
              <a:t>kebulatan</a:t>
            </a:r>
            <a:r>
              <a:rPr lang="en-US" sz="2600" dirty="0"/>
              <a:t> </a:t>
            </a:r>
            <a:r>
              <a:rPr lang="en-US" sz="2600" dirty="0" err="1"/>
              <a:t>fikiran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perbuatan</a:t>
            </a:r>
            <a:r>
              <a:rPr lang="en-US" sz="2600" dirty="0"/>
              <a:t>, </a:t>
            </a:r>
            <a:r>
              <a:rPr lang="en-US" sz="2600" dirty="0" err="1"/>
              <a:t>sehingga</a:t>
            </a:r>
            <a:r>
              <a:rPr lang="en-US" sz="2600" dirty="0"/>
              <a:t> </a:t>
            </a:r>
            <a:r>
              <a:rPr lang="en-US" sz="2600" dirty="0" err="1"/>
              <a:t>terjaga</a:t>
            </a:r>
            <a:r>
              <a:rPr lang="en-US" sz="2600" dirty="0"/>
              <a:t> </a:t>
            </a:r>
            <a:r>
              <a:rPr lang="en-US" sz="2600" dirty="0" err="1"/>
              <a:t>efektivitas</a:t>
            </a:r>
            <a:r>
              <a:rPr lang="en-US" sz="2600" dirty="0"/>
              <a:t> </a:t>
            </a:r>
            <a:r>
              <a:rPr lang="en-US" sz="2600" dirty="0" err="1"/>
              <a:t>kerja</a:t>
            </a:r>
            <a:r>
              <a:rPr lang="en-US" sz="2600" dirty="0"/>
              <a:t> yang </a:t>
            </a:r>
            <a:r>
              <a:rPr lang="en-US" sz="2600" dirty="0" err="1"/>
              <a:t>tinggi</a:t>
            </a:r>
            <a:r>
              <a:rPr lang="en-US" sz="2600" dirty="0" smtClean="0"/>
              <a:t>.</a:t>
            </a:r>
          </a:p>
          <a:p>
            <a:pPr marL="46038" indent="0">
              <a:buNone/>
            </a:pPr>
            <a:endParaRPr lang="en-US" dirty="0"/>
          </a:p>
          <a:p>
            <a:r>
              <a:rPr lang="en-US" dirty="0" err="1"/>
              <a:t>Ciri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tidaklah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pelaksana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yang </a:t>
            </a:r>
            <a:r>
              <a:rPr lang="en-US" dirty="0" err="1"/>
              <a:t>profesional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kriteria-kriteria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mendasarinya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kompeten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kompetensikompetensi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kinerjanya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KODE </a:t>
            </a:r>
            <a:r>
              <a:rPr lang="en-US" b="1" dirty="0"/>
              <a:t>ETIK PROFESI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tanda-tanda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simbol-simbol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kata-kata,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disepakati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maksud-maksud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,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yang </a:t>
            </a:r>
            <a:r>
              <a:rPr lang="en-US" dirty="0" err="1"/>
              <a:t>sistematis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azas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696200" cy="62484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MENURUT UU NO. 8 (POKOK-POKOK KEPEGAWAIAN)</a:t>
            </a:r>
            <a:br>
              <a:rPr lang="en-US" dirty="0"/>
            </a:b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,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 smtClean="0"/>
              <a:t>diusahakan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moral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ketentuan-ketentuan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dipegang</a:t>
            </a:r>
            <a:r>
              <a:rPr lang="en-US" dirty="0"/>
              <a:t> </a:t>
            </a:r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 smtClean="0"/>
              <a:t>terapan</a:t>
            </a:r>
            <a:endParaRPr lang="en-US" dirty="0" smtClean="0"/>
          </a:p>
          <a:p>
            <a:pPr algn="just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etik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b="1" i="1" dirty="0" smtClean="0"/>
              <a:t>self regulation </a:t>
            </a:r>
            <a:r>
              <a:rPr lang="en-US" dirty="0" smtClean="0"/>
              <a:t>(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dijiwai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,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 smtClean="0"/>
              <a:t>hitam</a:t>
            </a:r>
            <a:r>
              <a:rPr lang="en-US" dirty="0" smtClean="0"/>
              <a:t>/</a:t>
            </a:r>
            <a:r>
              <a:rPr lang="en-US" dirty="0" err="1" smtClean="0"/>
              <a:t>putih</a:t>
            </a:r>
            <a:r>
              <a:rPr lang="en-US" dirty="0" smtClean="0"/>
              <a:t> </a:t>
            </a:r>
            <a:r>
              <a:rPr lang="en-US" dirty="0" err="1"/>
              <a:t>niatnya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moral yang </a:t>
            </a:r>
            <a:r>
              <a:rPr lang="en-US" dirty="0" err="1"/>
              <a:t>dianggapnya</a:t>
            </a:r>
            <a:r>
              <a:rPr lang="en-US" dirty="0"/>
              <a:t> </a:t>
            </a:r>
            <a:r>
              <a:rPr lang="en-US" dirty="0" err="1"/>
              <a:t>hakiki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semestinya</a:t>
            </a:r>
            <a:r>
              <a:rPr lang="en-US" dirty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:</a:t>
            </a:r>
          </a:p>
          <a:p>
            <a:pPr marL="463550" indent="-238125">
              <a:buFont typeface="Courier New" pitchFamily="49" charset="0"/>
              <a:buChar char="o"/>
            </a:pP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endParaRPr lang="en-US" dirty="0" smtClean="0"/>
          </a:p>
          <a:p>
            <a:pPr marL="463550" indent="-238125">
              <a:buFont typeface="Courier New" pitchFamily="49" charset="0"/>
              <a:buChar char="o"/>
            </a:pPr>
            <a:r>
              <a:rPr lang="en-US" dirty="0" err="1" smtClean="0"/>
              <a:t>pelaksanaannya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awasi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. </a:t>
            </a:r>
            <a:endParaRPr lang="en-US" dirty="0" smtClean="0"/>
          </a:p>
          <a:p>
            <a:pPr marL="463550" indent="-238125">
              <a:buFont typeface="Courier New" pitchFamily="49" charset="0"/>
              <a:buChar char="o"/>
            </a:pP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/>
              <a:t>sanksi-sanksi</a:t>
            </a:r>
            <a:r>
              <a:rPr lang="en-US" dirty="0"/>
              <a:t> yang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pelanggar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. </a:t>
            </a:r>
            <a:endParaRPr lang="en-US" dirty="0" smtClean="0"/>
          </a:p>
          <a:p>
            <a:pPr marL="463550" indent="-238125">
              <a:buFont typeface="Courier New" pitchFamily="49" charset="0"/>
              <a:buChar char="o"/>
            </a:pP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pPr marL="463550" indent="-238125">
              <a:buFont typeface="Courier New" pitchFamily="49" charset="0"/>
              <a:buChar char="o"/>
            </a:pP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konsekuen</a:t>
            </a:r>
            <a:r>
              <a:rPr lang="en-US" dirty="0"/>
              <a:t>. </a:t>
            </a:r>
          </a:p>
          <a:p>
            <a:pPr marL="463550" indent="-238125">
              <a:buFont typeface="Courier New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4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512511" cy="580832"/>
          </a:xfrm>
        </p:spPr>
        <p:txBody>
          <a:bodyPr/>
          <a:lstStyle/>
          <a:p>
            <a:r>
              <a:rPr lang="en-US" sz="2400" dirty="0"/>
              <a:t>SANKSI PELANGGARAN KODE ETIK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Sanksi</a:t>
            </a:r>
            <a:r>
              <a:rPr lang="en-US" dirty="0"/>
              <a:t> moral</a:t>
            </a:r>
            <a:br>
              <a:rPr lang="en-US" dirty="0"/>
            </a:br>
            <a:r>
              <a:rPr lang="en-US" dirty="0"/>
              <a:t>b. </a:t>
            </a:r>
            <a:r>
              <a:rPr lang="en-US" dirty="0" err="1"/>
              <a:t>Sanksi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/>
              <a:t>memperjelas</a:t>
            </a:r>
            <a:r>
              <a:rPr lang="en-US" dirty="0"/>
              <a:t>, </a:t>
            </a:r>
            <a:r>
              <a:rPr lang="en-US" dirty="0" err="1"/>
              <a:t>mempertegas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merinci</a:t>
            </a:r>
            <a:r>
              <a:rPr lang="en-US" dirty="0"/>
              <a:t> </a:t>
            </a:r>
            <a:r>
              <a:rPr lang="en-US" dirty="0" err="1"/>
              <a:t>norma-norma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norma-norma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tersirat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tegas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professional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600"/>
            <a:ext cx="6512511" cy="657032"/>
          </a:xfrm>
        </p:spPr>
        <p:txBody>
          <a:bodyPr/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kode</a:t>
            </a:r>
            <a:r>
              <a:rPr lang="en-US" sz="3600" dirty="0" smtClean="0"/>
              <a:t> </a:t>
            </a:r>
            <a:r>
              <a:rPr lang="en-US" sz="3600" dirty="0" err="1" smtClean="0"/>
              <a:t>etik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Indonesia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.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kemasyarakatan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Ikatan</a:t>
            </a:r>
            <a:r>
              <a:rPr lang="en-US" dirty="0" smtClean="0"/>
              <a:t> </a:t>
            </a:r>
            <a:r>
              <a:rPr lang="en-US" dirty="0" err="1"/>
              <a:t>Penerbit</a:t>
            </a:r>
            <a:r>
              <a:rPr lang="en-US" dirty="0"/>
              <a:t> Indonesia (IKAPI</a:t>
            </a:r>
            <a:r>
              <a:rPr lang="en-US" dirty="0" smtClean="0"/>
              <a:t>), </a:t>
            </a:r>
          </a:p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Jurnalistik</a:t>
            </a:r>
            <a:r>
              <a:rPr lang="en-US" dirty="0"/>
              <a:t> Indonesia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Advokasi</a:t>
            </a:r>
            <a:r>
              <a:rPr lang="en-US" dirty="0"/>
              <a:t> Indonesia </a:t>
            </a:r>
            <a:endParaRPr lang="en-US" dirty="0" smtClean="0"/>
          </a:p>
          <a:p>
            <a:r>
              <a:rPr lang="en-US" dirty="0" err="1" smtClean="0"/>
              <a:t>dll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puluh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kemasyarakatan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perusahaan-perusahan</a:t>
            </a:r>
            <a:r>
              <a:rPr lang="en-US" dirty="0"/>
              <a:t> </a:t>
            </a:r>
            <a:r>
              <a:rPr lang="en-US" dirty="0" err="1"/>
              <a:t>swasta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Rasanya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memamerkan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etisnya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kredibilitasnya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prinsipnya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81000"/>
            <a:ext cx="6512511" cy="73323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Profesi</a:t>
            </a:r>
            <a:r>
              <a:rPr lang="en-US" dirty="0" smtClean="0"/>
              <a:t> VS </a:t>
            </a:r>
            <a:r>
              <a:rPr lang="en-US" dirty="0" err="1" smtClean="0"/>
              <a:t>Pekerjaan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543800" cy="4267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.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awam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kebalikannya</a:t>
            </a:r>
            <a:r>
              <a:rPr lang="en-US" dirty="0"/>
              <a:t>,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rumit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Hal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diluruskan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menganggap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4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6512511" cy="733232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 smtClean="0"/>
              <a:t>Profesional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5029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,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bersikap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yang </a:t>
            </a:r>
            <a:r>
              <a:rPr lang="en-US" dirty="0" err="1"/>
              <a:t>dimilikinya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menekuni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di </a:t>
            </a:r>
            <a:r>
              <a:rPr lang="en-US" dirty="0" err="1"/>
              <a:t>bidangnya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889" y="304800"/>
            <a:ext cx="6512511" cy="657032"/>
          </a:xfrm>
        </p:spPr>
        <p:txBody>
          <a:bodyPr/>
          <a:lstStyle/>
          <a:p>
            <a:r>
              <a:rPr lang="en-US" sz="3200" dirty="0" err="1" smtClean="0"/>
              <a:t>Profesionalisme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Profesionalisme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menerus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Profesionalisme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sebutan</a:t>
            </a:r>
            <a:r>
              <a:rPr lang="en-US" dirty="0" smtClean="0"/>
              <a:t> yang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mental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komitmen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profesi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senantiasa</a:t>
            </a:r>
            <a:r>
              <a:rPr lang="en-US" dirty="0" smtClean="0"/>
              <a:t> </a:t>
            </a:r>
            <a:r>
              <a:rPr lang="en-US" dirty="0" err="1" smtClean="0"/>
              <a:t>mewujudkan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profesionalnya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dituntut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profesionalisme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profesionalisme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terkandung</a:t>
            </a:r>
            <a:r>
              <a:rPr lang="en-US" dirty="0" smtClean="0"/>
              <a:t> </a:t>
            </a:r>
            <a:r>
              <a:rPr lang="en-US" dirty="0" err="1" smtClean="0"/>
              <a:t>kepiawaian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mengoptimalkan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, skill,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tenaga</a:t>
            </a:r>
            <a:r>
              <a:rPr lang="en-US" dirty="0" smtClean="0"/>
              <a:t>, </a:t>
            </a:r>
            <a:r>
              <a:rPr lang="en-US" dirty="0" err="1" smtClean="0"/>
              <a:t>sember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memuaskan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/</a:t>
            </a:r>
            <a:r>
              <a:rPr lang="en-US" dirty="0" err="1" smtClean="0"/>
              <a:t>elemen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Profesionalisme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perpaduan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moral.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838200"/>
            <a:ext cx="6512511" cy="1143000"/>
          </a:xfrm>
        </p:spPr>
        <p:txBody>
          <a:bodyPr/>
          <a:lstStyle/>
          <a:p>
            <a:r>
              <a:rPr lang="en-US" sz="3200" dirty="0" err="1" smtClean="0"/>
              <a:t>Profesionalitas</a:t>
            </a:r>
            <a:r>
              <a:rPr lang="en-US" sz="3200" dirty="0" smtClean="0"/>
              <a:t> &amp; </a:t>
            </a:r>
            <a:r>
              <a:rPr lang="en-US" sz="3200" dirty="0" err="1" smtClean="0"/>
              <a:t>Profesionalisasi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696200" cy="4343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err="1"/>
              <a:t>Profesionalitas</a:t>
            </a:r>
            <a:r>
              <a:rPr lang="en-US" b="1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benar2 </a:t>
            </a:r>
            <a:r>
              <a:rPr lang="en-US" dirty="0" err="1"/>
              <a:t>menguasai</a:t>
            </a:r>
            <a:r>
              <a:rPr lang="en-US" dirty="0"/>
              <a:t>, sungguh2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profesinya</a:t>
            </a:r>
            <a:r>
              <a:rPr lang="en-US" dirty="0"/>
              <a:t>. “</a:t>
            </a:r>
            <a:r>
              <a:rPr lang="en-US" dirty="0" err="1"/>
              <a:t>Profesionalitas</a:t>
            </a:r>
            <a:r>
              <a:rPr lang="en-US" dirty="0"/>
              <a:t>”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sutu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profesinya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 smtClean="0"/>
              <a:t>tugas-tugasnya</a:t>
            </a:r>
            <a:r>
              <a:rPr lang="en-US" dirty="0" smtClean="0"/>
              <a:t>.</a:t>
            </a:r>
          </a:p>
          <a:p>
            <a:pPr marL="45720" indent="0" algn="just">
              <a:buNone/>
            </a:pPr>
            <a:endParaRPr lang="en-US" dirty="0" smtClean="0"/>
          </a:p>
          <a:p>
            <a:pPr algn="just"/>
            <a:r>
              <a:rPr lang="en-US" b="1" dirty="0"/>
              <a:t>“</a:t>
            </a:r>
            <a:r>
              <a:rPr lang="en-US" b="1" dirty="0" err="1"/>
              <a:t>Profesionalisasi</a:t>
            </a:r>
            <a:r>
              <a:rPr lang="en-US" b="1" dirty="0"/>
              <a:t>”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sutu</a:t>
            </a:r>
            <a:r>
              <a:rPr lang="en-US" dirty="0"/>
              <a:t> proses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perwujudan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. </a:t>
            </a:r>
            <a:r>
              <a:rPr lang="en-US" dirty="0" err="1"/>
              <a:t>Profesionalisasi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orang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7200"/>
            <a:ext cx="6512511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Profesi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848600" cy="4953000"/>
          </a:xfrm>
        </p:spPr>
        <p:txBody>
          <a:bodyPr>
            <a:noAutofit/>
          </a:bodyPr>
          <a:lstStyle/>
          <a:p>
            <a:pPr marL="398463" indent="-352425">
              <a:buFont typeface="Arial" pitchFamily="34" charset="0"/>
              <a:buChar char="•"/>
            </a:pPr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 smtClean="0"/>
              <a:t>sehari-hari</a:t>
            </a:r>
            <a:r>
              <a:rPr lang="en-US" sz="2400" dirty="0" smtClean="0"/>
              <a:t>, </a:t>
            </a:r>
            <a:r>
              <a:rPr lang="en-US" sz="2400" dirty="0" err="1" smtClean="0"/>
              <a:t>Profesi</a:t>
            </a:r>
            <a:r>
              <a:rPr lang="en-US" sz="2400" dirty="0" smtClean="0"/>
              <a:t> </a:t>
            </a:r>
            <a:r>
              <a:rPr lang="en-US" sz="2400" dirty="0" err="1" smtClean="0"/>
              <a:t>diartikan</a:t>
            </a:r>
            <a:r>
              <a:rPr lang="en-US" sz="2400" dirty="0" smtClean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 smtClean="0"/>
              <a:t>bidang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.</a:t>
            </a:r>
          </a:p>
          <a:p>
            <a:pPr marL="398463" indent="-352425">
              <a:buFont typeface="Arial" pitchFamily="34" charset="0"/>
              <a:buChar char="•"/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yang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pelatihan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penguasaan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 err="1"/>
              <a:t>pengetahuan</a:t>
            </a:r>
            <a:r>
              <a:rPr lang="en-US" sz="2400" b="1" dirty="0"/>
              <a:t> </a:t>
            </a:r>
            <a:r>
              <a:rPr lang="en-US" sz="2400" b="1" dirty="0" smtClean="0"/>
              <a:t>&amp; </a:t>
            </a:r>
            <a:r>
              <a:rPr lang="en-US" sz="2400" b="1" dirty="0" err="1"/>
              <a:t>keahlian</a:t>
            </a:r>
            <a:r>
              <a:rPr lang="en-US" sz="2400" b="1" dirty="0"/>
              <a:t> </a:t>
            </a:r>
            <a:r>
              <a:rPr lang="en-US" sz="2400" b="1" dirty="0" err="1"/>
              <a:t>khusus</a:t>
            </a:r>
            <a:r>
              <a:rPr lang="en-US" sz="2400" dirty="0" smtClean="0"/>
              <a:t>.</a:t>
            </a:r>
          </a:p>
          <a:p>
            <a:pPr marL="398463" indent="-352425">
              <a:buFont typeface="Arial" pitchFamily="34" charset="0"/>
              <a:buChar char="•"/>
            </a:pP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/>
              <a:t>profesi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asosiasi</a:t>
            </a:r>
            <a:r>
              <a:rPr lang="en-US" sz="2400" dirty="0"/>
              <a:t> </a:t>
            </a:r>
            <a:r>
              <a:rPr lang="en-US" sz="2400" dirty="0" err="1"/>
              <a:t>profesi</a:t>
            </a:r>
            <a:r>
              <a:rPr lang="en-US" sz="2400" dirty="0"/>
              <a:t>,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etik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proses </a:t>
            </a:r>
            <a:r>
              <a:rPr lang="en-US" sz="2400" dirty="0" err="1"/>
              <a:t>setrifikasi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lisensi</a:t>
            </a:r>
            <a:r>
              <a:rPr lang="en-US" sz="2400" dirty="0"/>
              <a:t> yang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profesi</a:t>
            </a:r>
            <a:r>
              <a:rPr lang="en-US" sz="2400" dirty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pPr marL="398463" indent="-352425">
              <a:buFont typeface="Arial" pitchFamily="34" charset="0"/>
              <a:buChar char="•"/>
            </a:pPr>
            <a:r>
              <a:rPr lang="en-US" sz="2400" dirty="0" err="1"/>
              <a:t>Profesi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profesi</a:t>
            </a:r>
            <a:r>
              <a:rPr lang="en-US" sz="2400" dirty="0" smtClean="0"/>
              <a:t>.</a:t>
            </a:r>
          </a:p>
          <a:p>
            <a:pPr marL="398463" indent="-352425">
              <a:buFont typeface="Arial" pitchFamily="34" charset="0"/>
              <a:buChar char="•"/>
            </a:pPr>
            <a:r>
              <a:rPr lang="en-US" sz="2400" dirty="0" err="1"/>
              <a:t>Profesi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karakteristik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yang </a:t>
            </a:r>
            <a:r>
              <a:rPr lang="en-US" sz="2400" dirty="0" err="1"/>
              <a:t>membedakannya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lain</a:t>
            </a:r>
            <a:r>
              <a:rPr lang="en-US" sz="2800" dirty="0" err="1"/>
              <a:t>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11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6512511" cy="68580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PERANAN ETIKA DALAM PROFESI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848600" cy="3550920"/>
          </a:xfrm>
        </p:spPr>
        <p:txBody>
          <a:bodyPr/>
          <a:lstStyle/>
          <a:p>
            <a:pPr marL="404813" indent="-358775" algn="just">
              <a:lnSpc>
                <a:spcPct val="80000"/>
              </a:lnSpc>
            </a:pP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Nilai-nilai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etika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itu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tidak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hanya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milik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satu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atau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dua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orang,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atau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segolongan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orang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saja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tetapi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milik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setiap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kelompok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masyarakat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bahkan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kelompok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paling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kecil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yaitu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keluarga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sampai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pada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suatu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bangsa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algn="just">
              <a:lnSpc>
                <a:spcPct val="80000"/>
              </a:lnSpc>
            </a:pPr>
            <a:endParaRPr lang="en-US" sz="2400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404813" indent="-358775" algn="just">
              <a:lnSpc>
                <a:spcPct val="8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nilai-nilai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etika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tersebut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suatu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kelompok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diharapkan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akan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mempunyai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tata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nilai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2400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mengatur</a:t>
            </a:r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kehidupan</a:t>
            </a:r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bersama</a:t>
            </a:r>
            <a:r>
              <a:rPr lang="en-US" sz="2400" b="1" dirty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001000" cy="5791200"/>
          </a:xfrm>
        </p:spPr>
        <p:txBody>
          <a:bodyPr>
            <a:normAutofit/>
          </a:bodyPr>
          <a:lstStyle/>
          <a:p>
            <a:pPr marL="457200" indent="-411163" algn="just">
              <a:lnSpc>
                <a:spcPct val="80000"/>
              </a:lnSpc>
            </a:pPr>
            <a:r>
              <a:rPr lang="en-US" sz="2400" dirty="0" err="1">
                <a:solidFill>
                  <a:srgbClr val="0070C0"/>
                </a:solidFill>
              </a:rPr>
              <a:t>Sorotan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masyarakat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menjadi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semakin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tajam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manakala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perilaku-perilaku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sebagian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para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anggota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profesi</a:t>
            </a:r>
            <a:r>
              <a:rPr lang="en-US" sz="2400" dirty="0">
                <a:solidFill>
                  <a:srgbClr val="0070C0"/>
                </a:solidFill>
              </a:rPr>
              <a:t> yang </a:t>
            </a:r>
            <a:r>
              <a:rPr lang="en-US" sz="2400" dirty="0" err="1">
                <a:solidFill>
                  <a:srgbClr val="0070C0"/>
                </a:solidFill>
              </a:rPr>
              <a:t>tidak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didasarkan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pada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nilai-nilai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pergaulan</a:t>
            </a:r>
            <a:r>
              <a:rPr lang="en-US" sz="2400" dirty="0">
                <a:solidFill>
                  <a:srgbClr val="0070C0"/>
                </a:solidFill>
              </a:rPr>
              <a:t> yang </a:t>
            </a:r>
            <a:r>
              <a:rPr lang="en-US" sz="2400" dirty="0" err="1">
                <a:solidFill>
                  <a:srgbClr val="0070C0"/>
                </a:solidFill>
              </a:rPr>
              <a:t>telah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disepakati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bersama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tertuang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dalam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kode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etik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profesi</a:t>
            </a:r>
            <a:r>
              <a:rPr lang="en-US" sz="2400" dirty="0">
                <a:solidFill>
                  <a:srgbClr val="0070C0"/>
                </a:solidFill>
              </a:rPr>
              <a:t>), </a:t>
            </a:r>
            <a:r>
              <a:rPr lang="en-US" sz="2400" dirty="0" err="1">
                <a:solidFill>
                  <a:srgbClr val="0070C0"/>
                </a:solidFill>
              </a:rPr>
              <a:t>sehingga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terjadi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kemerosotan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etik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pada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masyarakat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profesi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tersebut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</a:p>
          <a:p>
            <a:pPr marL="46037" indent="0" algn="just">
              <a:lnSpc>
                <a:spcPct val="80000"/>
              </a:lnSpc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457200" indent="-411163" algn="just">
              <a:lnSpc>
                <a:spcPct val="80000"/>
              </a:lnSpc>
            </a:pPr>
            <a:r>
              <a:rPr lang="en-US" sz="2400" dirty="0" err="1">
                <a:solidFill>
                  <a:srgbClr val="0070C0"/>
                </a:solidFill>
              </a:rPr>
              <a:t>Sebagai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contohnya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adalah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pada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profesi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hukum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dikenal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adanya</a:t>
            </a:r>
            <a:r>
              <a:rPr lang="en-US" sz="2400" dirty="0">
                <a:solidFill>
                  <a:srgbClr val="0070C0"/>
                </a:solidFill>
              </a:rPr>
              <a:t> mafia </a:t>
            </a:r>
            <a:r>
              <a:rPr lang="en-US" sz="2400" dirty="0" err="1">
                <a:solidFill>
                  <a:srgbClr val="0070C0"/>
                </a:solidFill>
              </a:rPr>
              <a:t>peradilan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demikian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juga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pada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profesi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dokter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dengan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pendirian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klinik</a:t>
            </a:r>
            <a:r>
              <a:rPr lang="en-US" sz="2400" dirty="0">
                <a:solidFill>
                  <a:srgbClr val="0070C0"/>
                </a:solidFill>
              </a:rPr>
              <a:t> super </a:t>
            </a:r>
            <a:r>
              <a:rPr lang="en-US" sz="2400" dirty="0" err="1">
                <a:solidFill>
                  <a:srgbClr val="0070C0"/>
                </a:solidFill>
              </a:rPr>
              <a:t>spesialis</a:t>
            </a:r>
            <a:r>
              <a:rPr lang="en-US" sz="2400" dirty="0">
                <a:solidFill>
                  <a:srgbClr val="0070C0"/>
                </a:solidFill>
              </a:rPr>
              <a:t> di </a:t>
            </a:r>
            <a:r>
              <a:rPr lang="en-US" sz="2400" dirty="0" err="1">
                <a:solidFill>
                  <a:srgbClr val="0070C0"/>
                </a:solidFill>
              </a:rPr>
              <a:t>daerah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mewah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 err="1">
                <a:solidFill>
                  <a:srgbClr val="0070C0"/>
                </a:solidFill>
              </a:rPr>
              <a:t>sehingga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masyarakat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miskin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tidak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mungkin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menjamahnya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2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489" y="76200"/>
            <a:ext cx="6512511" cy="762000"/>
          </a:xfrm>
        </p:spPr>
        <p:txBody>
          <a:bodyPr/>
          <a:lstStyle/>
          <a:p>
            <a:r>
              <a:rPr lang="en-US" sz="3200" i="1" dirty="0" err="1"/>
              <a:t>Ciri-ciri</a:t>
            </a:r>
            <a:r>
              <a:rPr lang="en-US" sz="3200" i="1" dirty="0"/>
              <a:t> </a:t>
            </a:r>
            <a:r>
              <a:rPr lang="en-US" sz="3200" i="1" dirty="0" err="1"/>
              <a:t>profesionalisme</a:t>
            </a:r>
            <a:r>
              <a:rPr lang="en-US" sz="3200" i="1" dirty="0"/>
              <a:t>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848600" cy="50292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i="1" dirty="0" err="1">
                <a:solidFill>
                  <a:srgbClr val="0070C0"/>
                </a:solidFill>
              </a:rPr>
              <a:t>Ketrampilan</a:t>
            </a:r>
            <a:r>
              <a:rPr lang="en-US" sz="2400" i="1" dirty="0">
                <a:solidFill>
                  <a:srgbClr val="0070C0"/>
                </a:solidFill>
              </a:rPr>
              <a:t> yang </a:t>
            </a:r>
            <a:r>
              <a:rPr lang="en-US" sz="2400" i="1" dirty="0" err="1">
                <a:solidFill>
                  <a:srgbClr val="0070C0"/>
                </a:solidFill>
              </a:rPr>
              <a:t>tinggi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dalam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suatu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bidangnya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serta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kemahiran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dalam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menggunakan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peralatan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tertentu</a:t>
            </a:r>
            <a:r>
              <a:rPr lang="en-US" sz="2400" i="1" dirty="0">
                <a:solidFill>
                  <a:srgbClr val="0070C0"/>
                </a:solidFill>
              </a:rPr>
              <a:t> yang </a:t>
            </a:r>
            <a:r>
              <a:rPr lang="en-US" sz="2400" i="1" dirty="0" err="1">
                <a:solidFill>
                  <a:srgbClr val="0070C0"/>
                </a:solidFill>
              </a:rPr>
              <a:t>diperlukan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dalam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pelaksanaan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tugas</a:t>
            </a:r>
            <a:r>
              <a:rPr lang="en-US" sz="2400" i="1" dirty="0">
                <a:solidFill>
                  <a:srgbClr val="0070C0"/>
                </a:solidFill>
              </a:rPr>
              <a:t> yang </a:t>
            </a:r>
            <a:r>
              <a:rPr lang="en-US" sz="2400" i="1" dirty="0" err="1">
                <a:solidFill>
                  <a:srgbClr val="0070C0"/>
                </a:solidFill>
              </a:rPr>
              <a:t>bersangkutan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dengan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bidang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tadi</a:t>
            </a:r>
            <a:endParaRPr lang="en-US" sz="2400" i="1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400" i="1" dirty="0" err="1">
                <a:solidFill>
                  <a:srgbClr val="0070C0"/>
                </a:solidFill>
              </a:rPr>
              <a:t>Ilmu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pengalaman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serta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kecerdasan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dalam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menganalisis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suatu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masalah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peka</a:t>
            </a:r>
            <a:r>
              <a:rPr lang="en-US" sz="2400" i="1" dirty="0">
                <a:solidFill>
                  <a:srgbClr val="0070C0"/>
                </a:solidFill>
              </a:rPr>
              <a:t> di </a:t>
            </a:r>
            <a:r>
              <a:rPr lang="en-US" sz="2400" i="1" dirty="0" err="1">
                <a:solidFill>
                  <a:srgbClr val="0070C0"/>
                </a:solidFill>
              </a:rPr>
              <a:t>dalam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membaca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situasi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cepat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tepat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serta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cermat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dalam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mengambil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keputusan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terbaik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atas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dasar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kepekaan</a:t>
            </a:r>
            <a:endParaRPr lang="en-US" sz="2400" i="1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400" i="1" dirty="0" err="1">
                <a:solidFill>
                  <a:srgbClr val="0070C0"/>
                </a:solidFill>
              </a:rPr>
              <a:t>Sikap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berorientasi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ke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depan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sehingga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punya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kemampuan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mengantisipasi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perkembangan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lingkungan</a:t>
            </a:r>
            <a:r>
              <a:rPr lang="en-US" sz="2400" i="1" dirty="0">
                <a:solidFill>
                  <a:srgbClr val="0070C0"/>
                </a:solidFill>
              </a:rPr>
              <a:t> yang </a:t>
            </a:r>
            <a:r>
              <a:rPr lang="en-US" sz="2400" i="1" dirty="0" err="1">
                <a:solidFill>
                  <a:srgbClr val="0070C0"/>
                </a:solidFill>
              </a:rPr>
              <a:t>terbentang</a:t>
            </a:r>
            <a:r>
              <a:rPr lang="en-US" sz="2400" i="1" dirty="0">
                <a:solidFill>
                  <a:srgbClr val="0070C0"/>
                </a:solidFill>
              </a:rPr>
              <a:t> di </a:t>
            </a:r>
            <a:r>
              <a:rPr lang="en-US" sz="2400" i="1" dirty="0" err="1">
                <a:solidFill>
                  <a:srgbClr val="0070C0"/>
                </a:solidFill>
              </a:rPr>
              <a:t>hadapannya</a:t>
            </a:r>
            <a:endParaRPr lang="en-US" sz="2400" i="1" dirty="0">
              <a:solidFill>
                <a:srgbClr val="0070C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sz="2400" i="1" dirty="0" err="1">
                <a:solidFill>
                  <a:srgbClr val="0070C0"/>
                </a:solidFill>
              </a:rPr>
              <a:t>Sikap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mandiri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berdasarkan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keyakinan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akan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kemampuan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pribadi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serta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terbuka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menyimak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menghargai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pendapat</a:t>
            </a:r>
            <a:r>
              <a:rPr lang="en-US" sz="2400" i="1" dirty="0">
                <a:solidFill>
                  <a:srgbClr val="0070C0"/>
                </a:solidFill>
              </a:rPr>
              <a:t> orang lain, </a:t>
            </a:r>
            <a:r>
              <a:rPr lang="en-US" sz="2400" i="1" dirty="0" err="1">
                <a:solidFill>
                  <a:srgbClr val="0070C0"/>
                </a:solidFill>
              </a:rPr>
              <a:t>namun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cermat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dalam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memilih</a:t>
            </a:r>
            <a:r>
              <a:rPr lang="en-US" sz="2400" i="1" dirty="0">
                <a:solidFill>
                  <a:srgbClr val="0070C0"/>
                </a:solidFill>
              </a:rPr>
              <a:t> yang </a:t>
            </a:r>
            <a:r>
              <a:rPr lang="en-US" sz="2400" i="1" dirty="0" err="1">
                <a:solidFill>
                  <a:srgbClr val="0070C0"/>
                </a:solidFill>
              </a:rPr>
              <a:t>terbaik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bagi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diri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dan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perkembangan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pribadinya</a:t>
            </a:r>
            <a:endParaRPr lang="en-US" sz="2400" i="1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7696200" cy="4648200"/>
          </a:xfrm>
        </p:spPr>
        <p:txBody>
          <a:bodyPr>
            <a:normAutofit fontScale="92500" lnSpcReduction="20000"/>
          </a:bodyPr>
          <a:lstStyle/>
          <a:p>
            <a:pPr marL="457200" indent="-411163"/>
            <a:r>
              <a:rPr lang="en-US" sz="2400" b="1" dirty="0" err="1">
                <a:solidFill>
                  <a:srgbClr val="002060"/>
                </a:solidFill>
              </a:rPr>
              <a:t>Profesi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adalah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suatu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bentuk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pekerjaan</a:t>
            </a:r>
            <a:r>
              <a:rPr lang="en-US" sz="2400" b="1" dirty="0">
                <a:solidFill>
                  <a:srgbClr val="002060"/>
                </a:solidFill>
              </a:rPr>
              <a:t> yang </a:t>
            </a:r>
            <a:r>
              <a:rPr lang="en-US" sz="2400" b="1" dirty="0" err="1">
                <a:solidFill>
                  <a:srgbClr val="002060"/>
                </a:solidFill>
              </a:rPr>
              <a:t>mengharuskan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pelakunya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memiliki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pengetahuan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tertentu</a:t>
            </a:r>
            <a:r>
              <a:rPr lang="en-US" sz="2400" b="1" dirty="0">
                <a:solidFill>
                  <a:srgbClr val="002060"/>
                </a:solidFill>
              </a:rPr>
              <a:t> yang </a:t>
            </a:r>
            <a:r>
              <a:rPr lang="en-US" sz="2400" b="1" dirty="0" err="1">
                <a:solidFill>
                  <a:srgbClr val="002060"/>
                </a:solidFill>
              </a:rPr>
              <a:t>diperoleh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melalui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pendidikan</a:t>
            </a:r>
            <a:r>
              <a:rPr lang="en-US" sz="2400" b="1" dirty="0">
                <a:solidFill>
                  <a:srgbClr val="002060"/>
                </a:solidFill>
              </a:rPr>
              <a:t> formal </a:t>
            </a:r>
            <a:r>
              <a:rPr lang="en-US" sz="2400" b="1" dirty="0" err="1">
                <a:solidFill>
                  <a:srgbClr val="002060"/>
                </a:solidFill>
              </a:rPr>
              <a:t>dan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ketrampilan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tertentu</a:t>
            </a:r>
            <a:r>
              <a:rPr lang="en-US" sz="2400" b="1" dirty="0">
                <a:solidFill>
                  <a:srgbClr val="002060"/>
                </a:solidFill>
              </a:rPr>
              <a:t> yang </a:t>
            </a:r>
            <a:r>
              <a:rPr lang="en-US" sz="2400" b="1" dirty="0" err="1">
                <a:solidFill>
                  <a:srgbClr val="002060"/>
                </a:solidFill>
              </a:rPr>
              <a:t>didapat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melalui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pengalaman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kerja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pada</a:t>
            </a:r>
            <a:r>
              <a:rPr lang="en-US" sz="2400" b="1" dirty="0">
                <a:solidFill>
                  <a:srgbClr val="002060"/>
                </a:solidFill>
              </a:rPr>
              <a:t> orang yang </a:t>
            </a:r>
            <a:r>
              <a:rPr lang="en-US" sz="2400" b="1" dirty="0" err="1">
                <a:solidFill>
                  <a:srgbClr val="002060"/>
                </a:solidFill>
              </a:rPr>
              <a:t>terlebih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dahulu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menguasai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ketrampilan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tersebut</a:t>
            </a:r>
            <a:r>
              <a:rPr lang="en-US" sz="2400" b="1" dirty="0">
                <a:solidFill>
                  <a:srgbClr val="002060"/>
                </a:solidFill>
              </a:rPr>
              <a:t>, </a:t>
            </a:r>
            <a:r>
              <a:rPr lang="en-US" sz="2400" b="1" dirty="0" err="1">
                <a:solidFill>
                  <a:srgbClr val="002060"/>
                </a:solidFill>
              </a:rPr>
              <a:t>dan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terus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memperbaharui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ketrampilannya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sesuai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dengan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perkembangan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teknologi</a:t>
            </a:r>
            <a:r>
              <a:rPr lang="en-US" sz="2400" b="1" dirty="0" smtClean="0">
                <a:solidFill>
                  <a:srgbClr val="002060"/>
                </a:solidFill>
              </a:rPr>
              <a:t>.</a:t>
            </a:r>
          </a:p>
          <a:p>
            <a:pPr marL="790575" indent="-352425">
              <a:buFont typeface="Courier New" pitchFamily="49" charset="0"/>
              <a:buChar char="o"/>
            </a:pPr>
            <a:r>
              <a:rPr lang="en-US" sz="2400" b="1" dirty="0" err="1">
                <a:solidFill>
                  <a:srgbClr val="002060"/>
                </a:solidFill>
              </a:rPr>
              <a:t>Bidang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hukum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pPr marL="790575" indent="-352425">
              <a:buFont typeface="Courier New" pitchFamily="49" charset="0"/>
              <a:buChar char="o"/>
            </a:pPr>
            <a:r>
              <a:rPr lang="en-US" sz="2400" b="1" dirty="0" err="1">
                <a:solidFill>
                  <a:srgbClr val="002060"/>
                </a:solidFill>
              </a:rPr>
              <a:t>kedokteran</a:t>
            </a:r>
            <a:endParaRPr lang="en-US" sz="2400" b="1" dirty="0">
              <a:solidFill>
                <a:srgbClr val="002060"/>
              </a:solidFill>
            </a:endParaRPr>
          </a:p>
          <a:p>
            <a:pPr marL="790575" indent="-352425">
              <a:buFont typeface="Courier New" pitchFamily="49" charset="0"/>
              <a:buChar char="o"/>
            </a:pPr>
            <a:r>
              <a:rPr lang="en-US" sz="2400" b="1" dirty="0" err="1">
                <a:solidFill>
                  <a:srgbClr val="002060"/>
                </a:solidFill>
              </a:rPr>
              <a:t>keuangan</a:t>
            </a:r>
            <a:endParaRPr lang="en-US" sz="2400" b="1" dirty="0">
              <a:solidFill>
                <a:srgbClr val="002060"/>
              </a:solidFill>
            </a:endParaRPr>
          </a:p>
          <a:p>
            <a:pPr marL="790575" indent="-352425">
              <a:buFont typeface="Courier New" pitchFamily="49" charset="0"/>
              <a:buChar char="o"/>
            </a:pPr>
            <a:r>
              <a:rPr lang="en-US" sz="2400" b="1" dirty="0" err="1">
                <a:solidFill>
                  <a:srgbClr val="002060"/>
                </a:solidFill>
              </a:rPr>
              <a:t>militer</a:t>
            </a:r>
            <a:endParaRPr lang="en-US" sz="2400" b="1" dirty="0">
              <a:solidFill>
                <a:srgbClr val="002060"/>
              </a:solidFill>
            </a:endParaRPr>
          </a:p>
          <a:p>
            <a:pPr marL="790575" indent="-352425">
              <a:buFont typeface="Courier New" pitchFamily="49" charset="0"/>
              <a:buChar char="o"/>
            </a:pPr>
            <a:r>
              <a:rPr lang="en-US" sz="2400" b="1" dirty="0" err="1">
                <a:solidFill>
                  <a:srgbClr val="002060"/>
                </a:solidFill>
              </a:rPr>
              <a:t>teknik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pPr marL="790575" indent="-352425">
              <a:buFont typeface="Courier New" pitchFamily="49" charset="0"/>
              <a:buChar char="o"/>
            </a:pPr>
            <a:r>
              <a:rPr lang="en-US" sz="2400" b="1" dirty="0" err="1">
                <a:solidFill>
                  <a:srgbClr val="002060"/>
                </a:solidFill>
              </a:rPr>
              <a:t>desainer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  <a:p>
            <a:pPr marL="790575" indent="-352425">
              <a:buFont typeface="Courier New" pitchFamily="49" charset="0"/>
              <a:buChar char="o"/>
            </a:pPr>
            <a:r>
              <a:rPr lang="en-US" sz="2400" b="1" dirty="0" err="1">
                <a:solidFill>
                  <a:srgbClr val="002060"/>
                </a:solidFill>
              </a:rPr>
              <a:t>tenaga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pendidik</a:t>
            </a:r>
            <a:r>
              <a:rPr lang="en-US" sz="2400" b="1" dirty="0">
                <a:solidFill>
                  <a:srgbClr val="002060"/>
                </a:solidFill>
              </a:rPr>
              <a:t>.</a:t>
            </a:r>
          </a:p>
          <a:p>
            <a:pPr marL="457200" indent="-411163"/>
            <a:endParaRPr lang="en-US" sz="2400" b="1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7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696200" cy="4038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11163">
              <a:buNone/>
            </a:pPr>
            <a:r>
              <a:rPr lang="en-US" sz="3200" b="1" dirty="0" smtClean="0"/>
              <a:t>       </a:t>
            </a:r>
            <a:r>
              <a:rPr lang="en-US" sz="3200" b="1" dirty="0" err="1" smtClean="0"/>
              <a:t>Yg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hrs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dilakukan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oleh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pelaku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profesi</a:t>
            </a:r>
            <a:r>
              <a:rPr lang="en-US" sz="3200" b="1" dirty="0" smtClean="0"/>
              <a:t>:</a:t>
            </a:r>
          </a:p>
          <a:p>
            <a:pPr marL="457200" indent="-411163"/>
            <a:r>
              <a:rPr lang="en-US" sz="3200" b="1" dirty="0" err="1" smtClean="0"/>
              <a:t>Menguasai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secara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mendalam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ilmu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yang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ditekuninya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bidangnya</a:t>
            </a:r>
            <a:endParaRPr lang="en-US" sz="3200" b="1" dirty="0" smtClean="0"/>
          </a:p>
          <a:p>
            <a:pPr marL="457200" indent="-411163"/>
            <a:r>
              <a:rPr lang="en-US" sz="3200" b="1" dirty="0" err="1" smtClean="0"/>
              <a:t>Mampu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mengkonversi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ilmu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menjadi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ketrampilan</a:t>
            </a:r>
            <a:endParaRPr lang="en-US" sz="3200" b="1" dirty="0" smtClean="0"/>
          </a:p>
          <a:p>
            <a:pPr marL="457200" indent="-411163"/>
            <a:r>
              <a:rPr lang="en-US" sz="3200" b="1" dirty="0" err="1" smtClean="0"/>
              <a:t>Menjunjung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tinggi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etika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integritas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profesi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638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512511" cy="762000"/>
          </a:xfrm>
        </p:spPr>
        <p:txBody>
          <a:bodyPr/>
          <a:lstStyle/>
          <a:p>
            <a:r>
              <a:rPr lang="en-US" sz="3200" dirty="0" err="1" smtClean="0"/>
              <a:t>Karakteristik</a:t>
            </a:r>
            <a:r>
              <a:rPr lang="en-US" sz="3200" dirty="0" smtClean="0"/>
              <a:t> </a:t>
            </a:r>
            <a:r>
              <a:rPr lang="en-US" sz="3200" dirty="0" err="1" smtClean="0"/>
              <a:t>Profesi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848600" cy="5638800"/>
          </a:xfrm>
        </p:spPr>
        <p:txBody>
          <a:bodyPr>
            <a:normAutofit fontScale="62500" lnSpcReduction="20000"/>
          </a:bodyPr>
          <a:lstStyle/>
          <a:p>
            <a:pPr marL="339725" indent="-287338">
              <a:buNone/>
            </a:pPr>
            <a:r>
              <a:rPr lang="en-US" sz="2100" b="1" dirty="0" smtClean="0">
                <a:latin typeface="Arial Narrow" pitchFamily="34" charset="0"/>
              </a:rPr>
              <a:t>1.  </a:t>
            </a:r>
            <a:r>
              <a:rPr lang="en-US" sz="2900" b="1" dirty="0" err="1" smtClean="0">
                <a:latin typeface="Arial Narrow" pitchFamily="34" charset="0"/>
              </a:rPr>
              <a:t>Keterampilan</a:t>
            </a:r>
            <a:r>
              <a:rPr lang="en-US" sz="2900" b="1" dirty="0" smtClean="0">
                <a:latin typeface="Arial Narrow" pitchFamily="34" charset="0"/>
              </a:rPr>
              <a:t> </a:t>
            </a:r>
            <a:r>
              <a:rPr lang="en-US" sz="2900" b="1" dirty="0">
                <a:latin typeface="Arial Narrow" pitchFamily="34" charset="0"/>
              </a:rPr>
              <a:t>yang </a:t>
            </a:r>
            <a:r>
              <a:rPr lang="en-US" sz="2900" b="1" dirty="0" err="1">
                <a:latin typeface="Arial Narrow" pitchFamily="34" charset="0"/>
              </a:rPr>
              <a:t>berdasar</a:t>
            </a:r>
            <a:r>
              <a:rPr lang="en-US" sz="2900" b="1" dirty="0">
                <a:latin typeface="Arial Narrow" pitchFamily="34" charset="0"/>
              </a:rPr>
              <a:t> </a:t>
            </a:r>
            <a:r>
              <a:rPr lang="en-US" sz="2900" b="1" dirty="0" err="1">
                <a:latin typeface="Arial Narrow" pitchFamily="34" charset="0"/>
              </a:rPr>
              <a:t>pada</a:t>
            </a:r>
            <a:r>
              <a:rPr lang="en-US" sz="2900" b="1" dirty="0">
                <a:latin typeface="Arial Narrow" pitchFamily="34" charset="0"/>
              </a:rPr>
              <a:t> </a:t>
            </a:r>
            <a:r>
              <a:rPr lang="en-US" sz="2900" b="1" dirty="0" err="1">
                <a:latin typeface="Arial Narrow" pitchFamily="34" charset="0"/>
              </a:rPr>
              <a:t>pengetahuan</a:t>
            </a:r>
            <a:r>
              <a:rPr lang="en-US" sz="2900" b="1" dirty="0">
                <a:latin typeface="Arial Narrow" pitchFamily="34" charset="0"/>
              </a:rPr>
              <a:t> </a:t>
            </a:r>
            <a:r>
              <a:rPr lang="en-US" sz="2900" b="1" dirty="0" err="1">
                <a:latin typeface="Arial Narrow" pitchFamily="34" charset="0"/>
              </a:rPr>
              <a:t>teoretis</a:t>
            </a:r>
            <a:r>
              <a:rPr lang="en-US" sz="2900" dirty="0">
                <a:latin typeface="Arial Narrow" pitchFamily="34" charset="0"/>
              </a:rPr>
              <a:t>: </a:t>
            </a:r>
            <a:endParaRPr lang="en-US" sz="2900" dirty="0" smtClean="0">
              <a:latin typeface="Arial Narrow" pitchFamily="34" charset="0"/>
            </a:endParaRPr>
          </a:p>
          <a:p>
            <a:pPr marL="339725" indent="-287338" algn="just">
              <a:buNone/>
            </a:pPr>
            <a:r>
              <a:rPr lang="en-US" dirty="0" smtClean="0">
                <a:latin typeface="Arial Narrow" pitchFamily="34" charset="0"/>
              </a:rPr>
              <a:t>	</a:t>
            </a:r>
            <a:r>
              <a:rPr lang="en-US" dirty="0" err="1" smtClean="0">
                <a:latin typeface="Arial Narrow" pitchFamily="34" charset="0"/>
              </a:rPr>
              <a:t>Profesional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diasumsikan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mempunyai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pengetahuan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teoretis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ekstensif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memiliki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keterampilan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berdasar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pengetahuan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tersebut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diterapkan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praktik</a:t>
            </a:r>
            <a:r>
              <a:rPr lang="en-US" dirty="0">
                <a:latin typeface="Arial Narrow" pitchFamily="34" charset="0"/>
              </a:rPr>
              <a:t>.</a:t>
            </a:r>
          </a:p>
          <a:p>
            <a:pPr marL="339725" indent="-287338">
              <a:buNone/>
            </a:pPr>
            <a:r>
              <a:rPr lang="en-US" sz="2100" b="1" dirty="0" smtClean="0">
                <a:latin typeface="Arial Narrow" pitchFamily="34" charset="0"/>
              </a:rPr>
              <a:t>2.  </a:t>
            </a:r>
            <a:r>
              <a:rPr lang="en-US" sz="2900" b="1" dirty="0" err="1" smtClean="0">
                <a:latin typeface="Arial Narrow" pitchFamily="34" charset="0"/>
              </a:rPr>
              <a:t>Asosiasi</a:t>
            </a:r>
            <a:r>
              <a:rPr lang="en-US" sz="2900" b="1" dirty="0" smtClean="0">
                <a:latin typeface="Arial Narrow" pitchFamily="34" charset="0"/>
              </a:rPr>
              <a:t> </a:t>
            </a:r>
            <a:r>
              <a:rPr lang="en-US" sz="2900" b="1" dirty="0" err="1">
                <a:latin typeface="Arial Narrow" pitchFamily="34" charset="0"/>
              </a:rPr>
              <a:t>profesional</a:t>
            </a:r>
            <a:r>
              <a:rPr lang="en-US" sz="2900" dirty="0">
                <a:latin typeface="Arial Narrow" pitchFamily="34" charset="0"/>
              </a:rPr>
              <a:t>: </a:t>
            </a:r>
            <a:endParaRPr lang="en-US" sz="2900" dirty="0" smtClean="0">
              <a:latin typeface="Arial Narrow" pitchFamily="34" charset="0"/>
            </a:endParaRPr>
          </a:p>
          <a:p>
            <a:pPr marL="339725" indent="-287338" algn="just">
              <a:buNone/>
            </a:pPr>
            <a:r>
              <a:rPr lang="en-US" dirty="0" smtClean="0">
                <a:latin typeface="Arial Narrow" pitchFamily="34" charset="0"/>
              </a:rPr>
              <a:t>	</a:t>
            </a:r>
            <a:r>
              <a:rPr lang="en-US" dirty="0" err="1" smtClean="0">
                <a:latin typeface="Arial Narrow" pitchFamily="34" charset="0"/>
              </a:rPr>
              <a:t>Profesi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biasanya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memiliki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badan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diorganisasi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oleh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anggotanya</a:t>
            </a:r>
            <a:r>
              <a:rPr lang="en-US" dirty="0">
                <a:latin typeface="Arial Narrow" pitchFamily="34" charset="0"/>
              </a:rPr>
              <a:t>, yang </a:t>
            </a:r>
            <a:r>
              <a:rPr lang="en-US" dirty="0" err="1">
                <a:latin typeface="Arial Narrow" pitchFamily="34" charset="0"/>
              </a:rPr>
              <a:t>dimaksudkan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meningkatkan</a:t>
            </a:r>
            <a:r>
              <a:rPr lang="en-US" dirty="0">
                <a:latin typeface="Arial Narrow" pitchFamily="34" charset="0"/>
              </a:rPr>
              <a:t> status </a:t>
            </a:r>
            <a:r>
              <a:rPr lang="en-US" dirty="0" err="1">
                <a:latin typeface="Arial Narrow" pitchFamily="34" charset="0"/>
              </a:rPr>
              <a:t>para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anggotanya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Organisasi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profesi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tersebut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biasanya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memiliki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persyaratan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khusus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anggotanya</a:t>
            </a:r>
            <a:r>
              <a:rPr lang="en-US" dirty="0">
                <a:latin typeface="Arial Narrow" pitchFamily="34" charset="0"/>
              </a:rPr>
              <a:t>.</a:t>
            </a:r>
          </a:p>
          <a:p>
            <a:pPr marL="339725" indent="-287338">
              <a:buNone/>
            </a:pPr>
            <a:r>
              <a:rPr lang="en-US" sz="2100" b="1" dirty="0" smtClean="0">
                <a:latin typeface="Arial Narrow" pitchFamily="34" charset="0"/>
              </a:rPr>
              <a:t>3.  </a:t>
            </a:r>
            <a:r>
              <a:rPr lang="en-US" sz="2900" b="1" dirty="0" err="1" smtClean="0">
                <a:latin typeface="Arial Narrow" pitchFamily="34" charset="0"/>
              </a:rPr>
              <a:t>Pendidikan</a:t>
            </a:r>
            <a:r>
              <a:rPr lang="en-US" sz="2900" b="1" dirty="0" smtClean="0">
                <a:latin typeface="Arial Narrow" pitchFamily="34" charset="0"/>
              </a:rPr>
              <a:t> </a:t>
            </a:r>
            <a:r>
              <a:rPr lang="en-US" sz="2900" b="1" dirty="0">
                <a:latin typeface="Arial Narrow" pitchFamily="34" charset="0"/>
              </a:rPr>
              <a:t>yang </a:t>
            </a:r>
            <a:r>
              <a:rPr lang="en-US" sz="2900" b="1" dirty="0" err="1">
                <a:latin typeface="Arial Narrow" pitchFamily="34" charset="0"/>
              </a:rPr>
              <a:t>ekstensif</a:t>
            </a:r>
            <a:r>
              <a:rPr lang="en-US" sz="2900" dirty="0">
                <a:latin typeface="Arial Narrow" pitchFamily="34" charset="0"/>
              </a:rPr>
              <a:t>:</a:t>
            </a:r>
            <a:r>
              <a:rPr lang="en-US" sz="2100" dirty="0">
                <a:latin typeface="Arial Narrow" pitchFamily="34" charset="0"/>
              </a:rPr>
              <a:t> </a:t>
            </a:r>
            <a:endParaRPr lang="en-US" sz="2100" dirty="0" smtClean="0">
              <a:latin typeface="Arial Narrow" pitchFamily="34" charset="0"/>
            </a:endParaRPr>
          </a:p>
          <a:p>
            <a:pPr marL="339725" indent="-287338" algn="just">
              <a:buNone/>
            </a:pP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    </a:t>
            </a:r>
            <a:r>
              <a:rPr lang="en-US" dirty="0" err="1" smtClean="0">
                <a:latin typeface="Arial Narrow" pitchFamily="34" charset="0"/>
              </a:rPr>
              <a:t>Profesi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>
                <a:latin typeface="Arial Narrow" pitchFamily="34" charset="0"/>
              </a:rPr>
              <a:t>prestisius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biasanya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memerlukan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pendidikan</a:t>
            </a:r>
            <a:r>
              <a:rPr lang="en-US" dirty="0" smtClean="0">
                <a:latin typeface="Arial Narrow" pitchFamily="34" charset="0"/>
              </a:rPr>
              <a:t> yang </a:t>
            </a:r>
            <a:r>
              <a:rPr lang="en-US" dirty="0">
                <a:latin typeface="Arial Narrow" pitchFamily="34" charset="0"/>
              </a:rPr>
              <a:t>lama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jenjang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pendidikan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tinggi</a:t>
            </a:r>
            <a:endParaRPr lang="en-US" dirty="0">
              <a:latin typeface="Arial Narrow" pitchFamily="34" charset="0"/>
            </a:endParaRPr>
          </a:p>
          <a:p>
            <a:pPr marL="339725" indent="-287338">
              <a:buNone/>
            </a:pPr>
            <a:r>
              <a:rPr lang="en-US" sz="2100" b="1" dirty="0" smtClean="0">
                <a:latin typeface="Arial Narrow" pitchFamily="34" charset="0"/>
              </a:rPr>
              <a:t>4.  </a:t>
            </a:r>
            <a:r>
              <a:rPr lang="en-US" sz="2900" b="1" dirty="0" err="1" smtClean="0">
                <a:latin typeface="Arial Narrow" pitchFamily="34" charset="0"/>
              </a:rPr>
              <a:t>Ujian</a:t>
            </a:r>
            <a:r>
              <a:rPr lang="en-US" sz="2900" b="1" dirty="0" smtClean="0">
                <a:latin typeface="Arial Narrow" pitchFamily="34" charset="0"/>
              </a:rPr>
              <a:t> </a:t>
            </a:r>
            <a:r>
              <a:rPr lang="en-US" sz="2900" b="1" dirty="0" err="1">
                <a:latin typeface="Arial Narrow" pitchFamily="34" charset="0"/>
              </a:rPr>
              <a:t>kompetensi</a:t>
            </a:r>
            <a:r>
              <a:rPr lang="en-US" sz="2900" dirty="0">
                <a:latin typeface="Arial Narrow" pitchFamily="34" charset="0"/>
              </a:rPr>
              <a:t>: </a:t>
            </a:r>
            <a:endParaRPr lang="en-US" sz="2900" dirty="0" smtClean="0">
              <a:latin typeface="Arial Narrow" pitchFamily="34" charset="0"/>
            </a:endParaRPr>
          </a:p>
          <a:p>
            <a:pPr marL="339725" indent="-287338" algn="just">
              <a:buNone/>
            </a:pPr>
            <a:r>
              <a:rPr lang="en-US" dirty="0" smtClean="0">
                <a:latin typeface="Arial Narrow" pitchFamily="34" charset="0"/>
              </a:rPr>
              <a:t>	</a:t>
            </a:r>
            <a:r>
              <a:rPr lang="en-US" dirty="0" err="1" smtClean="0">
                <a:latin typeface="Arial Narrow" pitchFamily="34" charset="0"/>
              </a:rPr>
              <a:t>Sebelum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memasuki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organisasi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profesional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biasanya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persyaratan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lulus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suatu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tes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menguji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terutama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pengetahuan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teoretis</a:t>
            </a:r>
            <a:r>
              <a:rPr lang="en-US" dirty="0">
                <a:latin typeface="Arial Narrow" pitchFamily="34" charset="0"/>
              </a:rPr>
              <a:t>.</a:t>
            </a:r>
          </a:p>
          <a:p>
            <a:pPr marL="339725" indent="-287338">
              <a:buNone/>
            </a:pPr>
            <a:r>
              <a:rPr lang="en-US" sz="2100" b="1" dirty="0" smtClean="0">
                <a:latin typeface="Arial Narrow" pitchFamily="34" charset="0"/>
              </a:rPr>
              <a:t>5.  </a:t>
            </a:r>
            <a:r>
              <a:rPr lang="en-US" sz="2900" b="1" dirty="0" err="1" smtClean="0">
                <a:latin typeface="Arial Narrow" pitchFamily="34" charset="0"/>
              </a:rPr>
              <a:t>Pelatihan</a:t>
            </a:r>
            <a:r>
              <a:rPr lang="en-US" sz="2900" b="1" dirty="0" smtClean="0">
                <a:latin typeface="Arial Narrow" pitchFamily="34" charset="0"/>
              </a:rPr>
              <a:t> </a:t>
            </a:r>
            <a:r>
              <a:rPr lang="en-US" sz="2900" b="1" dirty="0">
                <a:latin typeface="Arial Narrow" pitchFamily="34" charset="0"/>
              </a:rPr>
              <a:t>institutional</a:t>
            </a:r>
            <a:r>
              <a:rPr lang="en-US" sz="2900" dirty="0">
                <a:latin typeface="Arial Narrow" pitchFamily="34" charset="0"/>
              </a:rPr>
              <a:t>:</a:t>
            </a:r>
            <a:r>
              <a:rPr lang="en-US" sz="2100" dirty="0">
                <a:latin typeface="Arial Narrow" pitchFamily="34" charset="0"/>
              </a:rPr>
              <a:t> </a:t>
            </a:r>
            <a:endParaRPr lang="en-US" sz="2100" dirty="0" smtClean="0">
              <a:latin typeface="Arial Narrow" pitchFamily="34" charset="0"/>
            </a:endParaRPr>
          </a:p>
          <a:p>
            <a:pPr marL="339725" indent="-287338" algn="just">
              <a:buNone/>
            </a:pPr>
            <a:r>
              <a:rPr lang="en-US" dirty="0" smtClean="0">
                <a:latin typeface="Arial Narrow" pitchFamily="34" charset="0"/>
              </a:rPr>
              <a:t>	</a:t>
            </a:r>
            <a:r>
              <a:rPr lang="en-US" dirty="0" err="1" smtClean="0">
                <a:latin typeface="Arial Narrow" pitchFamily="34" charset="0"/>
              </a:rPr>
              <a:t>Selain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ujian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juga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biasanya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dipersyaratkan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mengikuti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pelatihan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istitusional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dimana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calon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profesional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mendapatkan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pengalaman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praktis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sebelum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anggota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penuh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organisasi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Peningkatan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keterampilan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melalui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pengembangan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profesional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dipersyaratkan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57200"/>
            <a:ext cx="7772400" cy="6019800"/>
          </a:xfrm>
        </p:spPr>
        <p:txBody>
          <a:bodyPr>
            <a:normAutofit fontScale="47500" lnSpcReduction="20000"/>
          </a:bodyPr>
          <a:lstStyle/>
          <a:p>
            <a:pPr marL="45720" indent="0">
              <a:buNone/>
            </a:pPr>
            <a:r>
              <a:rPr lang="en-US" sz="2600" b="1" dirty="0">
                <a:latin typeface="Arial Narrow" pitchFamily="34" charset="0"/>
              </a:rPr>
              <a:t>6. </a:t>
            </a:r>
            <a:r>
              <a:rPr lang="en-US" sz="3400" b="1" dirty="0" err="1">
                <a:latin typeface="Arial Narrow" pitchFamily="34" charset="0"/>
              </a:rPr>
              <a:t>Lisensi</a:t>
            </a:r>
            <a:r>
              <a:rPr lang="en-US" sz="3400" dirty="0">
                <a:latin typeface="Arial Narrow" pitchFamily="34" charset="0"/>
              </a:rPr>
              <a:t>: </a:t>
            </a:r>
          </a:p>
          <a:p>
            <a:pPr marL="227013" indent="0" algn="just">
              <a:buNone/>
            </a:pPr>
            <a:r>
              <a:rPr lang="en-US" dirty="0" err="1">
                <a:latin typeface="Arial Narrow" pitchFamily="34" charset="0"/>
              </a:rPr>
              <a:t>Profesi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menetapkan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syarat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pendaftaran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proses </a:t>
            </a:r>
            <a:r>
              <a:rPr lang="en-US" dirty="0" err="1">
                <a:latin typeface="Arial Narrow" pitchFamily="34" charset="0"/>
              </a:rPr>
              <a:t>sertifikasi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sehingga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memiliki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lisensi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dianggap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dipercaya</a:t>
            </a:r>
            <a:r>
              <a:rPr lang="en-US" dirty="0">
                <a:latin typeface="Arial Narrow" pitchFamily="34" charset="0"/>
              </a:rPr>
              <a:t>.</a:t>
            </a:r>
          </a:p>
          <a:p>
            <a:pPr marL="45720" indent="0" algn="just">
              <a:buNone/>
            </a:pPr>
            <a:r>
              <a:rPr lang="en-US" sz="3400" b="1" dirty="0">
                <a:latin typeface="Arial Narrow" pitchFamily="34" charset="0"/>
              </a:rPr>
              <a:t>7. </a:t>
            </a:r>
            <a:r>
              <a:rPr lang="en-US" sz="3400" b="1" dirty="0" err="1">
                <a:latin typeface="Arial Narrow" pitchFamily="34" charset="0"/>
              </a:rPr>
              <a:t>Otonomi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kerja</a:t>
            </a:r>
            <a:r>
              <a:rPr lang="en-US" sz="3400" dirty="0">
                <a:latin typeface="Arial Narrow" pitchFamily="34" charset="0"/>
              </a:rPr>
              <a:t>: </a:t>
            </a:r>
          </a:p>
          <a:p>
            <a:pPr marL="227013" indent="0" algn="just">
              <a:buNone/>
            </a:pPr>
            <a:r>
              <a:rPr lang="en-US" dirty="0" err="1">
                <a:latin typeface="Arial Narrow" pitchFamily="34" charset="0"/>
              </a:rPr>
              <a:t>Profesional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cenderung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mengendalikan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kerja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pengetahuan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teoretis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 agar </a:t>
            </a:r>
            <a:r>
              <a:rPr lang="en-US" dirty="0" err="1">
                <a:latin typeface="Arial Narrow" pitchFamily="34" charset="0"/>
              </a:rPr>
              <a:t>terhindar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intervensi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luar</a:t>
            </a:r>
            <a:r>
              <a:rPr lang="en-US" dirty="0">
                <a:latin typeface="Arial Narrow" pitchFamily="34" charset="0"/>
              </a:rPr>
              <a:t>.</a:t>
            </a:r>
            <a:endParaRPr lang="en-US" sz="3400" dirty="0">
              <a:latin typeface="Arial Narrow" pitchFamily="34" charset="0"/>
            </a:endParaRPr>
          </a:p>
          <a:p>
            <a:pPr marL="45720" indent="0" algn="just">
              <a:buNone/>
            </a:pPr>
            <a:r>
              <a:rPr lang="en-US" sz="3400" b="1" dirty="0">
                <a:latin typeface="Arial Narrow" pitchFamily="34" charset="0"/>
              </a:rPr>
              <a:t>8. </a:t>
            </a:r>
            <a:r>
              <a:rPr lang="en-US" sz="3400" b="1" dirty="0" err="1">
                <a:latin typeface="Arial Narrow" pitchFamily="34" charset="0"/>
              </a:rPr>
              <a:t>Kode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etik</a:t>
            </a:r>
            <a:r>
              <a:rPr lang="en-US" sz="3400" dirty="0">
                <a:latin typeface="Arial Narrow" pitchFamily="34" charset="0"/>
              </a:rPr>
              <a:t>: </a:t>
            </a:r>
          </a:p>
          <a:p>
            <a:pPr marL="227013" indent="0" algn="just">
              <a:buNone/>
            </a:pPr>
            <a:r>
              <a:rPr lang="en-US" dirty="0" err="1">
                <a:latin typeface="Arial Narrow" pitchFamily="34" charset="0"/>
              </a:rPr>
              <a:t>Organisasi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profesi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biasanya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memiliki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kode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etik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anggotanya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prosedur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pendisiplinan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melanggar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aturan</a:t>
            </a:r>
            <a:r>
              <a:rPr lang="en-US" dirty="0">
                <a:latin typeface="Arial Narrow" pitchFamily="34" charset="0"/>
              </a:rPr>
              <a:t>.</a:t>
            </a:r>
          </a:p>
          <a:p>
            <a:pPr marL="45720" indent="0" algn="just">
              <a:buNone/>
            </a:pPr>
            <a:r>
              <a:rPr lang="en-US" sz="2600" b="1" dirty="0">
                <a:latin typeface="Arial Narrow" pitchFamily="34" charset="0"/>
              </a:rPr>
              <a:t>9. </a:t>
            </a:r>
            <a:r>
              <a:rPr lang="en-US" sz="3400" b="1" dirty="0" err="1">
                <a:latin typeface="Arial Narrow" pitchFamily="34" charset="0"/>
              </a:rPr>
              <a:t>Mengatur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diri</a:t>
            </a:r>
            <a:r>
              <a:rPr lang="en-US" sz="3400" dirty="0">
                <a:latin typeface="Arial Narrow" pitchFamily="34" charset="0"/>
              </a:rPr>
              <a:t>: </a:t>
            </a:r>
          </a:p>
          <a:p>
            <a:pPr marL="227013" indent="0" algn="just">
              <a:buNone/>
            </a:pPr>
            <a:r>
              <a:rPr lang="en-US" dirty="0" err="1">
                <a:latin typeface="Arial Narrow" pitchFamily="34" charset="0"/>
              </a:rPr>
              <a:t>Organisasi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profesi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harus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mengatur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organisasinya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sendiri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tanpa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campur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pemerintah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Profesional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diatur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oleh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lebih</a:t>
            </a:r>
            <a:r>
              <a:rPr lang="en-US" dirty="0">
                <a:latin typeface="Arial Narrow" pitchFamily="34" charset="0"/>
              </a:rPr>
              <a:t> senior, </a:t>
            </a:r>
            <a:r>
              <a:rPr lang="en-US" dirty="0" err="1">
                <a:latin typeface="Arial Narrow" pitchFamily="34" charset="0"/>
              </a:rPr>
              <a:t>praktisi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dihormati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berkualifikasi</a:t>
            </a:r>
            <a:r>
              <a:rPr lang="en-US" dirty="0">
                <a:latin typeface="Arial Narrow" pitchFamily="34" charset="0"/>
              </a:rPr>
              <a:t> paling </a:t>
            </a:r>
            <a:r>
              <a:rPr lang="en-US" dirty="0" err="1">
                <a:latin typeface="Arial Narrow" pitchFamily="34" charset="0"/>
              </a:rPr>
              <a:t>tinggi</a:t>
            </a:r>
            <a:r>
              <a:rPr lang="en-US" dirty="0">
                <a:latin typeface="Arial Narrow" pitchFamily="34" charset="0"/>
              </a:rPr>
              <a:t>.</a:t>
            </a:r>
          </a:p>
          <a:p>
            <a:pPr marL="45720" indent="0" algn="just">
              <a:buNone/>
            </a:pPr>
            <a:r>
              <a:rPr lang="en-US" sz="3400" b="1" dirty="0">
                <a:latin typeface="Arial Narrow" pitchFamily="34" charset="0"/>
              </a:rPr>
              <a:t>10.Layanan </a:t>
            </a:r>
            <a:r>
              <a:rPr lang="en-US" sz="3400" b="1" dirty="0" err="1">
                <a:latin typeface="Arial Narrow" pitchFamily="34" charset="0"/>
              </a:rPr>
              <a:t>publik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dan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altruisme</a:t>
            </a:r>
            <a:r>
              <a:rPr lang="en-US" sz="3400" dirty="0">
                <a:latin typeface="Arial Narrow" pitchFamily="34" charset="0"/>
              </a:rPr>
              <a:t>: </a:t>
            </a:r>
          </a:p>
          <a:p>
            <a:pPr marL="227013" indent="0" algn="just">
              <a:buNone/>
            </a:pPr>
            <a:r>
              <a:rPr lang="en-US" dirty="0" err="1">
                <a:latin typeface="Arial Narrow" pitchFamily="34" charset="0"/>
              </a:rPr>
              <a:t>Diperolehnya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penghasilan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kerja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profesinya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dapat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dipertahankan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selama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berkaitan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kebutuhan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publik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seperti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layanan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dokter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berkontribusi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terhadap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kesehatan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masyarakat</a:t>
            </a:r>
            <a:r>
              <a:rPr lang="en-US" dirty="0">
                <a:latin typeface="Arial Narrow" pitchFamily="34" charset="0"/>
              </a:rPr>
              <a:t>.</a:t>
            </a:r>
          </a:p>
          <a:p>
            <a:pPr marL="45720" indent="0" algn="just">
              <a:buNone/>
            </a:pPr>
            <a:r>
              <a:rPr lang="en-US" sz="3400" b="1" dirty="0">
                <a:latin typeface="Arial Narrow" pitchFamily="34" charset="0"/>
              </a:rPr>
              <a:t>11.Status </a:t>
            </a:r>
            <a:r>
              <a:rPr lang="en-US" sz="3400" b="1" dirty="0" err="1">
                <a:latin typeface="Arial Narrow" pitchFamily="34" charset="0"/>
              </a:rPr>
              <a:t>dan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imbalan</a:t>
            </a:r>
            <a:r>
              <a:rPr lang="en-US" sz="3400" b="1" dirty="0">
                <a:latin typeface="Arial Narrow" pitchFamily="34" charset="0"/>
              </a:rPr>
              <a:t> yang </a:t>
            </a:r>
            <a:r>
              <a:rPr lang="en-US" sz="3400" b="1" dirty="0" err="1">
                <a:latin typeface="Arial Narrow" pitchFamily="34" charset="0"/>
              </a:rPr>
              <a:t>tinggi</a:t>
            </a:r>
            <a:r>
              <a:rPr lang="en-US" sz="3400" dirty="0">
                <a:latin typeface="Arial Narrow" pitchFamily="34" charset="0"/>
              </a:rPr>
              <a:t>: </a:t>
            </a:r>
          </a:p>
          <a:p>
            <a:pPr marL="227013" indent="0" algn="just">
              <a:buNone/>
            </a:pPr>
            <a:r>
              <a:rPr lang="en-US" dirty="0" err="1">
                <a:latin typeface="Arial Narrow" pitchFamily="34" charset="0"/>
              </a:rPr>
              <a:t>Profesi</a:t>
            </a:r>
            <a:r>
              <a:rPr lang="en-US" dirty="0">
                <a:latin typeface="Arial Narrow" pitchFamily="34" charset="0"/>
              </a:rPr>
              <a:t> yang paling </a:t>
            </a:r>
            <a:r>
              <a:rPr lang="en-US" dirty="0" err="1">
                <a:latin typeface="Arial Narrow" pitchFamily="34" charset="0"/>
              </a:rPr>
              <a:t>sukses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meraih</a:t>
            </a:r>
            <a:r>
              <a:rPr lang="en-US" dirty="0">
                <a:latin typeface="Arial Narrow" pitchFamily="34" charset="0"/>
              </a:rPr>
              <a:t> status yang </a:t>
            </a:r>
            <a:r>
              <a:rPr lang="en-US" dirty="0" err="1">
                <a:latin typeface="Arial Narrow" pitchFamily="34" charset="0"/>
              </a:rPr>
              <a:t>tinggi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prestise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imbalan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layak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anggotanya</a:t>
            </a:r>
            <a:r>
              <a:rPr lang="en-US" dirty="0">
                <a:latin typeface="Arial Narrow" pitchFamily="34" charset="0"/>
              </a:rPr>
              <a:t>. Hal </a:t>
            </a:r>
            <a:r>
              <a:rPr lang="en-US" dirty="0" err="1">
                <a:latin typeface="Arial Narrow" pitchFamily="34" charset="0"/>
              </a:rPr>
              <a:t>tersebut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dianggap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pengakuan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terhadap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layanan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mereka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berikan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masyarakat</a:t>
            </a:r>
            <a:r>
              <a:rPr lang="en-US" dirty="0">
                <a:latin typeface="Arial Narrow" pitchFamily="34" charset="0"/>
              </a:rPr>
              <a:t>.</a:t>
            </a:r>
          </a:p>
          <a:p>
            <a:pPr marL="227013" indent="0">
              <a:buNone/>
            </a:pPr>
            <a:endParaRPr lang="en-US" dirty="0" smtClean="0">
              <a:latin typeface="Arial Narrow" pitchFamily="34" charset="0"/>
            </a:endParaRPr>
          </a:p>
          <a:p>
            <a:r>
              <a:rPr lang="en-US" dirty="0" err="1">
                <a:latin typeface="Arial Narrow" pitchFamily="34" charset="0"/>
              </a:rPr>
              <a:t>Karakteristik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semua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berlaku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setiap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profesi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memuat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semua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karakteristik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pernah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diterapkan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suatu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profesi</a:t>
            </a:r>
            <a:r>
              <a:rPr lang="en-US" dirty="0" smtClean="0">
                <a:latin typeface="Arial Narrow" pitchFamily="34" charset="0"/>
              </a:rPr>
              <a:t>.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rgbClr val="00B0F0"/>
                </a:solidFill>
                <a:latin typeface="Calibri" pitchFamily="34" charset="0"/>
              </a:rPr>
              <a:t/>
            </a:r>
            <a:br>
              <a:rPr lang="en-US" dirty="0">
                <a:solidFill>
                  <a:srgbClr val="00B0F0"/>
                </a:solidFill>
                <a:latin typeface="Calibri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70038"/>
            <a:ext cx="7696200" cy="47393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398463"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Tx/>
              <a:buAutoNum type="arabicPeriod"/>
              <a:defRPr/>
            </a:pPr>
            <a:r>
              <a:rPr lang="en-US" sz="2800" b="1" dirty="0" err="1" smtClean="0">
                <a:latin typeface="Segoe UI Semibold" pitchFamily="34" charset="0"/>
                <a:cs typeface="Times New Roman" pitchFamily="18" charset="0"/>
              </a:rPr>
              <a:t>Adanya</a:t>
            </a:r>
            <a:r>
              <a:rPr lang="en-US" sz="2800" b="1" dirty="0" smtClean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u="sng" dirty="0" err="1">
                <a:latin typeface="Segoe UI Semibold" pitchFamily="34" charset="0"/>
                <a:cs typeface="Times New Roman" pitchFamily="18" charset="0"/>
              </a:rPr>
              <a:t>pengetahuan</a:t>
            </a:r>
            <a:r>
              <a:rPr lang="en-US" sz="2800" b="1" u="sng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u="sng" dirty="0" err="1">
                <a:latin typeface="Segoe UI Semibold" pitchFamily="34" charset="0"/>
                <a:cs typeface="Times New Roman" pitchFamily="18" charset="0"/>
              </a:rPr>
              <a:t>khusus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;</a:t>
            </a:r>
          </a:p>
          <a:p>
            <a:pPr marL="457200" lvl="0" indent="-398463"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Tx/>
              <a:buAutoNum type="arabicPeriod"/>
              <a:defRPr/>
            </a:pP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Adanya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kaidah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dan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standar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moral yang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sangat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tinggi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berupa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u="sng" dirty="0" err="1">
                <a:latin typeface="Segoe UI Semibold" pitchFamily="34" charset="0"/>
                <a:cs typeface="Times New Roman" pitchFamily="18" charset="0"/>
              </a:rPr>
              <a:t>kode</a:t>
            </a:r>
            <a:r>
              <a:rPr lang="en-US" sz="2800" b="1" u="sng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u="sng" dirty="0" err="1">
                <a:latin typeface="Segoe UI Semibold" pitchFamily="34" charset="0"/>
                <a:cs typeface="Times New Roman" pitchFamily="18" charset="0"/>
              </a:rPr>
              <a:t>etik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;</a:t>
            </a:r>
          </a:p>
          <a:p>
            <a:pPr marL="457200" lvl="0" indent="-398463"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Tx/>
              <a:buAutoNum type="arabicPeriod"/>
              <a:defRPr/>
            </a:pPr>
            <a:r>
              <a:rPr lang="en-US" sz="2800" b="1" u="sng" dirty="0" err="1">
                <a:latin typeface="Segoe UI Semibold" pitchFamily="34" charset="0"/>
                <a:cs typeface="Times New Roman" pitchFamily="18" charset="0"/>
              </a:rPr>
              <a:t>Mengabdi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kepada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kepentingan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masyarakat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;</a:t>
            </a:r>
          </a:p>
          <a:p>
            <a:pPr marL="457200" lvl="0" indent="-398463"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Tx/>
              <a:buAutoNum type="arabicPeriod"/>
              <a:defRPr/>
            </a:pP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Adanya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u="sng" dirty="0" err="1">
                <a:latin typeface="Segoe UI Semibold" pitchFamily="34" charset="0"/>
                <a:cs typeface="Times New Roman" pitchFamily="18" charset="0"/>
              </a:rPr>
              <a:t>izin</a:t>
            </a:r>
            <a:r>
              <a:rPr lang="en-US" sz="2800" b="1" u="sng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u="sng" dirty="0" err="1">
                <a:latin typeface="Segoe UI Semibold" pitchFamily="34" charset="0"/>
                <a:cs typeface="Times New Roman" pitchFamily="18" charset="0"/>
              </a:rPr>
              <a:t>khusus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untuk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menjalankan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suatu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profesi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;</a:t>
            </a:r>
          </a:p>
          <a:p>
            <a:pPr marL="457200" lvl="0" indent="-398463">
              <a:spcBef>
                <a:spcPts val="3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Tx/>
              <a:buAutoNum type="arabicPeriod"/>
              <a:defRPr/>
            </a:pP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Kaum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profesional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menjadi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u="sng" dirty="0" err="1">
                <a:latin typeface="Segoe UI Semibold" pitchFamily="34" charset="0"/>
                <a:cs typeface="Times New Roman" pitchFamily="18" charset="0"/>
              </a:rPr>
              <a:t>anggota</a:t>
            </a:r>
            <a:r>
              <a:rPr lang="en-US" sz="2800" b="1" u="sng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u="sng" dirty="0" err="1">
                <a:latin typeface="Segoe UI Semibold" pitchFamily="34" charset="0"/>
                <a:cs typeface="Times New Roman" pitchFamily="18" charset="0"/>
              </a:rPr>
              <a:t>dari</a:t>
            </a:r>
            <a:r>
              <a:rPr lang="en-US" sz="2800" b="1" u="sng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suatu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organisasi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profesi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ber-kode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Segoe UI Semibold" pitchFamily="34" charset="0"/>
                <a:cs typeface="Times New Roman" pitchFamily="18" charset="0"/>
              </a:rPr>
              <a:t>etik</a:t>
            </a:r>
            <a:r>
              <a:rPr lang="en-US" sz="2800" b="1" dirty="0">
                <a:latin typeface="Segoe UI Semibold" pitchFamily="34" charset="0"/>
                <a:cs typeface="Times New Roman" pitchFamily="18" charset="0"/>
              </a:rPr>
              <a:t>.</a:t>
            </a:r>
          </a:p>
          <a:p>
            <a:pPr marL="137160" indent="0">
              <a:buNone/>
            </a:pPr>
            <a:endParaRPr lang="en-US" sz="2800" b="1" dirty="0">
              <a:latin typeface="Segoe UI Semi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anchor="ctr">
            <a:normAutofit fontScale="85000" lnSpcReduction="2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smtClean="0"/>
              <a:t>CIRI-CIRI </a:t>
            </a:r>
          </a:p>
          <a:p>
            <a:pPr algn="r"/>
            <a:r>
              <a:rPr lang="en-US" sz="4000" dirty="0" err="1" smtClean="0"/>
              <a:t>profesi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04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85800"/>
            <a:ext cx="7350711" cy="1143000"/>
          </a:xfrm>
        </p:spPr>
        <p:txBody>
          <a:bodyPr>
            <a:normAutofit/>
          </a:bodyPr>
          <a:lstStyle/>
          <a:p>
            <a:r>
              <a:rPr lang="en-US" sz="3200" dirty="0" err="1"/>
              <a:t>Empat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</a:t>
            </a:r>
            <a:r>
              <a:rPr lang="en-US" sz="3200" dirty="0" err="1"/>
              <a:t>yg</a:t>
            </a:r>
            <a:r>
              <a:rPr lang="en-US" sz="3200" dirty="0"/>
              <a:t> </a:t>
            </a:r>
            <a:r>
              <a:rPr lang="en-US" sz="3200" dirty="0" err="1"/>
              <a:t>hrs</a:t>
            </a:r>
            <a:r>
              <a:rPr lang="en-US" sz="3200" dirty="0"/>
              <a:t> </a:t>
            </a:r>
            <a:r>
              <a:rPr lang="en-US" sz="3200" dirty="0" err="1"/>
              <a:t>dipenuhi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profesi</a:t>
            </a:r>
            <a:r>
              <a:rPr lang="en-US" sz="3200" dirty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09800"/>
            <a:ext cx="6400800" cy="1996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</a:t>
            </a:r>
            <a:r>
              <a:rPr lang="en-US" dirty="0"/>
              <a:t>.  </a:t>
            </a:r>
            <a:r>
              <a:rPr lang="en-US" dirty="0" err="1"/>
              <a:t>Kredibilitas</a:t>
            </a:r>
            <a:r>
              <a:rPr lang="en-US" dirty="0"/>
              <a:t> </a:t>
            </a:r>
          </a:p>
          <a:p>
            <a:r>
              <a:rPr lang="en-US" dirty="0"/>
              <a:t>2.  </a:t>
            </a:r>
            <a:r>
              <a:rPr lang="en-US" dirty="0" err="1"/>
              <a:t>Profesionalisme</a:t>
            </a:r>
            <a:r>
              <a:rPr lang="en-US" dirty="0"/>
              <a:t> </a:t>
            </a:r>
          </a:p>
          <a:p>
            <a:r>
              <a:rPr lang="en-US" dirty="0"/>
              <a:t>3. 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</a:p>
          <a:p>
            <a:r>
              <a:rPr lang="en-US" dirty="0"/>
              <a:t>4.  </a:t>
            </a:r>
            <a:r>
              <a:rPr lang="en-US" dirty="0" err="1"/>
              <a:t>Kepercayaan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56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512511" cy="762000"/>
          </a:xfrm>
        </p:spPr>
        <p:txBody>
          <a:bodyPr/>
          <a:lstStyle/>
          <a:p>
            <a:pPr algn="r"/>
            <a:r>
              <a:rPr lang="en-US" dirty="0" err="1" smtClean="0"/>
              <a:t>profesional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696200" cy="5090160"/>
          </a:xfrm>
          <a:prstGeom prst="rect">
            <a:avLst/>
          </a:prstGeom>
        </p:spPr>
        <p:txBody>
          <a:bodyPr/>
          <a:lstStyle/>
          <a:p>
            <a:pPr marL="388938" indent="-342900">
              <a:buFont typeface="Wingdings" pitchFamily="2" charset="2"/>
              <a:buChar char="§"/>
            </a:pPr>
            <a:r>
              <a:rPr lang="en-US" sz="2000" b="1" dirty="0" err="1" smtClean="0"/>
              <a:t>Menjalankan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profesinya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benar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sesuai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nilai-nilai</a:t>
            </a:r>
            <a:r>
              <a:rPr lang="en-US" sz="2000" b="1" dirty="0" smtClean="0"/>
              <a:t> normal</a:t>
            </a:r>
          </a:p>
          <a:p>
            <a:pPr marL="388938" indent="-342900">
              <a:buFont typeface="Wingdings" pitchFamily="2" charset="2"/>
              <a:buChar char="§"/>
            </a:pPr>
            <a:r>
              <a:rPr lang="en-US" sz="2000" b="1" dirty="0" err="1" smtClean="0"/>
              <a:t>Memiliki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komitmen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tanggung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jawab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kejujuran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cara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berpikir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sistematik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menguasai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materi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menjadi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bagian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masyarakat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profesional</a:t>
            </a:r>
            <a:r>
              <a:rPr lang="en-US" sz="2000" b="1" dirty="0" smtClean="0"/>
              <a:t>.</a:t>
            </a:r>
          </a:p>
          <a:p>
            <a:pPr marL="388938" indent="-342900">
              <a:buFont typeface="Wingdings" pitchFamily="2" charset="2"/>
              <a:buChar char="§"/>
            </a:pPr>
            <a:r>
              <a:rPr lang="en-US" sz="2000" b="1" dirty="0" err="1" smtClean="0"/>
              <a:t>Memiliki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suatu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profesi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tertentu</a:t>
            </a:r>
            <a:endParaRPr lang="en-US" sz="2000" b="1" dirty="0" smtClean="0"/>
          </a:p>
          <a:p>
            <a:pPr marL="388938" indent="-342900">
              <a:buFont typeface="Wingdings" pitchFamily="2" charset="2"/>
              <a:buChar char="§"/>
            </a:pPr>
            <a:r>
              <a:rPr lang="en-US" sz="2000" b="1" dirty="0" err="1" smtClean="0"/>
              <a:t>Suatu</a:t>
            </a:r>
            <a:r>
              <a:rPr lang="en-US" sz="2000" b="1" dirty="0" smtClean="0"/>
              <a:t> </a:t>
            </a:r>
            <a:r>
              <a:rPr lang="en-US" sz="2000" b="1" dirty="0" err="1"/>
              <a:t>aktivitas</a:t>
            </a:r>
            <a:r>
              <a:rPr lang="en-US" sz="2000" b="1" dirty="0"/>
              <a:t> yang </a:t>
            </a:r>
            <a:r>
              <a:rPr lang="en-US" sz="2000" b="1" dirty="0" err="1"/>
              <a:t>menerima</a:t>
            </a:r>
            <a:r>
              <a:rPr lang="en-US" sz="2000" b="1" dirty="0"/>
              <a:t> </a:t>
            </a:r>
            <a:r>
              <a:rPr lang="en-US" sz="2000" b="1" dirty="0" err="1"/>
              <a:t>bayaran</a:t>
            </a:r>
            <a:r>
              <a:rPr lang="en-US" sz="2000" b="1" dirty="0"/>
              <a:t>,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lawan</a:t>
            </a:r>
            <a:r>
              <a:rPr lang="en-US" sz="2000" dirty="0"/>
              <a:t> kata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 smtClean="0"/>
              <a:t>amatir</a:t>
            </a:r>
            <a:r>
              <a:rPr lang="en-US" sz="2000" dirty="0" smtClean="0"/>
              <a:t>.</a:t>
            </a:r>
          </a:p>
          <a:p>
            <a:pPr marL="1139825" indent="-795338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Contoh</a:t>
            </a:r>
            <a:r>
              <a:rPr lang="en-US" sz="1600" dirty="0" smtClean="0"/>
              <a:t>: </a:t>
            </a:r>
            <a:r>
              <a:rPr lang="en-US" sz="1600" dirty="0" err="1" smtClean="0"/>
              <a:t>Petinju</a:t>
            </a:r>
            <a:r>
              <a:rPr lang="en-US" sz="1600" dirty="0" smtClean="0"/>
              <a:t> </a:t>
            </a:r>
            <a:r>
              <a:rPr lang="en-US" sz="1600" dirty="0" err="1"/>
              <a:t>profesional</a:t>
            </a:r>
            <a:r>
              <a:rPr lang="en-US" sz="1600" dirty="0"/>
              <a:t> </a:t>
            </a:r>
            <a:r>
              <a:rPr lang="en-US" sz="1600" dirty="0" err="1"/>
              <a:t>menerima</a:t>
            </a:r>
            <a:r>
              <a:rPr lang="en-US" sz="1600" dirty="0"/>
              <a:t> </a:t>
            </a:r>
            <a:r>
              <a:rPr lang="en-US" sz="1600" dirty="0" err="1"/>
              <a:t>bayaran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pertandingan</a:t>
            </a:r>
            <a:r>
              <a:rPr lang="en-US" sz="1600" dirty="0"/>
              <a:t> </a:t>
            </a:r>
            <a:r>
              <a:rPr lang="en-US" sz="1600" dirty="0" err="1"/>
              <a:t>tinju</a:t>
            </a:r>
            <a:r>
              <a:rPr lang="en-US" sz="1600" dirty="0"/>
              <a:t> yang </a:t>
            </a:r>
            <a:r>
              <a:rPr lang="en-US" sz="1600" dirty="0" err="1"/>
              <a:t>dilakukannya</a:t>
            </a:r>
            <a:r>
              <a:rPr lang="en-US" sz="1600" dirty="0"/>
              <a:t>, </a:t>
            </a:r>
            <a:r>
              <a:rPr lang="en-US" sz="1600" dirty="0" err="1"/>
              <a:t>sementara</a:t>
            </a:r>
            <a:r>
              <a:rPr lang="en-US" sz="1600" dirty="0"/>
              <a:t> </a:t>
            </a:r>
            <a:r>
              <a:rPr lang="en-US" sz="1600" dirty="0" err="1"/>
              <a:t>olahraga</a:t>
            </a:r>
            <a:r>
              <a:rPr lang="en-US" sz="1600" dirty="0"/>
              <a:t> </a:t>
            </a:r>
            <a:r>
              <a:rPr lang="en-US" sz="1600" dirty="0" err="1" smtClean="0"/>
              <a:t>tinju</a:t>
            </a:r>
            <a:r>
              <a:rPr lang="en-US" sz="1600" dirty="0" smtClean="0"/>
              <a:t> </a:t>
            </a:r>
            <a:r>
              <a:rPr lang="en-US" sz="1600" dirty="0" err="1" smtClean="0"/>
              <a:t>sendiri</a:t>
            </a:r>
            <a:r>
              <a:rPr lang="en-US" sz="1600" dirty="0" smtClean="0"/>
              <a:t> </a:t>
            </a:r>
            <a:r>
              <a:rPr lang="en-US" sz="1600" dirty="0" err="1"/>
              <a:t>umumnya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 smtClean="0"/>
              <a:t>profesi</a:t>
            </a:r>
            <a:r>
              <a:rPr lang="en-US" sz="1600" dirty="0" smtClean="0"/>
              <a:t>.</a:t>
            </a:r>
          </a:p>
          <a:p>
            <a:pPr marL="344488" indent="-344488">
              <a:buFont typeface="Wingdings" pitchFamily="2" charset="2"/>
              <a:buChar char="§"/>
            </a:pPr>
            <a:r>
              <a:rPr lang="en-US" sz="2000" b="1" dirty="0" err="1" smtClean="0"/>
              <a:t>Suatu</a:t>
            </a:r>
            <a:r>
              <a:rPr lang="en-US" sz="2000" b="1" dirty="0" smtClean="0"/>
              <a:t> </a:t>
            </a:r>
            <a:r>
              <a:rPr lang="en-US" sz="2000" b="1" dirty="0" err="1"/>
              <a:t>sikap</a:t>
            </a:r>
            <a:r>
              <a:rPr lang="en-US" sz="2000" b="1" dirty="0"/>
              <a:t> yang </a:t>
            </a:r>
            <a:r>
              <a:rPr lang="en-US" sz="2000" b="1" dirty="0" err="1"/>
              <a:t>mampu</a:t>
            </a:r>
            <a:r>
              <a:rPr lang="en-US" sz="2000" b="1" dirty="0"/>
              <a:t> </a:t>
            </a:r>
            <a:r>
              <a:rPr lang="en-US" sz="2000" b="1" dirty="0" err="1"/>
              <a:t>memenuhi</a:t>
            </a:r>
            <a:r>
              <a:rPr lang="en-US" sz="2000" b="1" dirty="0"/>
              <a:t> </a:t>
            </a:r>
            <a:r>
              <a:rPr lang="en-US" sz="2000" b="1" dirty="0" err="1"/>
              <a:t>segala</a:t>
            </a:r>
            <a:r>
              <a:rPr lang="en-US" sz="2000" b="1" dirty="0"/>
              <a:t> </a:t>
            </a:r>
            <a:r>
              <a:rPr lang="en-US" sz="2000" b="1" dirty="0" err="1"/>
              <a:t>dasar-dasar</a:t>
            </a:r>
            <a:r>
              <a:rPr lang="en-US" sz="2000" b="1" dirty="0"/>
              <a:t>, </a:t>
            </a:r>
            <a:r>
              <a:rPr lang="en-US" sz="2000" b="1" dirty="0" err="1"/>
              <a:t>prinsip-prinsip</a:t>
            </a:r>
            <a:r>
              <a:rPr lang="en-US" sz="2000" b="1" dirty="0"/>
              <a:t> , </a:t>
            </a:r>
            <a:r>
              <a:rPr lang="en-US" sz="2000" b="1" dirty="0" err="1"/>
              <a:t>serta</a:t>
            </a:r>
            <a:r>
              <a:rPr lang="en-US" sz="2000" b="1" dirty="0"/>
              <a:t> </a:t>
            </a:r>
            <a:r>
              <a:rPr lang="en-US" sz="2000" b="1" dirty="0" err="1"/>
              <a:t>aturan-aturan</a:t>
            </a:r>
            <a:r>
              <a:rPr lang="en-US" sz="2000" b="1" dirty="0"/>
              <a:t> yang </a:t>
            </a:r>
            <a:r>
              <a:rPr lang="en-US" sz="2000" b="1" dirty="0" err="1"/>
              <a:t>berlaku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suatu</a:t>
            </a:r>
            <a:r>
              <a:rPr lang="en-US" sz="2000" b="1" dirty="0"/>
              <a:t> </a:t>
            </a:r>
            <a:r>
              <a:rPr lang="en-US" sz="2000" b="1" dirty="0" err="1"/>
              <a:t>profesi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mencapai</a:t>
            </a:r>
            <a:r>
              <a:rPr lang="en-US" sz="2000" b="1" dirty="0"/>
              <a:t> </a:t>
            </a:r>
            <a:r>
              <a:rPr lang="en-US" sz="2000" b="1" dirty="0" err="1"/>
              <a:t>hasil</a:t>
            </a:r>
            <a:r>
              <a:rPr lang="en-US" sz="2000" b="1" dirty="0"/>
              <a:t> yang </a:t>
            </a:r>
            <a:r>
              <a:rPr lang="en-US" sz="2000" b="1" dirty="0" err="1"/>
              <a:t>maksimum</a:t>
            </a:r>
            <a:endParaRPr lang="en-US" sz="2000" b="1" dirty="0"/>
          </a:p>
          <a:p>
            <a:pPr marL="344488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73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281</TotalTime>
  <Words>1284</Words>
  <Application>Microsoft Office PowerPoint</Application>
  <PresentationFormat>On-screen Show (4:3)</PresentationFormat>
  <Paragraphs>136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Profesi  dan Profesional</vt:lpstr>
      <vt:lpstr>Profesi</vt:lpstr>
      <vt:lpstr>PowerPoint Presentation</vt:lpstr>
      <vt:lpstr>PowerPoint Presentation</vt:lpstr>
      <vt:lpstr>Karakteristik Profesi</vt:lpstr>
      <vt:lpstr>PowerPoint Presentation</vt:lpstr>
      <vt:lpstr> </vt:lpstr>
      <vt:lpstr>Empat kebutuhan dasar yg hrs dipenuhi sebuah profesi: </vt:lpstr>
      <vt:lpstr>profesional</vt:lpstr>
      <vt:lpstr>profesionalisme</vt:lpstr>
      <vt:lpstr>CIRI-CIRI PROFESIONALISME</vt:lpstr>
      <vt:lpstr>PowerPoint Presentation</vt:lpstr>
      <vt:lpstr>PowerPoint Presentation</vt:lpstr>
      <vt:lpstr>SANKSI PELANGGARAN KODE ETIK :</vt:lpstr>
      <vt:lpstr>Contoh kode etik </vt:lpstr>
      <vt:lpstr>Profesi VS Pekerjaan</vt:lpstr>
      <vt:lpstr>Profesional</vt:lpstr>
      <vt:lpstr>Profesionalisme</vt:lpstr>
      <vt:lpstr>Profesionalitas &amp; Profesionalisasi</vt:lpstr>
      <vt:lpstr>PERANAN ETIKA DALAM PROFESI :</vt:lpstr>
      <vt:lpstr>PowerPoint Presentation</vt:lpstr>
      <vt:lpstr>Ciri-ciri profesionalisme: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Profesi  dan Profesional</dc:title>
  <dc:creator>SRIYONO</dc:creator>
  <cp:lastModifiedBy>user</cp:lastModifiedBy>
  <cp:revision>25</cp:revision>
  <dcterms:created xsi:type="dcterms:W3CDTF">2014-09-24T02:28:44Z</dcterms:created>
  <dcterms:modified xsi:type="dcterms:W3CDTF">2021-09-11T02:35:27Z</dcterms:modified>
</cp:coreProperties>
</file>