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4" r:id="rId5"/>
    <p:sldId id="261" r:id="rId6"/>
    <p:sldId id="262" r:id="rId7"/>
    <p:sldId id="263" r:id="rId8"/>
    <p:sldId id="264" r:id="rId9"/>
    <p:sldId id="271" r:id="rId10"/>
    <p:sldId id="272" r:id="rId11"/>
    <p:sldId id="273" r:id="rId12"/>
    <p:sldId id="268" r:id="rId13"/>
    <p:sldId id="269" r:id="rId14"/>
    <p:sldId id="270" r:id="rId15"/>
    <p:sldId id="265" r:id="rId16"/>
    <p:sldId id="266" r:id="rId17"/>
    <p:sldId id="267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1613B-E1A6-417C-81AC-7E7375F6740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Etika Profesi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5F6E5-11A5-4914-A3CD-D4FEE144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41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10665-2EFF-4DAD-81C2-B7D5F80765F9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Etika Profesi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2A75-4378-4CC2-ABEE-8749705E5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9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2A75-4378-4CC2-ABEE-8749705E58A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Etika Profesi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B6DFCA-94B9-4680-A0B3-9562FC163778}" type="datetime1">
              <a:rPr lang="en-US" smtClean="0"/>
              <a:t>9/11/2021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53D219-7FDD-466A-BB08-D3F11E6C638F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113CB-1B90-42D1-AA72-83E9D349286F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9E170-EA98-476D-B6B3-1035F3CDBD99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01E770-501B-4D89-A2CF-0C4D2665AA13}" type="datetime1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C1282-38C2-48CF-8B27-F91CDFBCAA46}" type="datetime1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843EA7-86F9-41D5-861A-F437E956235C}" type="datetime1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E75B38-E0D3-4B1D-A87F-2D5390278DB8}" type="datetime1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721E05-D162-4E92-8BEA-2F0F1A470C76}" type="datetime1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96B31-13F3-4B16-9DD6-A520990BF116}" type="datetime1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2F5871-78BB-489E-914D-238DF0E56E02}" type="datetime1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B955C90-BC08-4E27-A7E6-CE608A2440AA}" type="datetime1">
              <a:rPr lang="en-US" smtClean="0"/>
              <a:t>9/11/2021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sriyonoskommpd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346B60-ACEA-47F1-B401-E4F80DF165D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057400"/>
            <a:ext cx="7696200" cy="2133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MODUS-MODUS </a:t>
            </a:r>
            <a:br>
              <a:rPr lang="en-US" sz="4800" b="1" dirty="0" smtClean="0"/>
            </a:br>
            <a:r>
              <a:rPr lang="en-US" sz="4800" b="1" dirty="0" smtClean="0"/>
              <a:t>KEJAHATAN 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5400" dirty="0" smtClean="0">
                <a:solidFill>
                  <a:srgbClr val="00B0F0"/>
                </a:solidFill>
              </a:rPr>
              <a:t>di </a:t>
            </a:r>
            <a:r>
              <a:rPr lang="en-US" sz="5400" dirty="0" err="1" smtClean="0">
                <a:solidFill>
                  <a:srgbClr val="00B0F0"/>
                </a:solidFill>
              </a:rPr>
              <a:t>bidang</a:t>
            </a:r>
            <a:r>
              <a:rPr lang="en-US" sz="5400" dirty="0" smtClean="0">
                <a:solidFill>
                  <a:srgbClr val="00B0F0"/>
                </a:solidFill>
              </a:rPr>
              <a:t> TI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533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B. </a:t>
            </a:r>
            <a:r>
              <a:rPr lang="en-US" sz="2800" b="1" dirty="0" err="1" smtClean="0"/>
              <a:t>Berdasarkan</a:t>
            </a:r>
            <a:r>
              <a:rPr lang="en-US" sz="2800" b="1" dirty="0" smtClean="0"/>
              <a:t> </a:t>
            </a:r>
            <a:r>
              <a:rPr lang="en-US" sz="2800" b="1" dirty="0"/>
              <a:t>Motif </a:t>
            </a:r>
            <a:r>
              <a:rPr lang="en-US" sz="2800" b="1" dirty="0" err="1" smtClean="0"/>
              <a:t>Kegiatan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866888" cy="5486400"/>
          </a:xfrm>
        </p:spPr>
        <p:txBody>
          <a:bodyPr>
            <a:normAutofit/>
          </a:bodyPr>
          <a:lstStyle/>
          <a:p>
            <a:pPr marL="519113" indent="-519113">
              <a:buNone/>
            </a:pPr>
            <a:r>
              <a:rPr lang="en-US" sz="2600" b="1" dirty="0"/>
              <a:t>a.   Cybercrime </a:t>
            </a:r>
            <a:r>
              <a:rPr lang="en-US" sz="2600" b="1" dirty="0" err="1"/>
              <a:t>sebagai</a:t>
            </a:r>
            <a:r>
              <a:rPr lang="en-US" sz="2600" b="1" dirty="0"/>
              <a:t> </a:t>
            </a:r>
            <a:r>
              <a:rPr lang="en-US" sz="2600" b="1" dirty="0" err="1"/>
              <a:t>tindakan</a:t>
            </a:r>
            <a:r>
              <a:rPr lang="en-US" sz="2600" b="1" dirty="0"/>
              <a:t> </a:t>
            </a:r>
            <a:r>
              <a:rPr lang="en-US" sz="2600" b="1" dirty="0" err="1"/>
              <a:t>murni</a:t>
            </a:r>
            <a:r>
              <a:rPr lang="en-US" sz="2600" b="1" dirty="0"/>
              <a:t> </a:t>
            </a:r>
            <a:r>
              <a:rPr lang="en-US" sz="2600" b="1" dirty="0" err="1"/>
              <a:t>kriminal</a:t>
            </a:r>
            <a:endParaRPr lang="en-US" sz="2600" dirty="0"/>
          </a:p>
          <a:p>
            <a:pPr marL="849313" indent="-273050"/>
            <a:r>
              <a:rPr lang="en-US" sz="2400" dirty="0" err="1"/>
              <a:t>Kejahatan</a:t>
            </a:r>
            <a:r>
              <a:rPr lang="en-US" sz="2400" dirty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motif </a:t>
            </a:r>
            <a:r>
              <a:rPr lang="en-US" sz="2400" dirty="0" err="1"/>
              <a:t>kriminalitas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849313" indent="-273050"/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/>
              <a:t>internet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 smtClean="0"/>
              <a:t>sbg</a:t>
            </a:r>
            <a:r>
              <a:rPr lang="en-US" sz="2400" dirty="0" smtClean="0"/>
              <a:t> </a:t>
            </a:r>
            <a:r>
              <a:rPr lang="en-US" sz="2400" dirty="0" err="1"/>
              <a:t>sarana</a:t>
            </a:r>
            <a:r>
              <a:rPr lang="en-US" sz="2400" dirty="0"/>
              <a:t> </a:t>
            </a:r>
            <a:r>
              <a:rPr lang="en-US" sz="2400" dirty="0" err="1"/>
              <a:t>kejahatan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849313" indent="-273050"/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</a:p>
          <a:p>
            <a:pPr marL="2279650" indent="-273050" defTabSz="1371600">
              <a:buFont typeface="Courier New" pitchFamily="49" charset="0"/>
              <a:buChar char="o"/>
            </a:pPr>
            <a:r>
              <a:rPr lang="en-US" sz="2400" i="1" dirty="0" smtClean="0"/>
              <a:t>Carding </a:t>
            </a:r>
          </a:p>
          <a:p>
            <a:pPr marL="2279650" indent="-273050" defTabSz="1371600">
              <a:buFont typeface="Courier New" pitchFamily="49" charset="0"/>
              <a:buChar char="o"/>
            </a:pPr>
            <a:r>
              <a:rPr lang="en-US" sz="2400" i="1" dirty="0" smtClean="0"/>
              <a:t>Webserver,</a:t>
            </a:r>
          </a:p>
          <a:p>
            <a:pPr marL="2279650" indent="-273050" defTabSz="1371600">
              <a:buFont typeface="Courier New" pitchFamily="49" charset="0"/>
              <a:buChar char="o"/>
            </a:pPr>
            <a:r>
              <a:rPr lang="en-US" sz="2400" i="1" dirty="0" smtClean="0"/>
              <a:t>Mailing list </a:t>
            </a:r>
          </a:p>
          <a:p>
            <a:pPr marL="2279650" indent="-273050" defTabSz="1371600">
              <a:buFont typeface="Courier New" pitchFamily="49" charset="0"/>
              <a:buChar char="o"/>
            </a:pPr>
            <a:r>
              <a:rPr lang="en-US" sz="2400" i="1" dirty="0" smtClean="0"/>
              <a:t>Spamming </a:t>
            </a:r>
            <a:r>
              <a:rPr lang="en-US" sz="2400" i="1" dirty="0" err="1" smtClean="0"/>
              <a:t>promosi</a:t>
            </a:r>
            <a:endParaRPr lang="en-US" sz="2400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1000"/>
            <a:ext cx="7696200" cy="5775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b.   Cybercrime </a:t>
            </a: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kejahatan</a:t>
            </a:r>
            <a:r>
              <a:rPr lang="en-US" sz="2400" b="1" dirty="0"/>
              <a:t> ”</a:t>
            </a:r>
            <a:r>
              <a:rPr lang="en-US" sz="2400" b="1" dirty="0" err="1"/>
              <a:t>abu-abu</a:t>
            </a:r>
            <a:r>
              <a:rPr lang="en-US" sz="2400" b="1" dirty="0"/>
              <a:t>”</a:t>
            </a:r>
            <a:endParaRPr lang="en-US" sz="2400" dirty="0"/>
          </a:p>
          <a:p>
            <a:pPr marL="790575" indent="-273050"/>
            <a:r>
              <a:rPr lang="en-US" sz="2600" dirty="0" err="1" smtClean="0"/>
              <a:t>Sulit</a:t>
            </a:r>
            <a:r>
              <a:rPr lang="en-US" sz="2600" dirty="0" smtClean="0"/>
              <a:t> </a:t>
            </a:r>
            <a:r>
              <a:rPr lang="en-US" sz="2600" dirty="0" err="1" smtClean="0"/>
              <a:t>utk</a:t>
            </a:r>
            <a:r>
              <a:rPr lang="en-US" sz="2600" dirty="0" smtClean="0"/>
              <a:t> </a:t>
            </a:r>
            <a:r>
              <a:rPr lang="en-US" sz="2600" dirty="0" err="1" smtClean="0"/>
              <a:t>menentukan</a:t>
            </a:r>
            <a:r>
              <a:rPr lang="en-US" sz="2600" dirty="0" smtClean="0"/>
              <a:t> </a:t>
            </a:r>
            <a:r>
              <a:rPr lang="en-US" sz="2600" dirty="0" err="1"/>
              <a:t>apakah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merupakan</a:t>
            </a:r>
            <a:r>
              <a:rPr lang="en-US" sz="2600" dirty="0"/>
              <a:t> </a:t>
            </a:r>
            <a:r>
              <a:rPr lang="en-US" sz="2600" dirty="0" err="1"/>
              <a:t>tindak</a:t>
            </a:r>
            <a:r>
              <a:rPr lang="en-US" sz="2600" dirty="0"/>
              <a:t> </a:t>
            </a:r>
            <a:r>
              <a:rPr lang="en-US" sz="2600" dirty="0" err="1"/>
              <a:t>kriminal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 smtClean="0"/>
              <a:t>bukan</a:t>
            </a:r>
            <a:r>
              <a:rPr lang="en-US" sz="2600" dirty="0" smtClean="0"/>
              <a:t>, </a:t>
            </a:r>
            <a:r>
              <a:rPr lang="en-US" sz="2600" dirty="0" err="1" smtClean="0"/>
              <a:t>krn</a:t>
            </a:r>
            <a:r>
              <a:rPr lang="en-US" sz="2600" dirty="0" smtClean="0"/>
              <a:t> </a:t>
            </a:r>
            <a:r>
              <a:rPr lang="en-US" sz="2600" dirty="0" err="1" smtClean="0"/>
              <a:t>terkadang</a:t>
            </a:r>
            <a:r>
              <a:rPr lang="en-US" sz="2600" dirty="0" smtClean="0"/>
              <a:t> motif </a:t>
            </a:r>
            <a:r>
              <a:rPr lang="en-US" sz="2600" dirty="0" err="1"/>
              <a:t>kegiatannya</a:t>
            </a:r>
            <a:r>
              <a:rPr lang="en-US" sz="2600" dirty="0"/>
              <a:t> </a:t>
            </a:r>
            <a:r>
              <a:rPr lang="en-US" sz="2600" dirty="0" err="1" smtClean="0"/>
              <a:t>bukan</a:t>
            </a:r>
            <a:r>
              <a:rPr lang="en-US" sz="2600" dirty="0" smtClean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kejahatan</a:t>
            </a:r>
            <a:r>
              <a:rPr lang="en-US" sz="2600" dirty="0"/>
              <a:t>. </a:t>
            </a:r>
            <a:endParaRPr lang="en-US" sz="2600" dirty="0" smtClean="0"/>
          </a:p>
          <a:p>
            <a:pPr marL="790575" indent="-273050"/>
            <a:r>
              <a:rPr lang="en-US" sz="2600" dirty="0" err="1" smtClean="0"/>
              <a:t>Contoh</a:t>
            </a:r>
            <a:r>
              <a:rPr lang="en-US" sz="2600" dirty="0" smtClean="0"/>
              <a:t>: </a:t>
            </a:r>
          </a:p>
          <a:p>
            <a:pPr marL="798513" indent="0">
              <a:buNone/>
            </a:pPr>
            <a:r>
              <a:rPr lang="en-US" sz="2600" i="1" dirty="0" smtClean="0"/>
              <a:t>Probing </a:t>
            </a:r>
            <a:r>
              <a:rPr lang="en-US" sz="2600" i="1" dirty="0" err="1"/>
              <a:t>atau</a:t>
            </a:r>
            <a:r>
              <a:rPr lang="en-US" sz="2600" i="1" dirty="0"/>
              <a:t> </a:t>
            </a:r>
            <a:r>
              <a:rPr lang="en-US" sz="2600" i="1" dirty="0" err="1"/>
              <a:t>portscanning</a:t>
            </a:r>
            <a:r>
              <a:rPr lang="en-US" sz="2600" dirty="0"/>
              <a:t>. </a:t>
            </a:r>
            <a:endParaRPr lang="en-US" sz="2600" dirty="0" smtClean="0"/>
          </a:p>
          <a:p>
            <a:pPr marL="798513" indent="0">
              <a:buNone/>
            </a:pPr>
            <a:r>
              <a:rPr lang="en-US" sz="2600" dirty="0" err="1" smtClean="0"/>
              <a:t>Sebutan</a:t>
            </a:r>
            <a:r>
              <a:rPr lang="en-US" sz="2600" dirty="0" smtClean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semacam</a:t>
            </a:r>
            <a:r>
              <a:rPr lang="en-US" sz="2600" dirty="0"/>
              <a:t> </a:t>
            </a:r>
            <a:r>
              <a:rPr lang="en-US" sz="2600" dirty="0" err="1"/>
              <a:t>tindakan</a:t>
            </a:r>
            <a:r>
              <a:rPr lang="en-US" sz="2600" dirty="0"/>
              <a:t> </a:t>
            </a:r>
            <a:r>
              <a:rPr lang="en-US" sz="2600" dirty="0" err="1"/>
              <a:t>pengintaian</a:t>
            </a:r>
            <a:r>
              <a:rPr lang="en-US" sz="2600" dirty="0"/>
              <a:t> </a:t>
            </a:r>
            <a:r>
              <a:rPr lang="en-US" sz="2600" dirty="0" err="1" smtClean="0"/>
              <a:t>thd</a:t>
            </a:r>
            <a:r>
              <a:rPr lang="en-US" sz="2600" dirty="0" smtClean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milik</a:t>
            </a:r>
            <a:r>
              <a:rPr lang="en-US" sz="2600" dirty="0"/>
              <a:t> orang lain </a:t>
            </a:r>
            <a:r>
              <a:rPr lang="en-US" sz="2600" dirty="0" err="1" smtClean="0"/>
              <a:t>dgn</a:t>
            </a:r>
            <a:r>
              <a:rPr lang="en-US" sz="2600" dirty="0" smtClean="0"/>
              <a:t> </a:t>
            </a:r>
            <a:r>
              <a:rPr lang="en-US" sz="2600" dirty="0" err="1"/>
              <a:t>mengumpulkan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</a:t>
            </a:r>
            <a:r>
              <a:rPr lang="en-US" sz="2600" dirty="0" err="1"/>
              <a:t>sebanyak-banyaknya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 smtClean="0"/>
              <a:t>yg</a:t>
            </a:r>
            <a:r>
              <a:rPr lang="en-US" sz="2600" dirty="0" smtClean="0"/>
              <a:t> </a:t>
            </a:r>
            <a:r>
              <a:rPr lang="en-US" sz="2600" dirty="0" err="1"/>
              <a:t>diintai</a:t>
            </a:r>
            <a:r>
              <a:rPr lang="en-US" sz="2600" dirty="0"/>
              <a:t>, </a:t>
            </a:r>
            <a:r>
              <a:rPr lang="en-US" sz="2600" dirty="0" err="1"/>
              <a:t>termasuk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operasi</a:t>
            </a:r>
            <a:r>
              <a:rPr lang="en-US" sz="2600" dirty="0"/>
              <a:t> </a:t>
            </a:r>
            <a:r>
              <a:rPr lang="en-US" sz="2600" dirty="0" err="1" smtClean="0"/>
              <a:t>yg</a:t>
            </a:r>
            <a:r>
              <a:rPr lang="en-US" sz="2600" dirty="0" smtClean="0"/>
              <a:t> </a:t>
            </a:r>
            <a:r>
              <a:rPr lang="en-US" sz="2600" dirty="0" err="1"/>
              <a:t>digunakan</a:t>
            </a:r>
            <a:r>
              <a:rPr lang="en-US" sz="2600" dirty="0"/>
              <a:t>, port-port </a:t>
            </a:r>
            <a:r>
              <a:rPr lang="en-US" sz="2600" dirty="0" err="1" smtClean="0"/>
              <a:t>yg</a:t>
            </a:r>
            <a:r>
              <a:rPr lang="en-US" sz="2600" dirty="0" smtClean="0"/>
              <a:t> </a:t>
            </a:r>
            <a:r>
              <a:rPr lang="en-US" sz="2600" dirty="0" err="1"/>
              <a:t>ada</a:t>
            </a:r>
            <a:r>
              <a:rPr lang="en-US" sz="2600" dirty="0"/>
              <a:t>,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dirty="0" err="1" smtClean="0"/>
              <a:t>yg</a:t>
            </a:r>
            <a:r>
              <a:rPr lang="en-US" sz="2600" dirty="0" smtClean="0"/>
              <a:t> </a:t>
            </a:r>
            <a:r>
              <a:rPr lang="en-US" sz="2600" dirty="0" err="1"/>
              <a:t>terbuka</a:t>
            </a:r>
            <a:r>
              <a:rPr lang="en-US" sz="2600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 smtClean="0"/>
              <a:t>tertutup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6888" cy="5635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C. </a:t>
            </a:r>
            <a:r>
              <a:rPr lang="en-US" sz="3100" b="1" dirty="0" err="1" smtClean="0"/>
              <a:t>Berdasarkan</a:t>
            </a:r>
            <a:r>
              <a:rPr lang="en-US" sz="3100" b="1" dirty="0" smtClean="0"/>
              <a:t> </a:t>
            </a:r>
            <a:r>
              <a:rPr lang="en-US" sz="3100" b="1" dirty="0" err="1"/>
              <a:t>Sasaran</a:t>
            </a:r>
            <a:r>
              <a:rPr lang="en-US" sz="3100" b="1" dirty="0"/>
              <a:t> </a:t>
            </a:r>
            <a:r>
              <a:rPr lang="en-US" sz="3100" b="1" dirty="0" err="1" smtClean="0"/>
              <a:t>Kejahatan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696200" cy="501396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b="1" dirty="0"/>
              <a:t>a. Cybercrime yang </a:t>
            </a:r>
            <a:r>
              <a:rPr lang="en-US" b="1" dirty="0" err="1"/>
              <a:t>menyerang</a:t>
            </a:r>
            <a:r>
              <a:rPr lang="en-US" b="1" dirty="0"/>
              <a:t> </a:t>
            </a:r>
            <a:r>
              <a:rPr lang="en-US" b="1" dirty="0" err="1"/>
              <a:t>individu</a:t>
            </a:r>
            <a:r>
              <a:rPr lang="en-US" b="1" dirty="0"/>
              <a:t> (Against Person)</a:t>
            </a:r>
            <a:endParaRPr lang="en-US" dirty="0"/>
          </a:p>
          <a:p>
            <a:pPr marL="236538" indent="0">
              <a:buNone/>
            </a:pP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sasarannya</a:t>
            </a:r>
            <a:r>
              <a:rPr lang="en-US" dirty="0" smtClean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perorangan</a:t>
            </a:r>
            <a:r>
              <a:rPr lang="en-US" dirty="0" smtClean="0"/>
              <a:t>/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marL="236538" lvl="0" indent="-60325"/>
            <a:r>
              <a:rPr lang="en-US" b="1" dirty="0" smtClean="0"/>
              <a:t>  </a:t>
            </a:r>
            <a:r>
              <a:rPr lang="en-US" b="1" dirty="0" err="1" smtClean="0"/>
              <a:t>Pornografi</a:t>
            </a:r>
            <a:endParaRPr lang="en-US" dirty="0"/>
          </a:p>
          <a:p>
            <a:pPr marL="457200" indent="0">
              <a:buNone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memasang</a:t>
            </a:r>
            <a:r>
              <a:rPr lang="en-US" dirty="0"/>
              <a:t>, </a:t>
            </a:r>
            <a:r>
              <a:rPr lang="en-US" dirty="0" err="1"/>
              <a:t>mendistribusikan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menyebarkan</a:t>
            </a:r>
            <a:r>
              <a:rPr lang="en-US" dirty="0" smtClean="0"/>
              <a:t> </a:t>
            </a:r>
            <a:r>
              <a:rPr lang="en-US" dirty="0"/>
              <a:t>material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berbau</a:t>
            </a:r>
            <a:r>
              <a:rPr lang="en-US" dirty="0"/>
              <a:t> </a:t>
            </a:r>
            <a:r>
              <a:rPr lang="en-US" dirty="0" err="1"/>
              <a:t>pornografi</a:t>
            </a:r>
            <a:r>
              <a:rPr lang="en-US" dirty="0"/>
              <a:t>, </a:t>
            </a:r>
            <a:r>
              <a:rPr lang="en-US" dirty="0" err="1"/>
              <a:t>cabul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mengekspos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pantas</a:t>
            </a:r>
            <a:r>
              <a:rPr lang="en-US" dirty="0"/>
              <a:t>.</a:t>
            </a:r>
          </a:p>
          <a:p>
            <a:pPr marL="236538" lvl="0" indent="-60325"/>
            <a:r>
              <a:rPr lang="en-US" b="1" dirty="0" smtClean="0"/>
              <a:t>  </a:t>
            </a:r>
            <a:r>
              <a:rPr lang="en-US" b="1" i="1" dirty="0" err="1" smtClean="0"/>
              <a:t>Cyberstalking</a:t>
            </a:r>
            <a:endParaRPr lang="en-US" i="1" dirty="0"/>
          </a:p>
          <a:p>
            <a:pPr marL="457200" indent="0">
              <a:buNone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/</a:t>
            </a:r>
            <a:r>
              <a:rPr lang="en-US" dirty="0" err="1" smtClean="0"/>
              <a:t>melecehkan</a:t>
            </a:r>
            <a:r>
              <a:rPr lang="en-US" dirty="0" smtClean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e-mail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teror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 cyber.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berbau</a:t>
            </a:r>
            <a:r>
              <a:rPr lang="en-US" dirty="0"/>
              <a:t> </a:t>
            </a:r>
            <a:r>
              <a:rPr lang="en-US" dirty="0" err="1"/>
              <a:t>seksual</a:t>
            </a:r>
            <a:r>
              <a:rPr lang="en-US" dirty="0"/>
              <a:t>, </a:t>
            </a:r>
            <a:r>
              <a:rPr lang="en-US" dirty="0" err="1"/>
              <a:t>religius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pPr marL="236538" lvl="0" indent="-60325"/>
            <a:r>
              <a:rPr lang="en-US" b="1" dirty="0" smtClean="0"/>
              <a:t>   </a:t>
            </a:r>
            <a:r>
              <a:rPr lang="en-US" b="1" i="1" dirty="0" smtClean="0"/>
              <a:t>Cyber-</a:t>
            </a:r>
            <a:r>
              <a:rPr lang="en-US" b="1" i="1" dirty="0" err="1" smtClean="0"/>
              <a:t>Tresspass</a:t>
            </a:r>
            <a:endParaRPr lang="en-US" i="1" dirty="0"/>
          </a:p>
          <a:p>
            <a:pPr marL="457200" indent="0">
              <a:buNone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melanggar</a:t>
            </a:r>
            <a:r>
              <a:rPr lang="en-US" dirty="0"/>
              <a:t> area </a:t>
            </a:r>
            <a:r>
              <a:rPr lang="en-US" dirty="0" err="1"/>
              <a:t>privasi</a:t>
            </a:r>
            <a:r>
              <a:rPr lang="en-US" dirty="0"/>
              <a:t> orang 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i="1" dirty="0"/>
              <a:t>Web Hacking. Breaking </a:t>
            </a:r>
            <a:r>
              <a:rPr lang="en-US" i="1" dirty="0" err="1"/>
              <a:t>ke</a:t>
            </a:r>
            <a:r>
              <a:rPr lang="en-US" i="1" dirty="0"/>
              <a:t> PC, Probing, Port </a:t>
            </a:r>
            <a:r>
              <a:rPr lang="en-US" i="1" dirty="0" smtClean="0"/>
              <a:t>Scanning,</a:t>
            </a:r>
            <a:r>
              <a:rPr lang="en-US" dirty="0" smtClean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3400"/>
            <a:ext cx="7696200" cy="562356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b="1" dirty="0"/>
              <a:t>b. Cybercrime </a:t>
            </a:r>
            <a:r>
              <a:rPr lang="en-US" b="1" dirty="0" err="1"/>
              <a:t>menyerang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milik</a:t>
            </a:r>
            <a:r>
              <a:rPr lang="en-US" b="1" dirty="0"/>
              <a:t> (</a:t>
            </a:r>
            <a:r>
              <a:rPr lang="en-US" b="1" dirty="0" err="1"/>
              <a:t>Againts</a:t>
            </a:r>
            <a:r>
              <a:rPr lang="en-US" b="1" dirty="0"/>
              <a:t> Property)</a:t>
            </a:r>
            <a:endParaRPr lang="en-US" dirty="0"/>
          </a:p>
          <a:p>
            <a:pPr marL="339725" indent="0">
              <a:buNone/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menggangu</a:t>
            </a:r>
            <a:r>
              <a:rPr lang="en-US" dirty="0" smtClean="0"/>
              <a:t>/</a:t>
            </a:r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orang lain. </a:t>
            </a:r>
            <a:endParaRPr lang="en-US" dirty="0" smtClean="0"/>
          </a:p>
          <a:p>
            <a:pPr marL="339725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 </a:t>
            </a:r>
          </a:p>
          <a:p>
            <a:pPr marL="574675" indent="-234950">
              <a:buFont typeface="Courier New" pitchFamily="49" charset="0"/>
              <a:buChar char="o"/>
              <a:tabLst>
                <a:tab pos="574675" algn="l"/>
              </a:tabLst>
            </a:pP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cyber, </a:t>
            </a:r>
            <a:endParaRPr lang="en-US" dirty="0" smtClean="0"/>
          </a:p>
          <a:p>
            <a:pPr marL="574675" indent="-234950">
              <a:buFont typeface="Courier New" pitchFamily="49" charset="0"/>
              <a:buChar char="o"/>
              <a:tabLst>
                <a:tab pos="574675" algn="l"/>
              </a:tabLst>
            </a:pPr>
            <a:r>
              <a:rPr lang="en-US" dirty="0" err="1" smtClean="0"/>
              <a:t>pemilikan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 smtClean="0"/>
              <a:t>scr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/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endParaRPr lang="en-US" dirty="0" smtClean="0"/>
          </a:p>
          <a:p>
            <a:pPr marL="574675" indent="-234950">
              <a:buFont typeface="Courier New" pitchFamily="49" charset="0"/>
              <a:buChar char="o"/>
            </a:pPr>
            <a:r>
              <a:rPr lang="en-US" dirty="0" smtClean="0"/>
              <a:t>carding</a:t>
            </a:r>
            <a:r>
              <a:rPr lang="en-US" dirty="0"/>
              <a:t>, </a:t>
            </a:r>
            <a:endParaRPr lang="en-US" dirty="0" smtClean="0"/>
          </a:p>
          <a:p>
            <a:pPr marL="574675" indent="-234950">
              <a:buFont typeface="Courier New" pitchFamily="49" charset="0"/>
              <a:buChar char="o"/>
            </a:pPr>
            <a:r>
              <a:rPr lang="en-US" dirty="0" err="1" smtClean="0"/>
              <a:t>cybersquating</a:t>
            </a:r>
            <a:r>
              <a:rPr lang="en-US" dirty="0"/>
              <a:t>, </a:t>
            </a:r>
            <a:endParaRPr lang="en-US" dirty="0" smtClean="0"/>
          </a:p>
          <a:p>
            <a:pPr marL="574675" indent="-234950">
              <a:buFont typeface="Courier New" pitchFamily="49" charset="0"/>
              <a:buChar char="o"/>
            </a:pPr>
            <a:r>
              <a:rPr lang="en-US" dirty="0" smtClean="0"/>
              <a:t>hijacking</a:t>
            </a:r>
            <a:r>
              <a:rPr lang="en-US" dirty="0"/>
              <a:t>, </a:t>
            </a:r>
            <a:endParaRPr lang="en-US" dirty="0" smtClean="0"/>
          </a:p>
          <a:p>
            <a:pPr marL="574675" indent="-234950">
              <a:buFont typeface="Courier New" pitchFamily="49" charset="0"/>
              <a:buChar char="o"/>
            </a:pPr>
            <a:r>
              <a:rPr lang="en-US" dirty="0" smtClean="0"/>
              <a:t>data </a:t>
            </a:r>
            <a:r>
              <a:rPr lang="en-US" dirty="0"/>
              <a:t>forgery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dirty="0"/>
              <a:t>. Cybercrime </a:t>
            </a:r>
            <a:r>
              <a:rPr lang="en-US" b="1" dirty="0" err="1"/>
              <a:t>menyerang</a:t>
            </a:r>
            <a:r>
              <a:rPr lang="en-US" b="1" dirty="0"/>
              <a:t> </a:t>
            </a:r>
            <a:r>
              <a:rPr lang="en-US" b="1" dirty="0" err="1"/>
              <a:t>pemerintah</a:t>
            </a:r>
            <a:r>
              <a:rPr lang="en-US" b="1" dirty="0"/>
              <a:t> (</a:t>
            </a:r>
            <a:r>
              <a:rPr lang="en-US" b="1" dirty="0" err="1"/>
              <a:t>Againts</a:t>
            </a:r>
            <a:r>
              <a:rPr lang="en-US" b="1" dirty="0"/>
              <a:t> Government)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penyerangan</a:t>
            </a:r>
            <a:r>
              <a:rPr lang="en-US" dirty="0" smtClean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/>
              <a:t>pemerintah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 marL="285750" indent="0">
              <a:buNone/>
            </a:pPr>
            <a:r>
              <a:rPr lang="en-US" b="1" dirty="0" smtClean="0"/>
              <a:t>C</a:t>
            </a:r>
            <a:r>
              <a:rPr lang="en-US" b="1" i="1" dirty="0" smtClean="0"/>
              <a:t>yber </a:t>
            </a:r>
            <a:r>
              <a:rPr lang="en-US" b="1" i="1" dirty="0" err="1"/>
              <a:t>terorism</a:t>
            </a:r>
            <a:r>
              <a:rPr lang="en-US" b="1" dirty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mengancam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cracking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/</a:t>
            </a:r>
            <a:r>
              <a:rPr lang="en-US" dirty="0" err="1" smtClean="0"/>
              <a:t>situs</a:t>
            </a:r>
            <a:r>
              <a:rPr lang="en-US" dirty="0" smtClean="0"/>
              <a:t> </a:t>
            </a:r>
            <a:r>
              <a:rPr lang="en-US" dirty="0" err="1"/>
              <a:t>militer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533400"/>
          </a:xfrm>
        </p:spPr>
        <p:txBody>
          <a:bodyPr>
            <a:noAutofit/>
          </a:bodyPr>
          <a:lstStyle/>
          <a:p>
            <a:r>
              <a:rPr lang="en-US" sz="3200" b="1" dirty="0" err="1"/>
              <a:t>Penanggulangan</a:t>
            </a:r>
            <a:r>
              <a:rPr lang="en-US" sz="3200" b="1" dirty="0"/>
              <a:t> </a:t>
            </a:r>
            <a:r>
              <a:rPr lang="en-US" sz="3200" b="1" dirty="0" smtClean="0"/>
              <a:t>Cybercrime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7696200" cy="55626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cybercrime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/>
              <a:t>content, computer system </a:t>
            </a:r>
            <a:r>
              <a:rPr lang="en-US" dirty="0" err="1"/>
              <a:t>dan</a:t>
            </a:r>
            <a:r>
              <a:rPr lang="en-US" dirty="0"/>
              <a:t> communication system </a:t>
            </a:r>
            <a:r>
              <a:rPr lang="en-US" dirty="0" err="1"/>
              <a:t>milik</a:t>
            </a:r>
            <a:r>
              <a:rPr lang="en-US" dirty="0"/>
              <a:t> orang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cyberspace.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Cybercrime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teritorial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korban</a:t>
            </a:r>
            <a:r>
              <a:rPr lang="en-US" dirty="0" smtClean="0"/>
              <a:t> </a:t>
            </a:r>
            <a:r>
              <a:rPr lang="en-US" dirty="0" err="1"/>
              <a:t>kejahatan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penanggulangan</a:t>
            </a:r>
            <a:r>
              <a:rPr lang="en-US" dirty="0" smtClean="0"/>
              <a:t> cybercrime </a:t>
            </a:r>
            <a:r>
              <a:rPr lang="en-US" dirty="0"/>
              <a:t>:</a:t>
            </a:r>
          </a:p>
          <a:p>
            <a:pPr lvl="0"/>
            <a:endParaRPr lang="en-US" b="1" dirty="0" smtClean="0"/>
          </a:p>
          <a:p>
            <a:pPr marL="0" lvl="0" indent="0">
              <a:buNone/>
            </a:pPr>
            <a:r>
              <a:rPr lang="en-US" b="1" dirty="0" smtClean="0"/>
              <a:t>a</a:t>
            </a:r>
            <a:r>
              <a:rPr lang="en-US" b="1" dirty="0"/>
              <a:t>. </a:t>
            </a:r>
            <a:r>
              <a:rPr lang="en-US" b="1" dirty="0" err="1"/>
              <a:t>Mengamankan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endParaRPr lang="en-US" dirty="0"/>
          </a:p>
          <a:p>
            <a:pPr marL="519113" indent="-238125">
              <a:buFont typeface="Courier New" pitchFamily="49" charset="0"/>
              <a:buChar char="o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perusakan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dimasuki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endParaRPr lang="en-US" dirty="0" smtClean="0"/>
          </a:p>
          <a:p>
            <a:pPr marL="519113" indent="-238125">
              <a:buFont typeface="Courier New" pitchFamily="49" charset="0"/>
              <a:buChar char="o"/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hrs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subsistemnya</a:t>
            </a:r>
            <a:r>
              <a:rPr lang="en-US" dirty="0"/>
              <a:t>,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mempersempit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celah-celah</a:t>
            </a:r>
            <a:r>
              <a:rPr lang="en-US" dirty="0"/>
              <a:t> </a:t>
            </a:r>
            <a:r>
              <a:rPr lang="en-US" i="1" dirty="0"/>
              <a:t>unauthorized actions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merugikan</a:t>
            </a:r>
            <a:r>
              <a:rPr lang="en-US" dirty="0"/>
              <a:t>. </a:t>
            </a:r>
            <a:endParaRPr lang="en-US" dirty="0" smtClean="0"/>
          </a:p>
          <a:p>
            <a:pPr marL="519113" indent="-238125">
              <a:buFont typeface="Courier New" pitchFamily="49" charset="0"/>
              <a:buChar char="o"/>
            </a:pPr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personal </a:t>
            </a:r>
            <a:r>
              <a:rPr lang="en-US" dirty="0" err="1" smtClean="0"/>
              <a:t>dpt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data. </a:t>
            </a:r>
            <a:endParaRPr lang="en-US" dirty="0" smtClean="0"/>
          </a:p>
          <a:p>
            <a:pPr marL="519113" indent="-238125">
              <a:buFont typeface="Courier New" pitchFamily="49" charset="0"/>
              <a:buChar char="o"/>
            </a:pPr>
            <a:r>
              <a:rPr lang="en-US" dirty="0" err="1" smtClean="0"/>
              <a:t>Pengaman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melaui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FTP, SMTP, Telnet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Web Server.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81000"/>
            <a:ext cx="7620000" cy="577596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b="1" dirty="0"/>
              <a:t>b. </a:t>
            </a:r>
            <a:r>
              <a:rPr lang="en-US" b="1" dirty="0" err="1"/>
              <a:t>Penanggulangan</a:t>
            </a:r>
            <a:r>
              <a:rPr lang="en-US" b="1" dirty="0"/>
              <a:t> Global</a:t>
            </a:r>
            <a:endParaRPr lang="en-US" dirty="0"/>
          </a:p>
          <a:p>
            <a:pPr marL="463550" indent="-231775"/>
            <a:r>
              <a:rPr lang="en-US" dirty="0" smtClean="0"/>
              <a:t>Th</a:t>
            </a:r>
            <a:r>
              <a:rPr lang="en-US" dirty="0"/>
              <a:t>.</a:t>
            </a:r>
            <a:r>
              <a:rPr lang="en-US" dirty="0" smtClean="0"/>
              <a:t>1986 The </a:t>
            </a:r>
            <a:r>
              <a:rPr lang="en-US" dirty="0"/>
              <a:t>Organization for Economic Cooperation and Development (OECD)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guidelines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/>
              <a:t>computer-related crime,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memublikasikan</a:t>
            </a:r>
            <a:r>
              <a:rPr lang="en-US" dirty="0" smtClean="0"/>
              <a:t> </a:t>
            </a:r>
            <a:r>
              <a:rPr lang="en-US" dirty="0" err="1"/>
              <a:t>laporannya</a:t>
            </a:r>
            <a:r>
              <a:rPr lang="en-US" dirty="0"/>
              <a:t> </a:t>
            </a:r>
            <a:r>
              <a:rPr lang="en-US" dirty="0" err="1" smtClean="0"/>
              <a:t>berjudul</a:t>
            </a:r>
            <a:r>
              <a:rPr lang="en-US" dirty="0" smtClean="0"/>
              <a:t> </a:t>
            </a:r>
            <a:r>
              <a:rPr lang="en-US" dirty="0"/>
              <a:t>Computer-Related Crime : </a:t>
            </a:r>
            <a:r>
              <a:rPr lang="en-US" i="1" dirty="0"/>
              <a:t>Analysis of Legal Policy</a:t>
            </a:r>
            <a:r>
              <a:rPr lang="en-US" dirty="0"/>
              <a:t>. </a:t>
            </a:r>
            <a:endParaRPr lang="en-US" dirty="0" smtClean="0"/>
          </a:p>
          <a:p>
            <a:pPr marL="354013" indent="0">
              <a:buNone/>
            </a:pPr>
            <a:endParaRPr lang="en-US" dirty="0" smtClean="0"/>
          </a:p>
          <a:p>
            <a:pPr marL="463550" indent="-231775"/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/>
              <a:t>OECD,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/>
              <a:t>penanggulangan</a:t>
            </a:r>
            <a:r>
              <a:rPr lang="en-US" dirty="0"/>
              <a:t> cybercrime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682625" lvl="0" indent="-219075">
              <a:buFont typeface="+mj-lt"/>
              <a:buAutoNum type="alphaL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modernisasi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pidana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acaranya</a:t>
            </a:r>
            <a:r>
              <a:rPr lang="en-US" dirty="0"/>
              <a:t>.</a:t>
            </a:r>
          </a:p>
          <a:p>
            <a:pPr marL="682625" lvl="0" indent="-219075">
              <a:buFont typeface="+mj-lt"/>
              <a:buAutoNum type="alphaL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.</a:t>
            </a:r>
          </a:p>
          <a:p>
            <a:pPr marL="682625" lvl="0" indent="-219075">
              <a:buFont typeface="+mj-lt"/>
              <a:buAutoNum type="alphaL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aparatur</a:t>
            </a:r>
            <a:r>
              <a:rPr lang="en-US" dirty="0"/>
              <a:t> </a:t>
            </a:r>
            <a:r>
              <a:rPr lang="en-US" dirty="0" err="1"/>
              <a:t>penegak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, </a:t>
            </a:r>
            <a:r>
              <a:rPr lang="en-US" dirty="0" err="1"/>
              <a:t>investigasi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penuntutan</a:t>
            </a:r>
            <a:r>
              <a:rPr lang="en-US" dirty="0"/>
              <a:t> </a:t>
            </a:r>
            <a:r>
              <a:rPr lang="en-US" dirty="0" err="1"/>
              <a:t>perkara-perkara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cybercrime.</a:t>
            </a:r>
          </a:p>
          <a:p>
            <a:pPr marL="682625" lvl="0" indent="-219075">
              <a:buFont typeface="+mj-lt"/>
              <a:buAutoNum type="alphaL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cybercrime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marL="682625" lvl="0" indent="-219075">
              <a:buFont typeface="+mj-lt"/>
              <a:buAutoNum type="alphaL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antarnegara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bilateral, regional </a:t>
            </a:r>
            <a:r>
              <a:rPr lang="en-US" dirty="0" err="1"/>
              <a:t>maupun</a:t>
            </a:r>
            <a:r>
              <a:rPr lang="en-US" dirty="0"/>
              <a:t> multilateral,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cybercrime.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6096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Perlunya</a:t>
            </a:r>
            <a:r>
              <a:rPr lang="en-US" sz="3200" b="1" dirty="0"/>
              <a:t> </a:t>
            </a:r>
            <a:r>
              <a:rPr lang="en-US" sz="3200" b="1" dirty="0" err="1" smtClean="0"/>
              <a:t>Cyberlaw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7696200" cy="53187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pesat</a:t>
            </a:r>
            <a:r>
              <a:rPr lang="en-US" dirty="0"/>
              <a:t>,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menjaring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pidana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pidana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 smtClean="0"/>
              <a:t>lengkap</a:t>
            </a:r>
            <a:endParaRPr lang="en-US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TI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6096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Perlunya</a:t>
            </a:r>
            <a:r>
              <a:rPr lang="en-US" sz="3200" b="1" dirty="0"/>
              <a:t> </a:t>
            </a:r>
            <a:r>
              <a:rPr lang="en-US" sz="3200" b="1" dirty="0" err="1"/>
              <a:t>Dukungan</a:t>
            </a:r>
            <a:r>
              <a:rPr lang="en-US" sz="3200" b="1" dirty="0"/>
              <a:t> </a:t>
            </a:r>
            <a:r>
              <a:rPr lang="en-US" sz="3200" b="1" dirty="0" err="1"/>
              <a:t>Lembaga</a:t>
            </a:r>
            <a:r>
              <a:rPr lang="en-US" sz="3200" b="1" dirty="0"/>
              <a:t> </a:t>
            </a:r>
            <a:r>
              <a:rPr lang="en-US" sz="3200" b="1" dirty="0" err="1" smtClean="0"/>
              <a:t>Khusus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696200" cy="52425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Lembaga-lembaga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NGO (Non Government Organization),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penanggulangan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di internet. </a:t>
            </a: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 smtClean="0"/>
              <a:t>Computer </a:t>
            </a:r>
            <a:r>
              <a:rPr lang="en-US" i="1" dirty="0"/>
              <a:t>Crime and Intellectual Property Section </a:t>
            </a:r>
            <a:r>
              <a:rPr lang="en-US" dirty="0"/>
              <a:t>(CCIPS)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U.S. </a:t>
            </a:r>
            <a:r>
              <a:rPr lang="en-US" dirty="0" err="1"/>
              <a:t>Departement</a:t>
            </a:r>
            <a:r>
              <a:rPr lang="en-US" dirty="0"/>
              <a:t> of Justice. </a:t>
            </a:r>
            <a:r>
              <a:rPr lang="en-US" dirty="0" err="1"/>
              <a:t>Institusi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/>
              <a:t>cybercrime,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sosialisasi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intensif</a:t>
            </a:r>
            <a:r>
              <a:rPr lang="en-US" dirty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riset-riset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/>
              <a:t>penanggulangan</a:t>
            </a:r>
            <a:r>
              <a:rPr lang="en-US" dirty="0"/>
              <a:t> cybercrime. </a:t>
            </a: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Indonesia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IDCERT (</a:t>
            </a:r>
            <a:r>
              <a:rPr lang="en-US" i="1" dirty="0"/>
              <a:t>Indonesia Computer Emergency </a:t>
            </a:r>
            <a:r>
              <a:rPr lang="en-US" i="1" dirty="0" err="1"/>
              <a:t>Rensponse</a:t>
            </a:r>
            <a:r>
              <a:rPr lang="en-US" i="1" dirty="0"/>
              <a:t> Team</a:t>
            </a:r>
            <a:r>
              <a:rPr lang="en-US" dirty="0"/>
              <a:t>). </a:t>
            </a:r>
            <a:r>
              <a:rPr lang="en-US" dirty="0" smtClean="0"/>
              <a:t>       Unit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point of contact </a:t>
            </a:r>
            <a:r>
              <a:rPr lang="en-US" dirty="0" err="1"/>
              <a:t>bagi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masalah-masalah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smtClean="0"/>
              <a:t>Cybercrime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pPr marL="341313" indent="-341313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bentuk-bentuk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341313" indent="-341313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melawan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internet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kecanggihan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Karakteristik</a:t>
            </a:r>
            <a:r>
              <a:rPr lang="en-US" b="1" dirty="0"/>
              <a:t> </a:t>
            </a:r>
            <a:r>
              <a:rPr lang="en-US" b="1" dirty="0" smtClean="0"/>
              <a:t>Cybercrime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772400" cy="556260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,  </a:t>
            </a: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:</a:t>
            </a:r>
          </a:p>
          <a:p>
            <a:pPr marL="0" lvl="0" indent="0">
              <a:buNone/>
            </a:pPr>
            <a:r>
              <a:rPr lang="en-US" b="1" dirty="0" smtClean="0"/>
              <a:t>a</a:t>
            </a:r>
            <a:r>
              <a:rPr lang="en-US" b="1" dirty="0"/>
              <a:t>. </a:t>
            </a:r>
            <a:r>
              <a:rPr lang="en-US" b="1" dirty="0" err="1" smtClean="0"/>
              <a:t>Kejahatan</a:t>
            </a:r>
            <a:r>
              <a:rPr lang="en-US" b="1" dirty="0" smtClean="0"/>
              <a:t> </a:t>
            </a:r>
            <a:r>
              <a:rPr lang="en-US" b="1" dirty="0" err="1"/>
              <a:t>kerah</a:t>
            </a:r>
            <a:r>
              <a:rPr lang="en-US" b="1" dirty="0"/>
              <a:t> </a:t>
            </a:r>
            <a:r>
              <a:rPr lang="en-US" b="1" dirty="0" err="1"/>
              <a:t>biru</a:t>
            </a:r>
            <a:r>
              <a:rPr lang="en-US" b="1" dirty="0"/>
              <a:t> </a:t>
            </a:r>
            <a:r>
              <a:rPr lang="en-US" b="1" i="1" dirty="0"/>
              <a:t>(blue collar crime)</a:t>
            </a:r>
          </a:p>
          <a:p>
            <a:pPr marL="236538" indent="0">
              <a:buNone/>
            </a:pP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kriminal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 smtClean="0"/>
              <a:t>perampokan</a:t>
            </a:r>
            <a:r>
              <a:rPr lang="en-US" dirty="0"/>
              <a:t>, </a:t>
            </a:r>
            <a:r>
              <a:rPr lang="en-US" dirty="0" err="1"/>
              <a:t>pencurian</a:t>
            </a:r>
            <a:r>
              <a:rPr lang="en-US" dirty="0"/>
              <a:t>, </a:t>
            </a:r>
            <a:r>
              <a:rPr lang="en-US" dirty="0" err="1"/>
              <a:t>pembunuhan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lain-lain</a:t>
            </a:r>
            <a:r>
              <a:rPr lang="en-US" dirty="0" smtClean="0"/>
              <a:t>.</a:t>
            </a:r>
          </a:p>
          <a:p>
            <a:pPr marL="236538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b="1" dirty="0"/>
              <a:t>b. </a:t>
            </a:r>
            <a:r>
              <a:rPr lang="en-US" b="1" dirty="0" err="1"/>
              <a:t>Kejahatan</a:t>
            </a:r>
            <a:r>
              <a:rPr lang="en-US" b="1" dirty="0"/>
              <a:t> </a:t>
            </a:r>
            <a:r>
              <a:rPr lang="en-US" b="1" dirty="0" err="1"/>
              <a:t>kerah</a:t>
            </a:r>
            <a:r>
              <a:rPr lang="en-US" b="1" dirty="0"/>
              <a:t> </a:t>
            </a:r>
            <a:r>
              <a:rPr lang="en-US" b="1" dirty="0" err="1"/>
              <a:t>putih</a:t>
            </a:r>
            <a:r>
              <a:rPr lang="en-US" b="1" dirty="0"/>
              <a:t> </a:t>
            </a:r>
            <a:r>
              <a:rPr lang="en-US" b="1" i="1" dirty="0"/>
              <a:t>(white collar </a:t>
            </a:r>
            <a:r>
              <a:rPr lang="en-US" b="1" i="1" dirty="0" smtClean="0"/>
              <a:t>crime)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 smtClean="0"/>
              <a:t>kejahatan</a:t>
            </a:r>
            <a:r>
              <a:rPr lang="en-US" dirty="0" smtClean="0"/>
              <a:t>,:</a:t>
            </a:r>
          </a:p>
          <a:p>
            <a:pPr marL="514350" indent="346075">
              <a:buFont typeface="+mj-lt"/>
              <a:buAutoNum type="arabicPeriod"/>
            </a:pP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korporasi</a:t>
            </a:r>
            <a:r>
              <a:rPr lang="en-US" dirty="0" smtClean="0"/>
              <a:t>, </a:t>
            </a:r>
          </a:p>
          <a:p>
            <a:pPr marL="514350" indent="346075">
              <a:buFont typeface="+mj-lt"/>
              <a:buAutoNum type="arabicPeriod"/>
            </a:pP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birokrat</a:t>
            </a:r>
            <a:r>
              <a:rPr lang="en-US" dirty="0" smtClean="0"/>
              <a:t>, </a:t>
            </a:r>
          </a:p>
          <a:p>
            <a:pPr marL="514350" indent="346075">
              <a:buFont typeface="+mj-lt"/>
              <a:buAutoNum type="arabicPeriod"/>
            </a:pPr>
            <a:r>
              <a:rPr lang="en-US" dirty="0" err="1" smtClean="0"/>
              <a:t>Malpraktek</a:t>
            </a:r>
            <a:r>
              <a:rPr lang="en-US" dirty="0" smtClean="0"/>
              <a:t>,</a:t>
            </a:r>
          </a:p>
          <a:p>
            <a:pPr marL="514350" indent="346075">
              <a:buFont typeface="+mj-lt"/>
              <a:buAutoNum type="arabicPeriod"/>
            </a:pP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maya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 </a:t>
            </a:r>
            <a:endParaRPr lang="en-US" dirty="0"/>
          </a:p>
          <a:p>
            <a:pPr marL="860425" lvl="0" indent="-344488">
              <a:buFont typeface="+mj-lt"/>
              <a:buAutoNum type="alphaLcPeriod"/>
            </a:pP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kejahatan</a:t>
            </a:r>
            <a:endParaRPr lang="en-US" dirty="0"/>
          </a:p>
          <a:p>
            <a:pPr marL="860425" lvl="0" indent="-344488">
              <a:buFont typeface="+mj-lt"/>
              <a:buAutoNum type="alphaLcPeriod"/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kejahatan</a:t>
            </a:r>
            <a:endParaRPr lang="en-US" dirty="0"/>
          </a:p>
          <a:p>
            <a:pPr marL="860425" lvl="0" indent="-344488">
              <a:buFont typeface="+mj-lt"/>
              <a:buAutoNum type="alphaLcPeriod"/>
            </a:pP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kejahatan</a:t>
            </a:r>
            <a:endParaRPr lang="en-US" dirty="0"/>
          </a:p>
          <a:p>
            <a:pPr marL="860425" lvl="0" indent="-344488">
              <a:buFont typeface="+mj-lt"/>
              <a:buAutoNum type="alphaLcPeriod"/>
            </a:pPr>
            <a:r>
              <a:rPr lang="en-US" dirty="0"/>
              <a:t>Modus </a:t>
            </a:r>
            <a:r>
              <a:rPr lang="en-US" dirty="0" err="1"/>
              <a:t>Kejahatan</a:t>
            </a:r>
            <a:endParaRPr lang="en-US" dirty="0"/>
          </a:p>
          <a:p>
            <a:pPr marL="860425" lvl="0" indent="-344488">
              <a:buFont typeface="+mj-lt"/>
              <a:buAutoNum type="alphaLcPeriod"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ditimbulkan</a:t>
            </a:r>
            <a:endParaRPr lang="en-US" dirty="0"/>
          </a:p>
          <a:p>
            <a:pPr marL="0" lvl="0" indent="0"/>
            <a:endParaRPr lang="en-US" dirty="0"/>
          </a:p>
          <a:p>
            <a:pPr marL="236538" indent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00400"/>
            <a:ext cx="7696200" cy="762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Jenis-jenis</a:t>
            </a:r>
            <a:r>
              <a:rPr lang="en-US" b="1" dirty="0" smtClean="0"/>
              <a:t> </a:t>
            </a:r>
            <a:r>
              <a:rPr lang="en-US" b="1" dirty="0"/>
              <a:t>Cybercrime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6200" cy="685800"/>
          </a:xfrm>
        </p:spPr>
        <p:txBody>
          <a:bodyPr>
            <a:noAutofit/>
          </a:bodyPr>
          <a:lstStyle/>
          <a:p>
            <a:pPr marL="633413" indent="-633413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Berdasarkan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jenis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aktifitas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dilakukannya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696200" cy="50139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600" b="1" i="1" dirty="0" smtClean="0"/>
              <a:t>a</a:t>
            </a:r>
            <a:r>
              <a:rPr lang="en-US" sz="2600" b="1" i="1" dirty="0"/>
              <a:t>. Unauthorized Access</a:t>
            </a:r>
            <a:endParaRPr lang="en-US" sz="2600" i="1" dirty="0"/>
          </a:p>
          <a:p>
            <a:pPr marL="0" lvl="0" indent="0">
              <a:buNone/>
            </a:pPr>
            <a:r>
              <a:rPr lang="en-US" sz="2600" b="1" i="1" dirty="0"/>
              <a:t>b. Illegal Contents</a:t>
            </a:r>
            <a:endParaRPr lang="en-US" sz="2600" i="1" dirty="0"/>
          </a:p>
          <a:p>
            <a:pPr marL="0" lvl="0" indent="0">
              <a:buNone/>
            </a:pPr>
            <a:r>
              <a:rPr lang="en-US" sz="2600" b="1" i="1" dirty="0"/>
              <a:t>c. </a:t>
            </a:r>
            <a:r>
              <a:rPr lang="en-US" sz="2600" b="1" dirty="0" err="1"/>
              <a:t>Penyebaran</a:t>
            </a:r>
            <a:r>
              <a:rPr lang="en-US" sz="2600" b="1" dirty="0"/>
              <a:t> virus </a:t>
            </a:r>
            <a:r>
              <a:rPr lang="en-US" sz="2600" b="1" dirty="0" err="1"/>
              <a:t>secara</a:t>
            </a:r>
            <a:r>
              <a:rPr lang="en-US" sz="2600" b="1" dirty="0"/>
              <a:t> </a:t>
            </a:r>
            <a:r>
              <a:rPr lang="en-US" sz="2600" b="1" dirty="0" err="1" smtClean="0"/>
              <a:t>sengaja</a:t>
            </a:r>
            <a:endParaRPr lang="en-US" sz="2600" b="1" dirty="0" smtClean="0"/>
          </a:p>
          <a:p>
            <a:pPr marL="0" indent="0">
              <a:buNone/>
            </a:pPr>
            <a:r>
              <a:rPr lang="en-US" sz="2600" b="1" i="1" dirty="0"/>
              <a:t>d. Data Forgery</a:t>
            </a:r>
            <a:endParaRPr lang="en-US" sz="2600" i="1" dirty="0"/>
          </a:p>
          <a:p>
            <a:pPr marL="0" indent="0">
              <a:buNone/>
            </a:pPr>
            <a:r>
              <a:rPr lang="en-US" sz="2600" b="1" i="1" dirty="0"/>
              <a:t>e. Cyber Espionage, Sabotage, and Extortion</a:t>
            </a:r>
            <a:endParaRPr lang="en-US" sz="2600" i="1" dirty="0"/>
          </a:p>
          <a:p>
            <a:pPr marL="0" indent="0">
              <a:buNone/>
            </a:pPr>
            <a:r>
              <a:rPr lang="en-US" sz="2600" b="1" i="1" dirty="0"/>
              <a:t>f. 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Cyberstalking</a:t>
            </a:r>
            <a:endParaRPr lang="en-US" sz="2600" i="1" dirty="0"/>
          </a:p>
          <a:p>
            <a:pPr marL="0" indent="0">
              <a:buNone/>
            </a:pPr>
            <a:r>
              <a:rPr lang="en-US" sz="2600" b="1" i="1" dirty="0"/>
              <a:t>g. Carding</a:t>
            </a:r>
            <a:endParaRPr lang="en-US" sz="2600" i="1" dirty="0"/>
          </a:p>
          <a:p>
            <a:pPr marL="0" indent="0">
              <a:buNone/>
            </a:pPr>
            <a:r>
              <a:rPr lang="en-US" sz="2600" b="1" i="1" dirty="0"/>
              <a:t>h. Hacking </a:t>
            </a:r>
            <a:r>
              <a:rPr lang="en-US" sz="2600" b="1" i="1" dirty="0" err="1"/>
              <a:t>dan</a:t>
            </a:r>
            <a:r>
              <a:rPr lang="en-US" sz="2600" b="1" i="1" dirty="0"/>
              <a:t> Cracker</a:t>
            </a:r>
            <a:endParaRPr lang="en-US" sz="2600" i="1" dirty="0"/>
          </a:p>
          <a:p>
            <a:pPr marL="0" indent="0">
              <a:buNone/>
            </a:pPr>
            <a:r>
              <a:rPr lang="en-US" sz="2600" b="1" i="1" dirty="0"/>
              <a:t>i. </a:t>
            </a:r>
            <a:r>
              <a:rPr lang="en-US" sz="2600" b="1" i="1" dirty="0" smtClean="0"/>
              <a:t> Cybersquatting </a:t>
            </a:r>
            <a:r>
              <a:rPr lang="en-US" sz="2600" b="1" i="1" dirty="0"/>
              <a:t>and </a:t>
            </a:r>
            <a:r>
              <a:rPr lang="en-US" sz="2600" b="1" i="1" dirty="0" err="1"/>
              <a:t>Typosquatting</a:t>
            </a:r>
            <a:endParaRPr lang="en-US" sz="2600" i="1" dirty="0"/>
          </a:p>
          <a:p>
            <a:pPr marL="0" indent="0">
              <a:buNone/>
            </a:pPr>
            <a:r>
              <a:rPr lang="en-US" sz="2600" b="1" i="1" dirty="0"/>
              <a:t>j. </a:t>
            </a:r>
            <a:r>
              <a:rPr lang="en-US" sz="2600" b="1" i="1" dirty="0" smtClean="0"/>
              <a:t> Hijacking</a:t>
            </a:r>
            <a:endParaRPr lang="en-US" sz="2600" i="1" dirty="0"/>
          </a:p>
          <a:p>
            <a:pPr marL="0" indent="0">
              <a:buNone/>
            </a:pPr>
            <a:r>
              <a:rPr lang="en-US" sz="2600" b="1" i="1" dirty="0"/>
              <a:t>k. Cyber </a:t>
            </a:r>
            <a:r>
              <a:rPr lang="en-US" sz="2600" b="1" i="1" dirty="0" err="1"/>
              <a:t>Terorism</a:t>
            </a:r>
            <a:endParaRPr lang="en-US" sz="2600" i="1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6962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Penjelasan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b="1" i="1" dirty="0" smtClean="0"/>
              <a:t>a. </a:t>
            </a:r>
            <a:r>
              <a:rPr lang="en-US" b="1" i="1" dirty="0"/>
              <a:t>Unauthorized Access</a:t>
            </a:r>
            <a:endParaRPr lang="en-US" i="1" dirty="0"/>
          </a:p>
          <a:p>
            <a:pPr marL="280988" indent="0">
              <a:buNone/>
            </a:pP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/</a:t>
            </a:r>
            <a:r>
              <a:rPr lang="en-US" dirty="0" err="1" smtClean="0"/>
              <a:t>menyusup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 smtClean="0"/>
              <a:t>scr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sepengetahuan</a:t>
            </a:r>
            <a:r>
              <a:rPr lang="en-US" dirty="0"/>
              <a:t> </a:t>
            </a:r>
            <a:r>
              <a:rPr lang="en-US" dirty="0" err="1" smtClean="0"/>
              <a:t>pemiliknya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err="1" smtClean="0"/>
              <a:t>Contoh</a:t>
            </a:r>
            <a:r>
              <a:rPr lang="en-US" dirty="0" smtClean="0"/>
              <a:t>:  </a:t>
            </a:r>
            <a:r>
              <a:rPr lang="en-US" i="1" dirty="0" smtClean="0"/>
              <a:t>Probing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port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900" dirty="0"/>
          </a:p>
          <a:p>
            <a:pPr marL="0" lvl="0" indent="0">
              <a:buNone/>
            </a:pPr>
            <a:r>
              <a:rPr lang="en-US" b="1" i="1" dirty="0"/>
              <a:t>b. Illegal Contents</a:t>
            </a:r>
            <a:endParaRPr lang="en-US" i="1" dirty="0"/>
          </a:p>
          <a:p>
            <a:pPr marL="339725" indent="0">
              <a:buNone/>
            </a:pP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smtClean="0"/>
              <a:t>data/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internet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etis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/</a:t>
            </a:r>
            <a:r>
              <a:rPr lang="en-US" dirty="0" err="1" smtClean="0"/>
              <a:t>menggangu</a:t>
            </a:r>
            <a:r>
              <a:rPr lang="en-US" dirty="0" smtClean="0"/>
              <a:t> </a:t>
            </a:r>
            <a:r>
              <a:rPr lang="en-US" dirty="0" err="1"/>
              <a:t>ketertiban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 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pornografi</a:t>
            </a:r>
            <a:r>
              <a:rPr lang="en-US" dirty="0" smtClean="0"/>
              <a:t>.</a:t>
            </a:r>
          </a:p>
          <a:p>
            <a:pPr marL="339725" indent="0">
              <a:buNone/>
            </a:pPr>
            <a:endParaRPr lang="en-US" sz="900" dirty="0"/>
          </a:p>
          <a:p>
            <a:pPr marL="0" lvl="0" indent="0">
              <a:buNone/>
            </a:pPr>
            <a:r>
              <a:rPr lang="en-US" b="1" dirty="0"/>
              <a:t>c. </a:t>
            </a:r>
            <a:r>
              <a:rPr lang="en-US" b="1" dirty="0" err="1"/>
              <a:t>Penyebaran</a:t>
            </a:r>
            <a:r>
              <a:rPr lang="en-US" b="1" dirty="0"/>
              <a:t> virus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sengaja</a:t>
            </a:r>
            <a:endParaRPr lang="en-US" dirty="0"/>
          </a:p>
          <a:p>
            <a:pPr marL="339725" indent="0">
              <a:buNone/>
            </a:pPr>
            <a:r>
              <a:rPr lang="en-US" dirty="0" err="1"/>
              <a:t>Penyebaran</a:t>
            </a:r>
            <a:r>
              <a:rPr lang="en-US" dirty="0"/>
              <a:t> virus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email. </a:t>
            </a:r>
            <a:r>
              <a:rPr lang="en-US" dirty="0" err="1"/>
              <a:t>Sering</a:t>
            </a:r>
            <a:r>
              <a:rPr lang="en-US" dirty="0"/>
              <a:t> kali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emailnya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virus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Virus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lain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emailnya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81000"/>
            <a:ext cx="7696200" cy="594360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i="1" dirty="0"/>
              <a:t>d. Data Forgery</a:t>
            </a:r>
            <a:endParaRPr lang="en-US" i="1" dirty="0"/>
          </a:p>
          <a:p>
            <a:pPr marL="280988" indent="0">
              <a:buNone/>
            </a:pP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memalsukan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dokumen-dokumen</a:t>
            </a:r>
            <a:r>
              <a:rPr lang="en-US" dirty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di internet. </a:t>
            </a: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b="1" i="1" dirty="0" smtClean="0"/>
              <a:t>e</a:t>
            </a:r>
            <a:r>
              <a:rPr lang="en-US" b="1" i="1" dirty="0"/>
              <a:t>. Cyber Espionage, Sabotage, and Extortion</a:t>
            </a:r>
            <a:endParaRPr lang="en-US" i="1" dirty="0"/>
          </a:p>
          <a:p>
            <a:pPr marL="457200" indent="-176213">
              <a:buNone/>
            </a:pPr>
            <a:r>
              <a:rPr lang="en-US" dirty="0" smtClean="0"/>
              <a:t>- </a:t>
            </a:r>
            <a:r>
              <a:rPr lang="en-US" i="1" dirty="0" smtClean="0"/>
              <a:t>Cyber Espionage</a:t>
            </a:r>
            <a:r>
              <a:rPr lang="en-US" b="1" dirty="0" smtClean="0"/>
              <a:t>: </a:t>
            </a: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mata-mata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lain,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. </a:t>
            </a:r>
            <a:endParaRPr lang="en-US" dirty="0" smtClean="0"/>
          </a:p>
          <a:p>
            <a:pPr marL="457200" indent="-176213">
              <a:buNone/>
            </a:pPr>
            <a:r>
              <a:rPr lang="en-US" i="1" dirty="0" smtClean="0"/>
              <a:t>- Sabotage </a:t>
            </a:r>
            <a:r>
              <a:rPr lang="en-US" i="1" dirty="0"/>
              <a:t>and </a:t>
            </a:r>
            <a:r>
              <a:rPr lang="en-US" i="1" dirty="0" smtClean="0"/>
              <a:t>Extortion</a:t>
            </a:r>
            <a:r>
              <a:rPr lang="en-US" dirty="0" smtClean="0"/>
              <a:t>:  </a:t>
            </a: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, </a:t>
            </a:r>
            <a:r>
              <a:rPr lang="en-US" dirty="0" err="1"/>
              <a:t>perusakan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penghancuran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data, program </a:t>
            </a:r>
            <a:r>
              <a:rPr lang="en-US" dirty="0" err="1" smtClean="0"/>
              <a:t>komputer</a:t>
            </a:r>
            <a:r>
              <a:rPr lang="en-US" dirty="0" smtClean="0"/>
              <a:t>/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/>
              <a:t>internet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sz="1000" b="1" dirty="0"/>
          </a:p>
          <a:p>
            <a:pPr marL="0" lvl="0" indent="0">
              <a:buNone/>
            </a:pPr>
            <a:r>
              <a:rPr lang="en-US" b="1" i="1" dirty="0" smtClean="0"/>
              <a:t>f</a:t>
            </a:r>
            <a:r>
              <a:rPr lang="en-US" b="1" i="1" dirty="0"/>
              <a:t>. </a:t>
            </a:r>
            <a:r>
              <a:rPr lang="en-US" b="1" i="1" dirty="0" err="1"/>
              <a:t>Cyberstalking</a:t>
            </a:r>
            <a:endParaRPr lang="en-US" i="1" dirty="0"/>
          </a:p>
          <a:p>
            <a:pPr marL="236538" indent="0">
              <a:buNone/>
            </a:pPr>
            <a:r>
              <a:rPr lang="en-US" dirty="0" err="1" smtClean="0"/>
              <a:t>Mengganggu</a:t>
            </a:r>
            <a:r>
              <a:rPr lang="en-US" dirty="0" smtClean="0"/>
              <a:t>/</a:t>
            </a:r>
            <a:r>
              <a:rPr lang="en-US" dirty="0" err="1" smtClean="0"/>
              <a:t>melecehkan</a:t>
            </a:r>
            <a:r>
              <a:rPr lang="en-US" dirty="0" smtClean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 smtClean="0"/>
              <a:t>mis</a:t>
            </a:r>
            <a:r>
              <a:rPr lang="en-US" dirty="0" smtClean="0"/>
              <a:t>. </a:t>
            </a:r>
            <a:r>
              <a:rPr lang="en-US" dirty="0" err="1"/>
              <a:t>menggunakan</a:t>
            </a:r>
            <a:r>
              <a:rPr lang="en-US" dirty="0"/>
              <a:t> e-mail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. </a:t>
            </a:r>
            <a:endParaRPr lang="en-US" dirty="0" smtClean="0"/>
          </a:p>
          <a:p>
            <a:pPr marL="236538" indent="0">
              <a:buNone/>
            </a:pP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teror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/>
              <a:t>memanfaatkan</a:t>
            </a:r>
            <a:r>
              <a:rPr lang="en-US" dirty="0"/>
              <a:t> media internet.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696200" cy="569976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i="1" dirty="0"/>
              <a:t>g. Carding</a:t>
            </a:r>
            <a:endParaRPr lang="en-US" i="1" dirty="0"/>
          </a:p>
          <a:p>
            <a:pPr marL="236538" indent="0">
              <a:buNone/>
            </a:pPr>
            <a:r>
              <a:rPr lang="en-US" dirty="0" err="1" smtClean="0"/>
              <a:t>Kejahatan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mencuri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orang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di internet</a:t>
            </a:r>
            <a:r>
              <a:rPr lang="en-US" dirty="0" smtClean="0"/>
              <a:t>.</a:t>
            </a:r>
          </a:p>
          <a:p>
            <a:pPr marL="236538" indent="0">
              <a:buNone/>
            </a:pPr>
            <a:endParaRPr lang="en-US" sz="1500" dirty="0"/>
          </a:p>
          <a:p>
            <a:pPr marL="0" lvl="0" indent="0">
              <a:buNone/>
            </a:pPr>
            <a:r>
              <a:rPr lang="en-US" b="1" i="1" dirty="0"/>
              <a:t>h. Hacking </a:t>
            </a:r>
            <a:r>
              <a:rPr lang="en-US" b="1" i="1" dirty="0" err="1"/>
              <a:t>dan</a:t>
            </a:r>
            <a:r>
              <a:rPr lang="en-US" b="1" i="1" dirty="0"/>
              <a:t> Cracker</a:t>
            </a:r>
            <a:endParaRPr lang="en-US" i="1" dirty="0"/>
          </a:p>
          <a:p>
            <a:pPr marL="1146175" indent="-909638">
              <a:buNone/>
            </a:pPr>
            <a:r>
              <a:rPr lang="en-US" i="1" dirty="0" smtClean="0"/>
              <a:t>Hacker:</a:t>
            </a:r>
            <a:r>
              <a:rPr lang="en-US" dirty="0" smtClean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 smtClean="0"/>
              <a:t>pd</a:t>
            </a:r>
            <a:r>
              <a:rPr lang="en-US" dirty="0" smtClean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kapabilitasnya</a:t>
            </a:r>
            <a:r>
              <a:rPr lang="en-US" dirty="0"/>
              <a:t>. </a:t>
            </a:r>
            <a:endParaRPr lang="en-US" dirty="0" smtClean="0"/>
          </a:p>
          <a:p>
            <a:pPr marL="1146175" indent="-909638">
              <a:buNone/>
            </a:pPr>
            <a:r>
              <a:rPr lang="en-US" i="1" dirty="0" smtClean="0"/>
              <a:t>Cracker</a:t>
            </a:r>
            <a:r>
              <a:rPr lang="en-US" dirty="0" smtClean="0"/>
              <a:t>: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aksi-aksi</a:t>
            </a:r>
            <a:r>
              <a:rPr lang="en-US" dirty="0"/>
              <a:t> </a:t>
            </a:r>
            <a:r>
              <a:rPr lang="en-US" dirty="0" err="1"/>
              <a:t>perusakan</a:t>
            </a:r>
            <a:r>
              <a:rPr lang="en-US" dirty="0"/>
              <a:t> di </a:t>
            </a:r>
            <a:r>
              <a:rPr lang="en-US" dirty="0" smtClean="0"/>
              <a:t>internet.</a:t>
            </a:r>
          </a:p>
          <a:p>
            <a:pPr marL="236538" indent="0">
              <a:buNone/>
            </a:pP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/>
              <a:t>dibilang</a:t>
            </a:r>
            <a:r>
              <a:rPr lang="en-US" dirty="0"/>
              <a:t> cracker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hacker yang </a:t>
            </a:r>
            <a:r>
              <a:rPr lang="en-US" dirty="0" err="1"/>
              <a:t>yang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kemampuannya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spt</a:t>
            </a:r>
            <a:r>
              <a:rPr lang="en-US" dirty="0" smtClean="0"/>
              <a:t>:  </a:t>
            </a:r>
            <a:r>
              <a:rPr lang="en-US" dirty="0" err="1"/>
              <a:t>pembajakan</a:t>
            </a:r>
            <a:r>
              <a:rPr lang="en-US" dirty="0"/>
              <a:t> account </a:t>
            </a:r>
            <a:r>
              <a:rPr lang="en-US" dirty="0" err="1"/>
              <a:t>milik</a:t>
            </a:r>
            <a:r>
              <a:rPr lang="en-US" dirty="0"/>
              <a:t> orang lain, </a:t>
            </a:r>
            <a:r>
              <a:rPr lang="en-US" dirty="0" err="1"/>
              <a:t>pembajakan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web, probing, </a:t>
            </a:r>
            <a:r>
              <a:rPr lang="en-US" dirty="0" err="1"/>
              <a:t>menyebarkan</a:t>
            </a:r>
            <a:r>
              <a:rPr lang="en-US" dirty="0"/>
              <a:t> virus, </a:t>
            </a:r>
            <a:r>
              <a:rPr lang="en-US" dirty="0" err="1" smtClean="0"/>
              <a:t>pelumpuhan</a:t>
            </a:r>
            <a:r>
              <a:rPr lang="en-US" dirty="0" smtClean="0"/>
              <a:t> </a:t>
            </a:r>
            <a:r>
              <a:rPr lang="en-US" dirty="0"/>
              <a:t>target </a:t>
            </a:r>
            <a:r>
              <a:rPr lang="en-US" dirty="0" err="1" smtClean="0"/>
              <a:t>sasaran</a:t>
            </a:r>
            <a:r>
              <a:rPr lang="en-US" dirty="0" smtClean="0"/>
              <a:t>/</a:t>
            </a:r>
            <a:r>
              <a:rPr lang="en-US" dirty="0" err="1" smtClean="0"/>
              <a:t>DoS</a:t>
            </a:r>
            <a:r>
              <a:rPr lang="en-US" dirty="0" smtClean="0"/>
              <a:t> </a:t>
            </a:r>
          </a:p>
          <a:p>
            <a:pPr marL="236538" indent="0">
              <a:buNone/>
            </a:pPr>
            <a:endParaRPr lang="en-US" dirty="0"/>
          </a:p>
          <a:p>
            <a:pPr marL="236538" indent="0">
              <a:buNone/>
            </a:pPr>
            <a:r>
              <a:rPr lang="en-US" dirty="0" err="1" smtClean="0"/>
              <a:t>DoS</a:t>
            </a:r>
            <a:r>
              <a:rPr lang="en-US" dirty="0" smtClean="0"/>
              <a:t> attack </a:t>
            </a:r>
            <a:r>
              <a:rPr lang="en-US" dirty="0"/>
              <a:t>(Denial Of </a:t>
            </a:r>
            <a:r>
              <a:rPr lang="en-US" dirty="0" smtClean="0"/>
              <a:t>Service)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melumpuhkan</a:t>
            </a:r>
            <a:r>
              <a:rPr lang="en-US" dirty="0"/>
              <a:t> target (</a:t>
            </a:r>
            <a:r>
              <a:rPr lang="en-US" i="1" dirty="0"/>
              <a:t>hang, crash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b="1" dirty="0" smtClean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696200" cy="5867400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3800" b="1" i="1" dirty="0" smtClean="0"/>
              <a:t>i.  Cybersquatting and </a:t>
            </a:r>
            <a:r>
              <a:rPr lang="en-US" sz="3800" b="1" i="1" dirty="0" err="1" smtClean="0"/>
              <a:t>Typosquatting</a:t>
            </a:r>
            <a:endParaRPr lang="en-US" sz="3800" b="1" i="1" dirty="0" smtClean="0"/>
          </a:p>
          <a:p>
            <a:pPr marL="236538" indent="0">
              <a:buNone/>
            </a:pPr>
            <a:r>
              <a:rPr lang="en-US" sz="3800" b="1" i="1" dirty="0" smtClean="0"/>
              <a:t>Cybersquatting: </a:t>
            </a:r>
            <a:r>
              <a:rPr lang="en-US" sz="3800" dirty="0" err="1" smtClean="0"/>
              <a:t>Kejahatan</a:t>
            </a:r>
            <a:r>
              <a:rPr lang="en-US" sz="3800" dirty="0" smtClean="0"/>
              <a:t> </a:t>
            </a:r>
            <a:r>
              <a:rPr lang="en-US" sz="3800" dirty="0" err="1" smtClean="0"/>
              <a:t>yg</a:t>
            </a:r>
            <a:r>
              <a:rPr lang="en-US" sz="3800" dirty="0" smtClean="0"/>
              <a:t> </a:t>
            </a:r>
            <a:r>
              <a:rPr lang="en-US" sz="3800" dirty="0" err="1"/>
              <a:t>dilakukan</a:t>
            </a:r>
            <a:r>
              <a:rPr lang="en-US" sz="3800" dirty="0"/>
              <a:t> </a:t>
            </a:r>
            <a:r>
              <a:rPr lang="en-US" sz="3800" dirty="0" err="1" smtClean="0"/>
              <a:t>dgn</a:t>
            </a:r>
            <a:r>
              <a:rPr lang="en-US" sz="3800" dirty="0" smtClean="0"/>
              <a:t> </a:t>
            </a:r>
            <a:r>
              <a:rPr lang="en-US" sz="3800" dirty="0" err="1"/>
              <a:t>mendaftarkan</a:t>
            </a:r>
            <a:r>
              <a:rPr lang="en-US" sz="3800" dirty="0"/>
              <a:t> domain </a:t>
            </a:r>
            <a:r>
              <a:rPr lang="en-US" sz="3800" dirty="0" err="1"/>
              <a:t>nama</a:t>
            </a:r>
            <a:r>
              <a:rPr lang="en-US" sz="3800" dirty="0"/>
              <a:t> </a:t>
            </a:r>
            <a:r>
              <a:rPr lang="en-US" sz="3800" dirty="0" err="1"/>
              <a:t>perusahaan</a:t>
            </a:r>
            <a:r>
              <a:rPr lang="en-US" sz="3800" dirty="0"/>
              <a:t> orang lain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kemudian</a:t>
            </a:r>
            <a:r>
              <a:rPr lang="en-US" sz="3800" dirty="0"/>
              <a:t> </a:t>
            </a:r>
            <a:r>
              <a:rPr lang="en-US" sz="3800" dirty="0" err="1"/>
              <a:t>berusaha</a:t>
            </a:r>
            <a:r>
              <a:rPr lang="en-US" sz="3800" dirty="0"/>
              <a:t> </a:t>
            </a:r>
            <a:r>
              <a:rPr lang="en-US" sz="3800" dirty="0" err="1"/>
              <a:t>menjualnya</a:t>
            </a:r>
            <a:r>
              <a:rPr lang="en-US" sz="3800" dirty="0"/>
              <a:t> </a:t>
            </a:r>
            <a:r>
              <a:rPr lang="en-US" sz="3800" dirty="0" err="1"/>
              <a:t>kepada</a:t>
            </a:r>
            <a:r>
              <a:rPr lang="en-US" sz="3800" dirty="0"/>
              <a:t> </a:t>
            </a:r>
            <a:r>
              <a:rPr lang="en-US" sz="3800" dirty="0" err="1"/>
              <a:t>perusahaan</a:t>
            </a:r>
            <a:r>
              <a:rPr lang="en-US" sz="3800" dirty="0"/>
              <a:t> </a:t>
            </a:r>
            <a:r>
              <a:rPr lang="en-US" sz="3800" dirty="0" err="1"/>
              <a:t>tersebut</a:t>
            </a:r>
            <a:r>
              <a:rPr lang="en-US" sz="3800" dirty="0"/>
              <a:t> </a:t>
            </a:r>
            <a:r>
              <a:rPr lang="en-US" sz="3800" dirty="0" err="1" smtClean="0"/>
              <a:t>dgn</a:t>
            </a:r>
            <a:r>
              <a:rPr lang="en-US" sz="3800" dirty="0" smtClean="0"/>
              <a:t> </a:t>
            </a:r>
            <a:r>
              <a:rPr lang="en-US" sz="3800" dirty="0" err="1"/>
              <a:t>harga</a:t>
            </a:r>
            <a:r>
              <a:rPr lang="en-US" sz="3800" dirty="0"/>
              <a:t> </a:t>
            </a:r>
            <a:r>
              <a:rPr lang="en-US" sz="3800" dirty="0" err="1" smtClean="0"/>
              <a:t>yg</a:t>
            </a:r>
            <a:r>
              <a:rPr lang="en-US" sz="3800" dirty="0" smtClean="0"/>
              <a:t> </a:t>
            </a:r>
            <a:r>
              <a:rPr lang="en-US" sz="3800" dirty="0" err="1"/>
              <a:t>lebih</a:t>
            </a:r>
            <a:r>
              <a:rPr lang="en-US" sz="3800" dirty="0"/>
              <a:t> </a:t>
            </a:r>
            <a:r>
              <a:rPr lang="en-US" sz="3800" dirty="0" err="1"/>
              <a:t>mahal</a:t>
            </a:r>
            <a:r>
              <a:rPr lang="en-US" sz="3800" dirty="0"/>
              <a:t>. </a:t>
            </a:r>
            <a:endParaRPr lang="en-US" sz="3800" dirty="0" smtClean="0"/>
          </a:p>
          <a:p>
            <a:pPr marL="236538" indent="0">
              <a:buNone/>
            </a:pPr>
            <a:r>
              <a:rPr lang="en-US" sz="3800" b="1" i="1" dirty="0" err="1" smtClean="0"/>
              <a:t>Typosquatting</a:t>
            </a:r>
            <a:r>
              <a:rPr lang="en-US" sz="3800" b="1" i="1" dirty="0" smtClean="0"/>
              <a:t>:</a:t>
            </a:r>
            <a:r>
              <a:rPr lang="en-US" sz="3800" dirty="0" smtClean="0"/>
              <a:t> </a:t>
            </a:r>
            <a:r>
              <a:rPr lang="en-US" sz="3800" dirty="0" err="1" smtClean="0"/>
              <a:t>Kejahatan</a:t>
            </a:r>
            <a:r>
              <a:rPr lang="en-US" sz="3800" dirty="0" smtClean="0"/>
              <a:t> </a:t>
            </a:r>
            <a:r>
              <a:rPr lang="en-US" sz="3800" dirty="0" err="1" smtClean="0"/>
              <a:t>dgn</a:t>
            </a:r>
            <a:r>
              <a:rPr lang="en-US" sz="3800" dirty="0" smtClean="0"/>
              <a:t> </a:t>
            </a:r>
            <a:r>
              <a:rPr lang="en-US" sz="3800" dirty="0" err="1"/>
              <a:t>membuat</a:t>
            </a:r>
            <a:r>
              <a:rPr lang="en-US" sz="3800" dirty="0"/>
              <a:t> domain </a:t>
            </a:r>
            <a:r>
              <a:rPr lang="en-US" sz="3800" dirty="0" err="1"/>
              <a:t>plesetan</a:t>
            </a:r>
            <a:r>
              <a:rPr lang="en-US" sz="3800" dirty="0"/>
              <a:t> (</a:t>
            </a:r>
            <a:r>
              <a:rPr lang="en-US" sz="3800" dirty="0" err="1" smtClean="0"/>
              <a:t>mirip</a:t>
            </a:r>
            <a:r>
              <a:rPr lang="en-US" sz="3800" dirty="0" smtClean="0"/>
              <a:t> </a:t>
            </a:r>
            <a:r>
              <a:rPr lang="en-US" sz="3800" dirty="0" err="1" smtClean="0"/>
              <a:t>dgn</a:t>
            </a:r>
            <a:r>
              <a:rPr lang="en-US" sz="3800" dirty="0" smtClean="0"/>
              <a:t> </a:t>
            </a:r>
            <a:r>
              <a:rPr lang="en-US" sz="3800" dirty="0" err="1"/>
              <a:t>nama</a:t>
            </a:r>
            <a:r>
              <a:rPr lang="en-US" sz="3800" dirty="0"/>
              <a:t> domain orang </a:t>
            </a:r>
            <a:r>
              <a:rPr lang="en-US" sz="3800" dirty="0" smtClean="0"/>
              <a:t>lain). </a:t>
            </a:r>
            <a:r>
              <a:rPr lang="en-US" sz="3800" dirty="0" err="1"/>
              <a:t>Nama</a:t>
            </a:r>
            <a:r>
              <a:rPr lang="en-US" sz="3800" dirty="0"/>
              <a:t> </a:t>
            </a:r>
            <a:r>
              <a:rPr lang="en-US" sz="3800" dirty="0" err="1"/>
              <a:t>tersebut</a:t>
            </a:r>
            <a:r>
              <a:rPr lang="en-US" sz="3800" dirty="0"/>
              <a:t> </a:t>
            </a:r>
            <a:r>
              <a:rPr lang="en-US" sz="3800" dirty="0" err="1"/>
              <a:t>merupakan</a:t>
            </a:r>
            <a:r>
              <a:rPr lang="en-US" sz="3800" dirty="0"/>
              <a:t> </a:t>
            </a:r>
            <a:r>
              <a:rPr lang="en-US" sz="3800" dirty="0" err="1"/>
              <a:t>nama</a:t>
            </a:r>
            <a:r>
              <a:rPr lang="en-US" sz="3800" dirty="0"/>
              <a:t> domain </a:t>
            </a:r>
            <a:r>
              <a:rPr lang="en-US" sz="3800" dirty="0" err="1"/>
              <a:t>saingan</a:t>
            </a:r>
            <a:r>
              <a:rPr lang="en-US" sz="3800" dirty="0"/>
              <a:t> </a:t>
            </a:r>
            <a:r>
              <a:rPr lang="en-US" sz="3800" dirty="0" err="1"/>
              <a:t>perusahaan</a:t>
            </a:r>
            <a:r>
              <a:rPr lang="en-US" sz="3800" dirty="0"/>
              <a:t>.</a:t>
            </a:r>
          </a:p>
          <a:p>
            <a:pPr marL="0" lvl="0" indent="0">
              <a:buNone/>
            </a:pPr>
            <a:endParaRPr lang="en-US" sz="1700" b="1" dirty="0" smtClean="0"/>
          </a:p>
          <a:p>
            <a:pPr marL="0" lvl="0" indent="0">
              <a:buNone/>
            </a:pPr>
            <a:r>
              <a:rPr lang="en-US" sz="3400" b="1" i="1" dirty="0" smtClean="0"/>
              <a:t>j</a:t>
            </a:r>
            <a:r>
              <a:rPr lang="en-US" sz="3400" b="1" i="1" dirty="0"/>
              <a:t>. </a:t>
            </a:r>
            <a:r>
              <a:rPr lang="en-US" sz="3400" b="1" i="1" dirty="0" smtClean="0"/>
              <a:t> Hijacking</a:t>
            </a:r>
          </a:p>
          <a:p>
            <a:pPr marL="236538" indent="0">
              <a:buNone/>
            </a:pPr>
            <a:r>
              <a:rPr lang="en-US" sz="3400" dirty="0" err="1" smtClean="0"/>
              <a:t>Kejahatan</a:t>
            </a:r>
            <a:r>
              <a:rPr lang="en-US" sz="3400" dirty="0" smtClean="0"/>
              <a:t> </a:t>
            </a:r>
            <a:r>
              <a:rPr lang="en-US" sz="3400" dirty="0" err="1"/>
              <a:t>melakukan</a:t>
            </a:r>
            <a:r>
              <a:rPr lang="en-US" sz="3400" dirty="0"/>
              <a:t> </a:t>
            </a:r>
            <a:r>
              <a:rPr lang="en-US" sz="3400" dirty="0" err="1"/>
              <a:t>pembajakan</a:t>
            </a:r>
            <a:r>
              <a:rPr lang="en-US" sz="3400" dirty="0"/>
              <a:t> </a:t>
            </a:r>
            <a:r>
              <a:rPr lang="en-US" sz="3400" dirty="0" err="1"/>
              <a:t>hasil</a:t>
            </a:r>
            <a:r>
              <a:rPr lang="en-US" sz="3400" dirty="0"/>
              <a:t> </a:t>
            </a:r>
            <a:r>
              <a:rPr lang="en-US" sz="3400" dirty="0" err="1"/>
              <a:t>karya</a:t>
            </a:r>
            <a:r>
              <a:rPr lang="en-US" sz="3400" dirty="0"/>
              <a:t> orang lain. Yang paling </a:t>
            </a:r>
            <a:r>
              <a:rPr lang="en-US" sz="3400" dirty="0" err="1"/>
              <a:t>sering</a:t>
            </a:r>
            <a:r>
              <a:rPr lang="en-US" sz="3400" dirty="0"/>
              <a:t> </a:t>
            </a:r>
            <a:r>
              <a:rPr lang="en-US" sz="3400" dirty="0" err="1"/>
              <a:t>terjadi</a:t>
            </a:r>
            <a:r>
              <a:rPr lang="en-US" sz="3400" dirty="0"/>
              <a:t> </a:t>
            </a:r>
            <a:r>
              <a:rPr lang="en-US" sz="3400" dirty="0" err="1"/>
              <a:t>adalah</a:t>
            </a:r>
            <a:r>
              <a:rPr lang="en-US" sz="3400" dirty="0"/>
              <a:t> Software Piracy (</a:t>
            </a:r>
            <a:r>
              <a:rPr lang="en-US" sz="3400" dirty="0" err="1"/>
              <a:t>pembajakan</a:t>
            </a:r>
            <a:r>
              <a:rPr lang="en-US" sz="3400" dirty="0"/>
              <a:t> </a:t>
            </a:r>
            <a:r>
              <a:rPr lang="en-US" sz="3400" dirty="0" err="1"/>
              <a:t>perangkat</a:t>
            </a:r>
            <a:r>
              <a:rPr lang="en-US" sz="3400" dirty="0"/>
              <a:t> </a:t>
            </a:r>
            <a:r>
              <a:rPr lang="en-US" sz="3400" dirty="0" err="1"/>
              <a:t>lunak</a:t>
            </a:r>
            <a:r>
              <a:rPr lang="en-US" sz="3400" dirty="0"/>
              <a:t>).</a:t>
            </a:r>
          </a:p>
          <a:p>
            <a:pPr marL="0" lvl="0" indent="0">
              <a:buNone/>
            </a:pPr>
            <a:endParaRPr lang="en-US" sz="1700" dirty="0"/>
          </a:p>
          <a:p>
            <a:pPr marL="0" lvl="0" indent="0">
              <a:buNone/>
            </a:pPr>
            <a:r>
              <a:rPr lang="en-US" sz="3400" b="1" i="1" dirty="0"/>
              <a:t>k. </a:t>
            </a:r>
            <a:r>
              <a:rPr lang="en-US" sz="3400" b="1" i="1" dirty="0" smtClean="0"/>
              <a:t> Cyber </a:t>
            </a:r>
            <a:r>
              <a:rPr lang="en-US" sz="3400" b="1" i="1" dirty="0" err="1" smtClean="0"/>
              <a:t>Terorism</a:t>
            </a:r>
            <a:endParaRPr lang="en-US" sz="3400" i="1" dirty="0"/>
          </a:p>
          <a:p>
            <a:pPr marL="236538" lvl="0" indent="0">
              <a:buNone/>
            </a:pPr>
            <a:r>
              <a:rPr lang="en-US" sz="3400" dirty="0" err="1" smtClean="0"/>
              <a:t>Termasuk</a:t>
            </a:r>
            <a:r>
              <a:rPr lang="en-US" sz="3400" dirty="0" smtClean="0"/>
              <a:t> </a:t>
            </a:r>
            <a:r>
              <a:rPr lang="en-US" sz="3400" dirty="0"/>
              <a:t>cyber </a:t>
            </a:r>
            <a:r>
              <a:rPr lang="en-US" sz="3400" dirty="0" err="1"/>
              <a:t>terorism</a:t>
            </a:r>
            <a:r>
              <a:rPr lang="en-US" sz="3400" dirty="0"/>
              <a:t> </a:t>
            </a:r>
            <a:r>
              <a:rPr lang="en-US" sz="3400" dirty="0" err="1"/>
              <a:t>jika</a:t>
            </a:r>
            <a:r>
              <a:rPr lang="en-US" sz="3400" dirty="0"/>
              <a:t> </a:t>
            </a:r>
            <a:r>
              <a:rPr lang="en-US" sz="3400" dirty="0" err="1"/>
              <a:t>mengancam</a:t>
            </a:r>
            <a:r>
              <a:rPr lang="en-US" sz="3400" dirty="0"/>
              <a:t> </a:t>
            </a:r>
            <a:r>
              <a:rPr lang="en-US" sz="3400" dirty="0" err="1"/>
              <a:t>pemerintah</a:t>
            </a:r>
            <a:r>
              <a:rPr lang="en-US" sz="3400" dirty="0"/>
              <a:t> </a:t>
            </a:r>
            <a:r>
              <a:rPr lang="en-US" sz="3400" dirty="0" err="1"/>
              <a:t>atau</a:t>
            </a:r>
            <a:r>
              <a:rPr lang="en-US" sz="3400" dirty="0"/>
              <a:t> </a:t>
            </a:r>
            <a:r>
              <a:rPr lang="en-US" sz="3400" dirty="0" err="1"/>
              <a:t>warganegara</a:t>
            </a:r>
            <a:r>
              <a:rPr lang="en-US" sz="3400" dirty="0"/>
              <a:t>, </a:t>
            </a:r>
            <a:r>
              <a:rPr lang="en-US" sz="3400" dirty="0" err="1"/>
              <a:t>termasuk</a:t>
            </a:r>
            <a:r>
              <a:rPr lang="en-US" sz="3400" dirty="0"/>
              <a:t> cracking </a:t>
            </a:r>
            <a:r>
              <a:rPr lang="en-US" sz="3400" dirty="0" err="1"/>
              <a:t>ke</a:t>
            </a:r>
            <a:r>
              <a:rPr lang="en-US" sz="3400" dirty="0"/>
              <a:t> </a:t>
            </a:r>
            <a:r>
              <a:rPr lang="en-US" sz="3400" dirty="0" err="1"/>
              <a:t>situs</a:t>
            </a:r>
            <a:r>
              <a:rPr lang="en-US" sz="3400" dirty="0"/>
              <a:t> </a:t>
            </a:r>
            <a:r>
              <a:rPr lang="en-US" sz="3400" dirty="0" err="1" smtClean="0"/>
              <a:t>pemerintah</a:t>
            </a:r>
            <a:r>
              <a:rPr lang="en-US" sz="3400" dirty="0" smtClean="0"/>
              <a:t>/</a:t>
            </a:r>
            <a:r>
              <a:rPr lang="en-US" sz="3400" dirty="0" err="1" smtClean="0"/>
              <a:t>militer</a:t>
            </a:r>
            <a:r>
              <a:rPr lang="en-US" sz="3400" dirty="0"/>
              <a:t>.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Cyber </a:t>
            </a:r>
            <a:r>
              <a:rPr lang="en-US" dirty="0" err="1"/>
              <a:t>Terorism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457200" lvl="0" indent="-161925">
              <a:buFont typeface="Wingdings" pitchFamily="2" charset="2"/>
              <a:buChar char="§"/>
            </a:pPr>
            <a:r>
              <a:rPr lang="en-US" dirty="0" err="1"/>
              <a:t>Ramzi</a:t>
            </a:r>
            <a:r>
              <a:rPr lang="en-US" dirty="0"/>
              <a:t> </a:t>
            </a:r>
            <a:r>
              <a:rPr lang="en-US" dirty="0" err="1"/>
              <a:t>Yousef</a:t>
            </a:r>
            <a:r>
              <a:rPr lang="en-US" dirty="0"/>
              <a:t>, </a:t>
            </a:r>
            <a:r>
              <a:rPr lang="en-US" dirty="0" err="1"/>
              <a:t>dalang</a:t>
            </a:r>
            <a:r>
              <a:rPr lang="en-US" dirty="0"/>
              <a:t> </a:t>
            </a:r>
            <a:r>
              <a:rPr lang="en-US" dirty="0" err="1"/>
              <a:t>penyerangan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WTC,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detail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yang di </a:t>
            </a:r>
            <a:r>
              <a:rPr lang="en-US" dirty="0" err="1"/>
              <a:t>enkripsi</a:t>
            </a:r>
            <a:r>
              <a:rPr lang="en-US" dirty="0"/>
              <a:t> di </a:t>
            </a:r>
            <a:r>
              <a:rPr lang="en-US" dirty="0" err="1"/>
              <a:t>laptopnya</a:t>
            </a:r>
            <a:r>
              <a:rPr lang="en-US" dirty="0"/>
              <a:t>.</a:t>
            </a:r>
          </a:p>
          <a:p>
            <a:pPr marL="457200" lvl="0" indent="-161925">
              <a:buFont typeface="Wingdings" pitchFamily="2" charset="2"/>
              <a:buChar char="§"/>
            </a:pPr>
            <a:r>
              <a:rPr lang="en-US" dirty="0"/>
              <a:t>Osama Bin Laden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steganography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jaringannya</a:t>
            </a:r>
            <a:r>
              <a:rPr lang="en-US" dirty="0"/>
              <a:t>.</a:t>
            </a:r>
          </a:p>
          <a:p>
            <a:pPr marL="457200" lvl="0" indent="-161925">
              <a:buFont typeface="Wingdings" pitchFamily="2" charset="2"/>
              <a:buChar char="§"/>
            </a:pPr>
            <a:r>
              <a:rPr lang="en-US" dirty="0" err="1"/>
              <a:t>Suatu</a:t>
            </a:r>
            <a:r>
              <a:rPr lang="en-US" dirty="0"/>
              <a:t> website yang </a:t>
            </a:r>
            <a:r>
              <a:rPr lang="en-US" dirty="0" err="1"/>
              <a:t>dinamai</a:t>
            </a:r>
            <a:r>
              <a:rPr lang="en-US" dirty="0"/>
              <a:t> Club Hacker Muslim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tip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hacking </a:t>
            </a:r>
            <a:r>
              <a:rPr lang="en-US" dirty="0" err="1"/>
              <a:t>ke</a:t>
            </a:r>
            <a:r>
              <a:rPr lang="en-US" dirty="0"/>
              <a:t> Pentagon.</a:t>
            </a:r>
          </a:p>
          <a:p>
            <a:pPr marL="457200" lvl="0" indent="-161925">
              <a:buFont typeface="Wingdings" pitchFamily="2" charset="2"/>
              <a:buChar char="§"/>
            </a:pPr>
            <a:r>
              <a:rPr lang="en-US" dirty="0" err="1"/>
              <a:t>Seorang</a:t>
            </a:r>
            <a:r>
              <a:rPr lang="en-US" dirty="0"/>
              <a:t> hacker yang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DoktorNuker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lima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defacing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propaganda anti-American, anti-Israel </a:t>
            </a:r>
            <a:r>
              <a:rPr lang="en-US" dirty="0" err="1"/>
              <a:t>dan</a:t>
            </a:r>
            <a:r>
              <a:rPr lang="en-US" dirty="0"/>
              <a:t> pro-Bin Laden.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6B60-ACEA-47F1-B401-E4F80DF16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311</TotalTime>
  <Words>1365</Words>
  <Application>Microsoft Office PowerPoint</Application>
  <PresentationFormat>On-screen Show (4:3)</PresentationFormat>
  <Paragraphs>169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MODUS-MODUS  KEJAHATAN  di bidang TI</vt:lpstr>
      <vt:lpstr>Pengertian Cybercrime</vt:lpstr>
      <vt:lpstr>Karakteristik Cybercrime</vt:lpstr>
      <vt:lpstr>Jenis-jenis Cybercrime</vt:lpstr>
      <vt:lpstr>A. Berdasarkan jenis aktifitas yang dilakukannya:</vt:lpstr>
      <vt:lpstr>PowerPoint Presentation</vt:lpstr>
      <vt:lpstr>PowerPoint Presentation</vt:lpstr>
      <vt:lpstr>PowerPoint Presentation</vt:lpstr>
      <vt:lpstr>PowerPoint Presentation</vt:lpstr>
      <vt:lpstr>B. Berdasarkan Motif Kegiatan</vt:lpstr>
      <vt:lpstr>PowerPoint Presentation</vt:lpstr>
      <vt:lpstr>C. Berdasarkan Sasaran Kejahatan</vt:lpstr>
      <vt:lpstr>PowerPoint Presentation</vt:lpstr>
      <vt:lpstr>Penanggulangan Cybercrime</vt:lpstr>
      <vt:lpstr>PowerPoint Presentation</vt:lpstr>
      <vt:lpstr>Perlunya Cyberlaw</vt:lpstr>
      <vt:lpstr>Perlunya Dukungan Lembaga Khusus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Modus-modus kejahatan di bidang TI</dc:title>
  <dc:creator>SRIYONO</dc:creator>
  <cp:lastModifiedBy>user</cp:lastModifiedBy>
  <cp:revision>29</cp:revision>
  <dcterms:created xsi:type="dcterms:W3CDTF">2014-09-28T12:28:26Z</dcterms:created>
  <dcterms:modified xsi:type="dcterms:W3CDTF">2021-09-11T02:54:36Z</dcterms:modified>
</cp:coreProperties>
</file>