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334" r:id="rId4"/>
    <p:sldId id="335" r:id="rId5"/>
    <p:sldId id="336" r:id="rId6"/>
    <p:sldId id="337" r:id="rId7"/>
    <p:sldId id="338" r:id="rId8"/>
    <p:sldId id="339" r:id="rId9"/>
    <p:sldId id="341" r:id="rId10"/>
    <p:sldId id="342" r:id="rId11"/>
    <p:sldId id="343" r:id="rId12"/>
    <p:sldId id="344" r:id="rId13"/>
    <p:sldId id="345" r:id="rId14"/>
    <p:sldId id="33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59B38B-FC30-4124-91EE-EA90DA5FF39A}">
          <p14:sldIdLst>
            <p14:sldId id="256"/>
            <p14:sldId id="278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5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312" y="60"/>
      </p:cViewPr>
      <p:guideLst/>
    </p:cSldViewPr>
  </p:slideViewPr>
  <p:outlineViewPr>
    <p:cViewPr>
      <p:scale>
        <a:sx n="33" d="100"/>
        <a:sy n="33" d="100"/>
      </p:scale>
      <p:origin x="0" y="-21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72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11CA-6A47-4819-B2B5-AD54EC50337C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46103-E9F8-4B66-AA88-289CC46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3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4C2B7-9190-4039-BF72-9C281E02139A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8AEF2-A719-48F1-8C0F-BF0C1EDD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036" y="847167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pperplate Gothic Bold" panose="020E0705020206020404" pitchFamily="34" charset="0"/>
              </a:rPr>
              <a:t>Object Oriented Programming Principle</a:t>
            </a:r>
            <a:endParaRPr lang="en-US" sz="4400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330" y="3455894"/>
            <a:ext cx="8915399" cy="248770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Abstraction</a:t>
            </a:r>
          </a:p>
          <a:p>
            <a:pPr algn="r"/>
            <a:endParaRPr lang="en-US" sz="1700" dirty="0" smtClean="0"/>
          </a:p>
          <a:p>
            <a:pPr algn="r"/>
            <a:r>
              <a:rPr lang="en-US" sz="2400" dirty="0" smtClean="0">
                <a:latin typeface="Copperplate Gothic Light" panose="020E0507020206020404" pitchFamily="34" charset="0"/>
              </a:rPr>
              <a:t>- Mohaimen-Bin-Noor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 Method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585294" cy="421689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Copperplate Gothic Light" panose="020E05070202060204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An </a:t>
            </a:r>
            <a:r>
              <a:rPr lang="en-US" sz="2400" dirty="0">
                <a:latin typeface="Copperplate Gothic Light" panose="020E0507020206020404" pitchFamily="34" charset="0"/>
              </a:rPr>
              <a:t>abstract </a:t>
            </a:r>
            <a:r>
              <a:rPr lang="en-US" sz="2400" dirty="0" smtClean="0">
                <a:latin typeface="Copperplate Gothic Light" panose="020E0507020206020404" pitchFamily="34" charset="0"/>
              </a:rPr>
              <a:t>method is like a regular method but it does not have </a:t>
            </a:r>
            <a:r>
              <a:rPr lang="en-US" sz="2400" dirty="0" smtClean="0">
                <a:latin typeface="Copperplate Gothic Light" panose="020E0507020206020404" pitchFamily="34" charset="0"/>
              </a:rPr>
              <a:t>any body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An abstract method is denoted with the keyword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abstract void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show( );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As, an abstract method does not have any body, it does not have the ‘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{ }’. </a:t>
            </a:r>
            <a:r>
              <a:rPr lang="en-US" sz="2400" dirty="0">
                <a:latin typeface="Copperplate Gothic Light" panose="020E0507020206020404" pitchFamily="34" charset="0"/>
              </a:rPr>
              <a:t>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41349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 Method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585294" cy="421689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dirty="0" smtClean="0">
              <a:latin typeface="Copperplate Gothic Light" panose="020E05070202060204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Copperplate Gothic Light" panose="020E0507020206020404" pitchFamily="34" charset="0"/>
              </a:rPr>
              <a:t>An abstract method must be inside an abstract class.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Copperplate Gothic Light" panose="020E0507020206020404" pitchFamily="34" charset="0"/>
                <a:ea typeface="Cambria" panose="02040503050406030204" pitchFamily="18" charset="0"/>
              </a:rPr>
              <a:t>As, an abstract class must have a child class, that child class should override/implement (give body to) all the abstract methods (if any) of that abstract class.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  <a:ea typeface="Cambria" panose="02040503050406030204" pitchFamily="18" charset="0"/>
              </a:rPr>
              <a:t>If it does not override/implement one/any of the abstract methods, the child class will have to be declared as another abstract class.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Examples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466357"/>
              </p:ext>
            </p:extLst>
          </p:nvPr>
        </p:nvGraphicFramePr>
        <p:xfrm>
          <a:off x="2589213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/>
                <a:gridCol w="5257707"/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8336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336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059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Examples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883854"/>
              </p:ext>
            </p:extLst>
          </p:nvPr>
        </p:nvGraphicFramePr>
        <p:xfrm>
          <a:off x="2589213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/>
                <a:gridCol w="5257707"/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8336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336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7986" y="4365803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Any Questions?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/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r>
              <a:rPr lang="en-US" sz="2400" dirty="0" smtClean="0">
                <a:latin typeface="Copperplate Gothic Light" panose="020E0507020206020404" pitchFamily="34" charset="0"/>
              </a:rPr>
              <a:t>It means ‘Hiding the Details’.</a:t>
            </a:r>
          </a:p>
          <a:p>
            <a:r>
              <a:rPr lang="en-US" sz="2400" dirty="0" smtClean="0">
                <a:latin typeface="Copperplate Gothic Light" panose="020E0507020206020404" pitchFamily="34" charset="0"/>
              </a:rPr>
              <a:t>Real Life Example:</a:t>
            </a:r>
          </a:p>
          <a:p>
            <a:pPr marL="0" indent="0" algn="just">
              <a:buNone/>
            </a:pPr>
            <a:r>
              <a:rPr lang="en-US" sz="2400" dirty="0">
                <a:latin typeface="Copperplate Gothic Light" panose="020E0507020206020404" pitchFamily="34" charset="0"/>
              </a:rPr>
              <a:t>	</a:t>
            </a:r>
            <a:r>
              <a:rPr lang="en-US" sz="2400" dirty="0" smtClean="0">
                <a:latin typeface="Copperplate Gothic Light" panose="020E0507020206020404" pitchFamily="34" charset="0"/>
              </a:rPr>
              <a:t>Close your Eyes and Imagine a Radio.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6823192" cy="576262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Which one did you imagine?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73" y="3087055"/>
            <a:ext cx="2551261" cy="2481682"/>
          </a:xfr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832943" y="1783977"/>
            <a:ext cx="399273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82782" y="2360240"/>
            <a:ext cx="4342893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343" y="3845858"/>
            <a:ext cx="964079" cy="964079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02" y="3520542"/>
            <a:ext cx="2422064" cy="16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/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r>
              <a:rPr lang="en-US" sz="2400" dirty="0" smtClean="0">
                <a:latin typeface="Copperplate Gothic Light" panose="020E0507020206020404" pitchFamily="34" charset="0"/>
              </a:rPr>
              <a:t>Why did you chose that radio?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May be because you have/ you had that type of radio in your home.</a:t>
            </a:r>
          </a:p>
          <a:p>
            <a:r>
              <a:rPr lang="en-US" sz="2400" dirty="0" smtClean="0">
                <a:latin typeface="Copperplate Gothic Light" panose="020E0507020206020404" pitchFamily="34" charset="0"/>
              </a:rPr>
              <a:t>I did not give you any details about the radio.</a:t>
            </a:r>
          </a:p>
          <a:p>
            <a:r>
              <a:rPr lang="en-US" sz="2400" dirty="0" smtClean="0">
                <a:latin typeface="Copperplate Gothic Light" panose="020E0507020206020404" pitchFamily="34" charset="0"/>
              </a:rPr>
              <a:t>But you imagined it with all the details.</a:t>
            </a: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/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r>
              <a:rPr lang="en-US" sz="2400" dirty="0" smtClean="0">
                <a:latin typeface="Copperplate Gothic Light" panose="020E0507020206020404" pitchFamily="34" charset="0"/>
              </a:rPr>
              <a:t>In programming, this concept of hiding the details is known as abstraction.</a:t>
            </a:r>
          </a:p>
          <a:p>
            <a:r>
              <a:rPr lang="en-US" sz="2400" dirty="0" smtClean="0">
                <a:latin typeface="Copperplate Gothic Light" panose="020E0507020206020404" pitchFamily="34" charset="0"/>
              </a:rPr>
              <a:t>We can hide the details of a class or a method.</a:t>
            </a:r>
          </a:p>
          <a:p>
            <a:pPr lvl="1">
              <a:buClr>
                <a:schemeClr val="accent3"/>
              </a:buClr>
            </a:pPr>
            <a:r>
              <a:rPr lang="en-US" sz="2200" dirty="0" smtClean="0">
                <a:latin typeface="Copperplate Gothic Light" panose="020E0507020206020404" pitchFamily="34" charset="0"/>
              </a:rPr>
              <a:t>Abstract Class</a:t>
            </a:r>
          </a:p>
          <a:p>
            <a:pPr lvl="1">
              <a:buClr>
                <a:schemeClr val="accent3"/>
              </a:buClr>
            </a:pPr>
            <a:r>
              <a:rPr lang="en-US" sz="2200" dirty="0" smtClean="0">
                <a:latin typeface="Copperplate Gothic Light" panose="020E0507020206020404" pitchFamily="34" charset="0"/>
              </a:rPr>
              <a:t>Abstract  Method</a:t>
            </a: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 Class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Copperplate Gothic Light" panose="020E05070202060204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An abstract class is a class that we can not instantiate (can not create object).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However, We can use Object Reference of an abstract class.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latin typeface="Copperplate Gothic Light" panose="020E0507020206020404" pitchFamily="34" charset="0"/>
              </a:rPr>
              <a:t>The keyword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sz="2400" dirty="0">
                <a:latin typeface="Copperplate Gothic Light" panose="020E0507020206020404" pitchFamily="34" charset="0"/>
              </a:rPr>
              <a:t> is used to denote abstract class.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 class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MyClass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{. .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.}</a:t>
            </a:r>
            <a:endParaRPr lang="en-US" sz="2400" dirty="0" smtClean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 Class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679423" cy="42168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Copperplate Gothic Light" panose="020E05070202060204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An </a:t>
            </a:r>
            <a:r>
              <a:rPr lang="en-US" sz="2400" dirty="0">
                <a:latin typeface="Copperplate Gothic Light" panose="020E0507020206020404" pitchFamily="34" charset="0"/>
              </a:rPr>
              <a:t>abstract class may have attributes.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An </a:t>
            </a:r>
            <a:r>
              <a:rPr lang="en-US" sz="2400" dirty="0">
                <a:latin typeface="Copperplate Gothic Light" panose="020E0507020206020404" pitchFamily="34" charset="0"/>
              </a:rPr>
              <a:t>abstract class may have constructors but we can not call the constructors using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en-US" sz="2400" dirty="0">
                <a:latin typeface="Copperplate Gothic Light" panose="020E0507020206020404" pitchFamily="34" charset="0"/>
              </a:rPr>
              <a:t>keyword.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opperplate Gothic Light" panose="020E0507020206020404" pitchFamily="34" charset="0"/>
              </a:rPr>
              <a:t>However,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super( ), super(…), this( ), this(….) </a:t>
            </a:r>
            <a:r>
              <a:rPr lang="en-US" sz="2400" dirty="0">
                <a:latin typeface="Copperplate Gothic Light" panose="020E0507020206020404" pitchFamily="34" charset="0"/>
              </a:rPr>
              <a:t>can be used to call constructors of an abstract class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 Class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Copperplate Gothic Light" panose="020E05070202060204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An </a:t>
            </a:r>
            <a:r>
              <a:rPr lang="en-US" sz="2400" dirty="0">
                <a:latin typeface="Copperplate Gothic Light" panose="020E0507020206020404" pitchFamily="34" charset="0"/>
              </a:rPr>
              <a:t>abstract class may have regular methods.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opperplate Gothic Light" panose="020E0507020206020404" pitchFamily="34" charset="0"/>
              </a:rPr>
              <a:t>An abstract class may have abstract methods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opperplate Gothic Light" panose="020E0507020206020404" pitchFamily="34" charset="0"/>
              </a:rPr>
              <a:t>It is not necessary that an abstract class must have an abstract method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  <a:endParaRPr lang="en-US" sz="2400" dirty="0">
              <a:latin typeface="Copperplate Gothic Light" panose="020E05070202060204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So</a:t>
            </a:r>
            <a:r>
              <a:rPr lang="en-US" sz="2400" dirty="0">
                <a:latin typeface="Copperplate Gothic Light" panose="020E0507020206020404" pitchFamily="34" charset="0"/>
              </a:rPr>
              <a:t>, it possible to have both regular methods and abstract methods in any number combination in a abstract class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 Class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694329"/>
            <a:ext cx="8746659" cy="421689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An </a:t>
            </a:r>
            <a:r>
              <a:rPr lang="en-US" sz="2400" dirty="0">
                <a:latin typeface="Copperplate Gothic Light" panose="020E0507020206020404" pitchFamily="34" charset="0"/>
              </a:rPr>
              <a:t>abstract </a:t>
            </a:r>
            <a:r>
              <a:rPr lang="en-US" sz="2400" dirty="0" smtClean="0">
                <a:latin typeface="Copperplate Gothic Light" panose="020E0507020206020404" pitchFamily="34" charset="0"/>
              </a:rPr>
              <a:t>class MUST have a child class.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This child class may be a regular class or may be another abstract class.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If the child class is another abstract class, that child class will have another child class which has to be a regular class.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Copperplate Gothic Light" panose="020E0507020206020404" pitchFamily="34" charset="0"/>
              </a:rPr>
              <a:t>So, at least one regular class will inherit the abstract class/classes in one way or the other.</a:t>
            </a:r>
          </a:p>
        </p:txBody>
      </p:sp>
    </p:spTree>
    <p:extLst>
      <p:ext uri="{BB962C8B-B14F-4D97-AF65-F5344CB8AC3E}">
        <p14:creationId xmlns:p14="http://schemas.microsoft.com/office/powerpoint/2010/main" val="39307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7" ma:contentTypeDescription="Create a new document." ma:contentTypeScope="" ma:versionID="02746c6f462f08809563003c0ef1f6d1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da720965f48f99dce4d644ad31366a99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7C0EF0-E9DF-42C1-B7AE-B8DEDE0B783B}"/>
</file>

<file path=customXml/itemProps2.xml><?xml version="1.0" encoding="utf-8"?>
<ds:datastoreItem xmlns:ds="http://schemas.openxmlformats.org/officeDocument/2006/customXml" ds:itemID="{6EEF27F0-AC60-41E4-B964-4F742C4F67C6}"/>
</file>

<file path=customXml/itemProps3.xml><?xml version="1.0" encoding="utf-8"?>
<ds:datastoreItem xmlns:ds="http://schemas.openxmlformats.org/officeDocument/2006/customXml" ds:itemID="{7D620663-B45E-474B-89AE-9D419EF773BD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2300</TotalTime>
  <Words>725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Century Gothic</vt:lpstr>
      <vt:lpstr>Copperplate Gothic Bold</vt:lpstr>
      <vt:lpstr>Copperplate Gothic Light</vt:lpstr>
      <vt:lpstr>Symbol</vt:lpstr>
      <vt:lpstr>Wingdings 3</vt:lpstr>
      <vt:lpstr>Wisp</vt:lpstr>
      <vt:lpstr>Object Oriented Programming Principle</vt:lpstr>
      <vt:lpstr>Abstraction</vt:lpstr>
      <vt:lpstr>Abstraction</vt:lpstr>
      <vt:lpstr>Abstraction</vt:lpstr>
      <vt:lpstr>Abstraction</vt:lpstr>
      <vt:lpstr>Abstract Class</vt:lpstr>
      <vt:lpstr>Abstract Class</vt:lpstr>
      <vt:lpstr>Abstract Class</vt:lpstr>
      <vt:lpstr>Abstract Class</vt:lpstr>
      <vt:lpstr>Abstract Method</vt:lpstr>
      <vt:lpstr>Abstract Method</vt:lpstr>
      <vt:lpstr>Examples</vt:lpstr>
      <vt:lpstr>Examples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Mohaimen-Bin-Noor</dc:creator>
  <cp:lastModifiedBy>Mohaimen-Bin-Noor</cp:lastModifiedBy>
  <cp:revision>168</cp:revision>
  <dcterms:created xsi:type="dcterms:W3CDTF">2020-02-13T13:40:18Z</dcterms:created>
  <dcterms:modified xsi:type="dcterms:W3CDTF">2020-12-06T05:20:09Z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