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59B38B-FC30-4124-91EE-EA90DA5FF39A}">
          <p14:sldIdLst>
            <p14:sldId id="25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312" y="60"/>
      </p:cViewPr>
      <p:guideLst/>
    </p:cSldViewPr>
  </p:slideViewPr>
  <p:outlineViewPr>
    <p:cViewPr>
      <p:scale>
        <a:sx n="33" d="100"/>
        <a:sy n="33" d="100"/>
      </p:scale>
      <p:origin x="0" y="-213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72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111CA-6A47-4819-B2B5-AD54EC50337C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46103-E9F8-4B66-AA88-289CC46A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83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4C2B7-9190-4039-BF72-9C281E02139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8AEF2-A719-48F1-8C0F-BF0C1EDD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7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3072" y="2245659"/>
            <a:ext cx="8915399" cy="2487706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Copperplate Gothic Bold" panose="020E0705020206020404" pitchFamily="34" charset="0"/>
              </a:rPr>
              <a:t>The Keyword </a:t>
            </a:r>
            <a:r>
              <a:rPr lang="en-US" sz="4400" dirty="0" smtClean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final</a:t>
            </a:r>
            <a:r>
              <a:rPr lang="en-US" sz="4400" dirty="0" smtClean="0">
                <a:latin typeface="Copperplate Gothic Bold" panose="020E0705020206020404" pitchFamily="34" charset="0"/>
              </a:rPr>
              <a:t> </a:t>
            </a:r>
          </a:p>
          <a:p>
            <a:pPr algn="ctr"/>
            <a:endParaRPr lang="en-US" sz="2800" dirty="0" smtClean="0">
              <a:latin typeface="Copperplate Gothic Bold" panose="020E0705020206020404" pitchFamily="34" charset="0"/>
            </a:endParaRPr>
          </a:p>
          <a:p>
            <a:pPr algn="r"/>
            <a:endParaRPr lang="en-US" sz="1700" dirty="0" smtClean="0"/>
          </a:p>
          <a:p>
            <a:pPr algn="r"/>
            <a:r>
              <a:rPr lang="en-US" sz="2400" dirty="0" smtClean="0">
                <a:latin typeface="Copperplate Gothic Light" panose="020E0507020206020404" pitchFamily="34" charset="0"/>
              </a:rPr>
              <a:t>- Mohaimen-Bin-Noor</a:t>
            </a:r>
            <a:endParaRPr lang="en-US" sz="24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0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Summary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68014"/>
              </p:ext>
            </p:extLst>
          </p:nvPr>
        </p:nvGraphicFramePr>
        <p:xfrm>
          <a:off x="2592925" y="1694329"/>
          <a:ext cx="9106017" cy="26204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2999"/>
                <a:gridCol w="1874286"/>
                <a:gridCol w="1901060"/>
                <a:gridCol w="1887672"/>
              </a:tblGrid>
              <a:tr h="497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Criteria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Regular Class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Abstract Class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Final Class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1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Object Creation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Possible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Not Possible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Possible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Inheritance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Possible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Possible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Not Possible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00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Having Regular Methods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Possible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Possible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Possible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Having Abstract Method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Not Possible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Possible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Not Possible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54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Having Final Method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Possible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Possible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Possible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44775"/>
              </p:ext>
            </p:extLst>
          </p:nvPr>
        </p:nvGraphicFramePr>
        <p:xfrm>
          <a:off x="2592925" y="4543412"/>
          <a:ext cx="9106017" cy="140395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2999"/>
                <a:gridCol w="1874286"/>
                <a:gridCol w="1901060"/>
                <a:gridCol w="1887672"/>
              </a:tblGrid>
              <a:tr h="497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Criteria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Regular Method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Abstract Method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Final Method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1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Body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Yes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No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Yes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Overriding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Possible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Possible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pperplate Gothic Bold" panose="020E0705020206020404" pitchFamily="34" charset="0"/>
                        </a:rPr>
                        <a:t>Not Possible</a:t>
                      </a:r>
                      <a:endParaRPr lang="en-US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7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Any Questions?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The Keyword </a:t>
            </a:r>
            <a:r>
              <a:rPr lang="en-US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final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915400" cy="4216893"/>
          </a:xfrm>
        </p:spPr>
        <p:txBody>
          <a:bodyPr/>
          <a:lstStyle/>
          <a:p>
            <a:endParaRPr lang="en-US" dirty="0" smtClean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>
                <a:latin typeface="Copperplate Gothic Bold" panose="020E0705020206020404" pitchFamily="34" charset="0"/>
              </a:rPr>
              <a:t>The Keyword </a:t>
            </a:r>
            <a:r>
              <a:rPr lang="en-US" sz="2400" dirty="0" smtClean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final </a:t>
            </a:r>
            <a:r>
              <a:rPr lang="en-US" sz="2400" dirty="0" smtClean="0">
                <a:latin typeface="Copperplate Gothic Bold" panose="020E0705020206020404" pitchFamily="34" charset="0"/>
              </a:rPr>
              <a:t>can be used in three places:</a:t>
            </a:r>
          </a:p>
          <a:p>
            <a:pPr lvl="1" algn="just">
              <a:buClr>
                <a:schemeClr val="accent3"/>
              </a:buClr>
            </a:pPr>
            <a:r>
              <a:rPr lang="en-US" sz="2200" dirty="0" smtClean="0">
                <a:latin typeface="Copperplate Gothic Light" panose="020E0507020206020404" pitchFamily="34" charset="0"/>
              </a:rPr>
              <a:t>With Attributes.</a:t>
            </a:r>
          </a:p>
          <a:p>
            <a:pPr lvl="1" algn="just">
              <a:buClr>
                <a:schemeClr val="accent3"/>
              </a:buClr>
            </a:pPr>
            <a:r>
              <a:rPr lang="en-US" sz="2200" dirty="0" smtClean="0">
                <a:latin typeface="Copperplate Gothic Light" panose="020E0507020206020404" pitchFamily="34" charset="0"/>
              </a:rPr>
              <a:t>With Methods.</a:t>
            </a:r>
          </a:p>
          <a:p>
            <a:pPr lvl="1" algn="just">
              <a:buClr>
                <a:schemeClr val="accent3"/>
              </a:buClr>
            </a:pPr>
            <a:r>
              <a:rPr lang="en-US" sz="2200" dirty="0" smtClean="0">
                <a:latin typeface="Copperplate Gothic Light" panose="020E0507020206020404" pitchFamily="34" charset="0"/>
              </a:rPr>
              <a:t>With Classes.</a:t>
            </a:r>
          </a:p>
        </p:txBody>
      </p:sp>
    </p:spTree>
    <p:extLst>
      <p:ext uri="{BB962C8B-B14F-4D97-AF65-F5344CB8AC3E}">
        <p14:creationId xmlns:p14="http://schemas.microsoft.com/office/powerpoint/2010/main" val="14697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Final Attributes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915400" cy="4216893"/>
          </a:xfrm>
        </p:spPr>
        <p:txBody>
          <a:bodyPr>
            <a:normAutofit/>
          </a:bodyPr>
          <a:lstStyle/>
          <a:p>
            <a:endParaRPr lang="en-US" dirty="0" smtClean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Final attributes are declared using the keyword </a:t>
            </a:r>
            <a:r>
              <a:rPr lang="en-US" sz="2400" dirty="0" smtClean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final</a:t>
            </a:r>
            <a:r>
              <a:rPr lang="en-US" sz="2400" dirty="0" smtClean="0">
                <a:latin typeface="Copperplate Gothic Light" panose="020E0507020206020404" pitchFamily="34" charset="0"/>
              </a:rPr>
              <a:t>.</a:t>
            </a:r>
          </a:p>
          <a:p>
            <a:pPr marL="457200" lvl="1" indent="0" algn="just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private final </a:t>
            </a:r>
            <a:r>
              <a:rPr lang="en-US" sz="2200" dirty="0" err="1" smtClean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2200" smtClean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smtClean="0">
                <a:latin typeface="Cambria" panose="02040503050406030204" pitchFamily="18" charset="0"/>
                <a:ea typeface="Cambria" panose="02040503050406030204" pitchFamily="18" charset="0"/>
              </a:rPr>
              <a:t>x;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Final </a:t>
            </a:r>
            <a:r>
              <a:rPr lang="en-US" sz="2400" dirty="0">
                <a:latin typeface="Copperplate Gothic Light" panose="020E0507020206020404" pitchFamily="34" charset="0"/>
              </a:rPr>
              <a:t>attributes are </a:t>
            </a:r>
            <a:r>
              <a:rPr lang="en-US" sz="2400" dirty="0" smtClean="0">
                <a:latin typeface="Copperplate Gothic Light" panose="020E0507020206020404" pitchFamily="34" charset="0"/>
              </a:rPr>
              <a:t>like constant variables.</a:t>
            </a: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It can be initialized only once.</a:t>
            </a: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Once its value is initialized, the value can never be changed.</a:t>
            </a:r>
            <a:endParaRPr lang="en-US" sz="2200" dirty="0">
              <a:latin typeface="Copperplate Gothic Light" panose="020E0507020206020404" pitchFamily="34" charset="0"/>
            </a:endParaRPr>
          </a:p>
          <a:p>
            <a:pPr marL="457200" lvl="1" indent="0" algn="just">
              <a:buNone/>
            </a:pPr>
            <a:endParaRPr lang="en-US" sz="22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9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Final Attributes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915400" cy="4216893"/>
          </a:xfrm>
        </p:spPr>
        <p:txBody>
          <a:bodyPr>
            <a:normAutofit/>
          </a:bodyPr>
          <a:lstStyle/>
          <a:p>
            <a:endParaRPr lang="en-US" dirty="0" smtClean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There are two approaches to initialize a final attribute:</a:t>
            </a:r>
          </a:p>
          <a:p>
            <a:pPr lvl="1" algn="just">
              <a:buClr>
                <a:schemeClr val="accent3"/>
              </a:buClr>
            </a:pPr>
            <a:r>
              <a:rPr lang="en-US" sz="2000" dirty="0" smtClean="0">
                <a:latin typeface="Copperplate Gothic Light" panose="020E0507020206020404" pitchFamily="34" charset="0"/>
              </a:rPr>
              <a:t>During Declaration.</a:t>
            </a:r>
          </a:p>
          <a:p>
            <a:pPr lvl="1" algn="just">
              <a:buClr>
                <a:schemeClr val="accent3"/>
              </a:buClr>
            </a:pPr>
            <a:r>
              <a:rPr lang="en-US" sz="2000" dirty="0" smtClean="0">
                <a:latin typeface="Copperplate Gothic Light" panose="020E0507020206020404" pitchFamily="34" charset="0"/>
              </a:rPr>
              <a:t>Inside Constructor.</a:t>
            </a:r>
            <a:endParaRPr lang="en-US" sz="2000" dirty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However, as it can be initialized only once, we can use only one of the two approaches.</a:t>
            </a: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Let’s Code.</a:t>
            </a:r>
            <a:endParaRPr lang="en-US" sz="22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0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Final Methods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915400" cy="4216893"/>
          </a:xfrm>
        </p:spPr>
        <p:txBody>
          <a:bodyPr>
            <a:normAutofit/>
          </a:bodyPr>
          <a:lstStyle/>
          <a:p>
            <a:endParaRPr lang="en-US" dirty="0" smtClean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Final Methods are declared using the keyword </a:t>
            </a:r>
            <a:r>
              <a:rPr lang="en-US" sz="2400" dirty="0" smtClean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final</a:t>
            </a:r>
            <a:r>
              <a:rPr lang="en-US" sz="2400" dirty="0" smtClean="0">
                <a:latin typeface="Copperplate Gothic Light" panose="020E0507020206020404" pitchFamily="34" charset="0"/>
              </a:rPr>
              <a:t>.</a:t>
            </a:r>
          </a:p>
          <a:p>
            <a:pPr marL="457200" lvl="1" indent="0" algn="just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final void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show( ){. . .}</a:t>
            </a: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Final Methods are like regular methods but they can not be overridden.</a:t>
            </a: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The difference between an abstract method and a final method is that, an Abstract </a:t>
            </a:r>
            <a:r>
              <a:rPr lang="en-US" sz="2400" dirty="0">
                <a:latin typeface="Copperplate Gothic Light" panose="020E0507020206020404" pitchFamily="34" charset="0"/>
              </a:rPr>
              <a:t>M</a:t>
            </a:r>
            <a:r>
              <a:rPr lang="en-US" sz="2400" dirty="0" smtClean="0">
                <a:latin typeface="Copperplate Gothic Light" panose="020E0507020206020404" pitchFamily="34" charset="0"/>
              </a:rPr>
              <a:t>ethod MUST be overridden and a Final Method can NEVER be overridden.</a:t>
            </a:r>
            <a:endParaRPr lang="en-US" sz="2200" dirty="0">
              <a:latin typeface="Copperplate Gothic Light" panose="020E0507020206020404" pitchFamily="34" charset="0"/>
            </a:endParaRPr>
          </a:p>
          <a:p>
            <a:pPr marL="457200" lvl="1" indent="0" algn="just">
              <a:buNone/>
            </a:pPr>
            <a:endParaRPr lang="en-US" sz="22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8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Final Methods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915400" cy="4216893"/>
          </a:xfrm>
        </p:spPr>
        <p:txBody>
          <a:bodyPr>
            <a:normAutofit/>
          </a:bodyPr>
          <a:lstStyle/>
          <a:p>
            <a:endParaRPr lang="en-US" dirty="0" smtClean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It is NOT necessary that a Final Method must be inside a Final Class. A regular class/abstract class might also have a final method.</a:t>
            </a: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Let’s Go Back to Code.</a:t>
            </a:r>
            <a:endParaRPr lang="en-US" sz="2200" dirty="0">
              <a:latin typeface="Copperplate Gothic Light" panose="020E0507020206020404" pitchFamily="34" charset="0"/>
            </a:endParaRPr>
          </a:p>
          <a:p>
            <a:pPr marL="457200" lvl="1" indent="0" algn="just">
              <a:buNone/>
            </a:pPr>
            <a:endParaRPr lang="en-US" sz="22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69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Final Class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915400" cy="4216893"/>
          </a:xfrm>
        </p:spPr>
        <p:txBody>
          <a:bodyPr>
            <a:normAutofit/>
          </a:bodyPr>
          <a:lstStyle/>
          <a:p>
            <a:endParaRPr lang="en-US" dirty="0" smtClean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Final Class are declared using the keyword </a:t>
            </a:r>
            <a:r>
              <a:rPr lang="en-US" sz="2400" dirty="0" smtClean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final</a:t>
            </a:r>
            <a:r>
              <a:rPr lang="en-US" sz="2400" dirty="0" smtClean="0">
                <a:latin typeface="Copperplate Gothic Light" panose="020E0507020206020404" pitchFamily="34" charset="0"/>
              </a:rPr>
              <a:t>.</a:t>
            </a:r>
          </a:p>
          <a:p>
            <a:pPr marL="457200" lvl="1" indent="0" algn="just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final class </a:t>
            </a:r>
            <a:r>
              <a:rPr lang="en-US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MyClass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{. . .}</a:t>
            </a: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Final Class is like regular classes but they can not be Inherited.</a:t>
            </a: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The difference between an abstract class and a final class is that, an Abstract class MUST be inherited and a Final class can NEVER be inherited.</a:t>
            </a:r>
            <a:endParaRPr lang="en-US" sz="2200" dirty="0">
              <a:latin typeface="Copperplate Gothic Light" panose="020E0507020206020404" pitchFamily="34" charset="0"/>
            </a:endParaRPr>
          </a:p>
          <a:p>
            <a:pPr marL="457200" lvl="1" indent="0" algn="just">
              <a:buNone/>
            </a:pPr>
            <a:endParaRPr lang="en-US" sz="22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1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Final Class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915400" cy="4216893"/>
          </a:xfrm>
        </p:spPr>
        <p:txBody>
          <a:bodyPr>
            <a:normAutofit/>
          </a:bodyPr>
          <a:lstStyle/>
          <a:p>
            <a:endParaRPr lang="en-US" dirty="0" smtClean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It is NOT necessary that a Final Class should have one or more final method. </a:t>
            </a:r>
          </a:p>
          <a:p>
            <a:pPr algn="just"/>
            <a:endParaRPr lang="en-US" sz="2400" dirty="0" smtClean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A </a:t>
            </a:r>
            <a:r>
              <a:rPr lang="en-US" sz="2400" dirty="0">
                <a:latin typeface="Copperplate Gothic Light" panose="020E0507020206020404" pitchFamily="34" charset="0"/>
              </a:rPr>
              <a:t>f</a:t>
            </a:r>
            <a:r>
              <a:rPr lang="en-US" sz="2400" dirty="0" smtClean="0">
                <a:latin typeface="Copperplate Gothic Light" panose="020E0507020206020404" pitchFamily="34" charset="0"/>
              </a:rPr>
              <a:t>inal class can not have any </a:t>
            </a:r>
            <a:r>
              <a:rPr lang="en-US" sz="2400" smtClean="0">
                <a:latin typeface="Copperplate Gothic Light" panose="020E0507020206020404" pitchFamily="34" charset="0"/>
              </a:rPr>
              <a:t>abstract Method.</a:t>
            </a:r>
            <a:endParaRPr lang="en-US" sz="2400" dirty="0" smtClean="0">
              <a:latin typeface="Copperplate Gothic Light" panose="020E0507020206020404" pitchFamily="34" charset="0"/>
            </a:endParaRPr>
          </a:p>
          <a:p>
            <a:pPr algn="just"/>
            <a:endParaRPr lang="en-US" sz="2400" dirty="0" smtClean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Let’s Go Back to Code again.</a:t>
            </a:r>
            <a:endParaRPr lang="en-US" sz="2200" dirty="0">
              <a:latin typeface="Copperplate Gothic Light" panose="020E0507020206020404" pitchFamily="34" charset="0"/>
            </a:endParaRPr>
          </a:p>
          <a:p>
            <a:pPr marL="457200" lvl="1" indent="0" algn="just">
              <a:buNone/>
            </a:pPr>
            <a:endParaRPr lang="en-US" sz="22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Summary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915400" cy="4216893"/>
          </a:xfrm>
        </p:spPr>
        <p:txBody>
          <a:bodyPr>
            <a:normAutofit/>
          </a:bodyPr>
          <a:lstStyle/>
          <a:p>
            <a:endParaRPr lang="en-US" dirty="0" smtClean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Final Class Prevents Inheritance. </a:t>
            </a:r>
          </a:p>
          <a:p>
            <a:pPr algn="just"/>
            <a:endParaRPr lang="en-US" sz="2400" dirty="0" smtClean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Final Method Prevents Method Overriding.</a:t>
            </a:r>
          </a:p>
          <a:p>
            <a:pPr algn="just"/>
            <a:endParaRPr lang="en-US" sz="2400" dirty="0" smtClean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Abstract Class Enforces Inheritance.</a:t>
            </a:r>
          </a:p>
          <a:p>
            <a:pPr algn="just"/>
            <a:endParaRPr lang="en-US" sz="2400" dirty="0" smtClean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Abstract Method Enforces method Overriding.</a:t>
            </a:r>
            <a:endParaRPr lang="en-US" sz="2200" dirty="0">
              <a:latin typeface="Copperplate Gothic Light" panose="020E0507020206020404" pitchFamily="34" charset="0"/>
            </a:endParaRPr>
          </a:p>
          <a:p>
            <a:pPr marL="457200" lvl="1" indent="0" algn="just">
              <a:buNone/>
            </a:pPr>
            <a:endParaRPr lang="en-US" sz="22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9" ma:contentTypeDescription="Create a new document." ma:contentTypeScope="" ma:versionID="76783b44cf461f0705702767882d9085">
  <xsd:schema xmlns:xsd="http://www.w3.org/2001/XMLSchema" xmlns:xs="http://www.w3.org/2001/XMLSchema" xmlns:p="http://schemas.microsoft.com/office/2006/metadata/properties" xmlns:ns2="a12ddc03-b357-499c-864f-c6204d3dd0f9" xmlns:ns3="35a47735-4560-4a85-aa30-0146f2a9dea0" targetNamespace="http://schemas.microsoft.com/office/2006/metadata/properties" ma:root="true" ma:fieldsID="2cab927da351d4db00a609a1c51eb251" ns2:_="" ns3:_="">
    <xsd:import namespace="a12ddc03-b357-499c-864f-c6204d3dd0f9"/>
    <xsd:import namespace="35a47735-4560-4a85-aa30-0146f2a9d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47735-4560-4a85-aa30-0146f2a9d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323C64-3F8F-4009-B380-713706AF2015}"/>
</file>

<file path=customXml/itemProps2.xml><?xml version="1.0" encoding="utf-8"?>
<ds:datastoreItem xmlns:ds="http://schemas.openxmlformats.org/officeDocument/2006/customXml" ds:itemID="{2F156948-BECD-4B90-8FF5-05EE3D331345}"/>
</file>

<file path=customXml/itemProps3.xml><?xml version="1.0" encoding="utf-8"?>
<ds:datastoreItem xmlns:ds="http://schemas.openxmlformats.org/officeDocument/2006/customXml" ds:itemID="{E66D54D7-274E-4A24-BECC-623A405DBED7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2232</TotalTime>
  <Words>380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</vt:lpstr>
      <vt:lpstr>Century Gothic</vt:lpstr>
      <vt:lpstr>Copperplate Gothic Bold</vt:lpstr>
      <vt:lpstr>Copperplate Gothic Light</vt:lpstr>
      <vt:lpstr>Wingdings 3</vt:lpstr>
      <vt:lpstr>Wisp</vt:lpstr>
      <vt:lpstr>PowerPoint Presentation</vt:lpstr>
      <vt:lpstr>The Keyword final</vt:lpstr>
      <vt:lpstr>Final Attributes</vt:lpstr>
      <vt:lpstr>Final Attributes</vt:lpstr>
      <vt:lpstr>Final Methods</vt:lpstr>
      <vt:lpstr>Final Methods</vt:lpstr>
      <vt:lpstr>Final Class</vt:lpstr>
      <vt:lpstr>Final Class</vt:lpstr>
      <vt:lpstr>Summary</vt:lpstr>
      <vt:lpstr>Summary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Mohaimen-Bin-Noor</dc:creator>
  <cp:lastModifiedBy>Mohaimen-Bin-Noor</cp:lastModifiedBy>
  <cp:revision>189</cp:revision>
  <dcterms:created xsi:type="dcterms:W3CDTF">2020-02-13T13:40:18Z</dcterms:created>
  <dcterms:modified xsi:type="dcterms:W3CDTF">2021-07-27T04:41:41Z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