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8" r:id="rId3"/>
    <p:sldId id="279" r:id="rId4"/>
    <p:sldId id="280" r:id="rId5"/>
    <p:sldId id="283" r:id="rId6"/>
    <p:sldId id="282" r:id="rId7"/>
    <p:sldId id="281" r:id="rId8"/>
    <p:sldId id="284" r:id="rId9"/>
    <p:sldId id="28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59B38B-FC30-4124-91EE-EA90DA5FF39A}">
          <p14:sldIdLst>
            <p14:sldId id="256"/>
            <p14:sldId id="278"/>
            <p14:sldId id="279"/>
            <p14:sldId id="280"/>
            <p14:sldId id="283"/>
            <p14:sldId id="282"/>
            <p14:sldId id="281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26" autoAdjust="0"/>
    <p:restoredTop sz="94660" autoAdjust="0"/>
  </p:normalViewPr>
  <p:slideViewPr>
    <p:cSldViewPr snapToGrid="0">
      <p:cViewPr varScale="1">
        <p:scale>
          <a:sx n="71" d="100"/>
          <a:sy n="71" d="100"/>
        </p:scale>
        <p:origin x="312" y="60"/>
      </p:cViewPr>
      <p:guideLst/>
    </p:cSldViewPr>
  </p:slideViewPr>
  <p:outlineViewPr>
    <p:cViewPr>
      <p:scale>
        <a:sx n="33" d="100"/>
        <a:sy n="33" d="100"/>
      </p:scale>
      <p:origin x="0" y="-213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72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111CA-6A47-4819-B2B5-AD54EC50337C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46103-E9F8-4B66-AA88-289CC46AD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83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4C2B7-9190-4039-BF72-9C281E02139A}" type="datetimeFigureOut">
              <a:rPr lang="en-US" smtClean="0"/>
              <a:t>16-Nov-21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8AEF2-A719-48F1-8C0F-BF0C1EDD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7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16-Nov-21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3072" y="2245659"/>
            <a:ext cx="8915399" cy="2487706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Copperplate Gothic Bold" panose="020E0705020206020404" pitchFamily="34" charset="0"/>
              </a:rPr>
              <a:t>Interface</a:t>
            </a:r>
          </a:p>
          <a:p>
            <a:pPr algn="ctr"/>
            <a:endParaRPr lang="en-US" sz="2800" dirty="0" smtClean="0">
              <a:latin typeface="Copperplate Gothic Bold" panose="020E0705020206020404" pitchFamily="34" charset="0"/>
            </a:endParaRPr>
          </a:p>
          <a:p>
            <a:pPr algn="r"/>
            <a:endParaRPr lang="en-US" sz="1700" dirty="0" smtClean="0"/>
          </a:p>
          <a:p>
            <a:pPr algn="r"/>
            <a:r>
              <a:rPr lang="en-US" sz="2400" dirty="0" smtClean="0">
                <a:latin typeface="Copperplate Gothic Light" panose="020E0507020206020404" pitchFamily="34" charset="0"/>
              </a:rPr>
              <a:t>- Mohaimen-Bin-Noor</a:t>
            </a:r>
            <a:endParaRPr lang="en-US" sz="2400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50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9196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Interface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4329"/>
            <a:ext cx="8915400" cy="4216893"/>
          </a:xfrm>
        </p:spPr>
        <p:txBody>
          <a:bodyPr>
            <a:normAutofit lnSpcReduction="10000"/>
          </a:bodyPr>
          <a:lstStyle/>
          <a:p>
            <a:endParaRPr lang="en-US" dirty="0" smtClean="0">
              <a:latin typeface="Copperplate Gothic Light" panose="020E0507020206020404" pitchFamily="34" charset="0"/>
            </a:endParaRP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Interface is just like an Abstract Class but it does not have any regular methods/non-Abstract methods in it.</a:t>
            </a:r>
          </a:p>
          <a:p>
            <a:pPr algn="just"/>
            <a:endParaRPr lang="en-US" sz="2400" dirty="0" smtClean="0">
              <a:latin typeface="Copperplate Gothic Light" panose="020E0507020206020404" pitchFamily="34" charset="0"/>
            </a:endParaRP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We can not create any objects of an interface, but we can take object reference</a:t>
            </a:r>
            <a:r>
              <a:rPr lang="en-US" sz="2400" dirty="0" smtClean="0">
                <a:latin typeface="Copperplate Gothic Light" panose="020E0507020206020404" pitchFamily="34" charset="0"/>
              </a:rPr>
              <a:t>.</a:t>
            </a:r>
          </a:p>
          <a:p>
            <a:pPr algn="just"/>
            <a:endParaRPr lang="en-US" sz="2400" dirty="0">
              <a:latin typeface="Copperplate Gothic Light" panose="020E0507020206020404" pitchFamily="34" charset="0"/>
            </a:endParaRPr>
          </a:p>
          <a:p>
            <a:pPr algn="just"/>
            <a:r>
              <a:rPr lang="en-US" sz="2400" dirty="0">
                <a:latin typeface="Copperplate Gothic Light" panose="020E0507020206020404" pitchFamily="34" charset="0"/>
              </a:rPr>
              <a:t>The keyword </a:t>
            </a:r>
            <a:r>
              <a:rPr lang="en-US" sz="2400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opperplate Gothic Light" panose="020E0507020206020404" pitchFamily="34" charset="0"/>
              </a:rPr>
              <a:t>is used to denote interface.</a:t>
            </a:r>
          </a:p>
          <a:p>
            <a:pPr marL="457200" lvl="1" indent="0" algn="just">
              <a:buNone/>
            </a:pPr>
            <a:r>
              <a:rPr lang="en-US" sz="2200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 interface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IMyInterface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{. . . .}</a:t>
            </a:r>
          </a:p>
          <a:p>
            <a:pPr algn="just"/>
            <a:endParaRPr lang="en-US" sz="2400" dirty="0" smtClean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75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9196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Interface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4329"/>
            <a:ext cx="8915400" cy="4216893"/>
          </a:xfrm>
        </p:spPr>
        <p:txBody>
          <a:bodyPr>
            <a:normAutofit/>
          </a:bodyPr>
          <a:lstStyle/>
          <a:p>
            <a:endParaRPr lang="en-US" dirty="0" smtClean="0">
              <a:latin typeface="Copperplate Gothic Light" panose="020E0507020206020404" pitchFamily="34" charset="0"/>
            </a:endParaRPr>
          </a:p>
          <a:p>
            <a:pPr algn="just"/>
            <a:r>
              <a:rPr lang="en-US" sz="2400" dirty="0">
                <a:latin typeface="Copperplate Gothic Light" panose="020E0507020206020404" pitchFamily="34" charset="0"/>
              </a:rPr>
              <a:t>An interface may have attributes. But these attributes are by default public, static and final all at the same time</a:t>
            </a:r>
            <a:r>
              <a:rPr lang="en-US" sz="2400" dirty="0" smtClean="0">
                <a:latin typeface="Copperplate Gothic Light" panose="020E0507020206020404" pitchFamily="34" charset="0"/>
              </a:rPr>
              <a:t>.</a:t>
            </a:r>
          </a:p>
          <a:p>
            <a:pPr algn="just"/>
            <a:endParaRPr lang="en-US" sz="2400" dirty="0">
              <a:latin typeface="Copperplate Gothic Light" panose="020E0507020206020404" pitchFamily="34" charset="0"/>
            </a:endParaRP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An </a:t>
            </a:r>
            <a:r>
              <a:rPr lang="en-US" sz="2400" dirty="0">
                <a:latin typeface="Copperplate Gothic Light" panose="020E0507020206020404" pitchFamily="34" charset="0"/>
              </a:rPr>
              <a:t>interface does not have any constructors</a:t>
            </a:r>
            <a:r>
              <a:rPr lang="en-US" sz="2400" dirty="0" smtClean="0">
                <a:latin typeface="Copperplate Gothic Light" panose="020E0507020206020404" pitchFamily="34" charset="0"/>
              </a:rPr>
              <a:t>.</a:t>
            </a:r>
          </a:p>
          <a:p>
            <a:pPr algn="just"/>
            <a:endParaRPr lang="en-US" sz="2400" dirty="0" smtClean="0">
              <a:latin typeface="Copperplate Gothic Light" panose="020E0507020206020404" pitchFamily="34" charset="0"/>
            </a:endParaRP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All the methods of an interface are by default public and abstract.</a:t>
            </a:r>
          </a:p>
          <a:p>
            <a:pPr algn="just"/>
            <a:endParaRPr lang="en-US" sz="2400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59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9196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Interface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4329"/>
            <a:ext cx="8915400" cy="4216893"/>
          </a:xfrm>
        </p:spPr>
        <p:txBody>
          <a:bodyPr>
            <a:normAutofit/>
          </a:bodyPr>
          <a:lstStyle/>
          <a:p>
            <a:endParaRPr lang="en-US" dirty="0" smtClean="0">
              <a:latin typeface="Copperplate Gothic Light" panose="020E0507020206020404" pitchFamily="34" charset="0"/>
            </a:endParaRPr>
          </a:p>
          <a:p>
            <a:pPr algn="just"/>
            <a:r>
              <a:rPr lang="en-US" sz="2400" dirty="0">
                <a:latin typeface="Copperplate Gothic Light" panose="020E0507020206020404" pitchFamily="34" charset="0"/>
              </a:rPr>
              <a:t>As all the methods are by default abstract, they do not have any body/implementations</a:t>
            </a:r>
            <a:r>
              <a:rPr lang="en-US" sz="2400" dirty="0" smtClean="0">
                <a:latin typeface="Copperplate Gothic Light" panose="020E0507020206020404" pitchFamily="34" charset="0"/>
              </a:rPr>
              <a:t>.</a:t>
            </a:r>
          </a:p>
          <a:p>
            <a:pPr algn="just"/>
            <a:endParaRPr lang="en-US" sz="2400" dirty="0">
              <a:latin typeface="Copperplate Gothic Light" panose="020E0507020206020404" pitchFamily="34" charset="0"/>
            </a:endParaRPr>
          </a:p>
          <a:p>
            <a:pPr algn="just"/>
            <a:r>
              <a:rPr lang="en-US" sz="2400" dirty="0">
                <a:latin typeface="Copperplate Gothic Light" panose="020E0507020206020404" pitchFamily="34" charset="0"/>
              </a:rPr>
              <a:t>However, if we want to give body to any method of an interface, we have </a:t>
            </a:r>
            <a:r>
              <a:rPr lang="en-US" sz="2400" dirty="0" smtClean="0">
                <a:latin typeface="Copperplate Gothic Light" panose="020E0507020206020404" pitchFamily="34" charset="0"/>
              </a:rPr>
              <a:t>to declare </a:t>
            </a:r>
            <a:r>
              <a:rPr lang="en-US" sz="2400" dirty="0">
                <a:latin typeface="Copperplate Gothic Light" panose="020E0507020206020404" pitchFamily="34" charset="0"/>
              </a:rPr>
              <a:t>the method as static</a:t>
            </a:r>
            <a:r>
              <a:rPr lang="en-US" sz="2400" dirty="0" smtClean="0">
                <a:latin typeface="Copperplate Gothic Light" panose="020E0507020206020404" pitchFamily="34" charset="0"/>
              </a:rPr>
              <a:t>.</a:t>
            </a:r>
            <a:endParaRPr lang="en-US" sz="2400" dirty="0" smtClean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7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9196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Interface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4329"/>
            <a:ext cx="8915400" cy="4216893"/>
          </a:xfrm>
        </p:spPr>
        <p:txBody>
          <a:bodyPr>
            <a:normAutofit/>
          </a:bodyPr>
          <a:lstStyle/>
          <a:p>
            <a:endParaRPr lang="en-US" dirty="0" smtClean="0">
              <a:latin typeface="Copperplate Gothic Light" panose="020E0507020206020404" pitchFamily="34" charset="0"/>
            </a:endParaRP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A Regular/Non-Abstract class can inherit more than one interface.</a:t>
            </a: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An abstract class can inherit more than one interface.</a:t>
            </a: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An interface can inherit more than one interface.</a:t>
            </a: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So, </a:t>
            </a:r>
            <a:r>
              <a:rPr lang="en-US" sz="2400" dirty="0">
                <a:latin typeface="Copperplate Gothic Light" panose="020E0507020206020404" pitchFamily="34" charset="0"/>
              </a:rPr>
              <a:t>in terms </a:t>
            </a:r>
            <a:r>
              <a:rPr lang="en-US" sz="2400" dirty="0" smtClean="0">
                <a:latin typeface="Copperplate Gothic Light" panose="020E0507020206020404" pitchFamily="34" charset="0"/>
              </a:rPr>
              <a:t>of Interface, Multiple Inheritance is possible.</a:t>
            </a:r>
          </a:p>
          <a:p>
            <a:pPr marL="0" indent="0" algn="just">
              <a:buNone/>
            </a:pPr>
            <a:endParaRPr lang="en-US" sz="2400" dirty="0">
              <a:latin typeface="Copperplate Gothic Light" panose="020E05070202060204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248794"/>
              </p:ext>
            </p:extLst>
          </p:nvPr>
        </p:nvGraphicFramePr>
        <p:xfrm>
          <a:off x="4022164" y="4847913"/>
          <a:ext cx="576729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2432"/>
                <a:gridCol w="1922432"/>
                <a:gridCol w="1922432"/>
              </a:tblGrid>
              <a:tr h="38315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class</a:t>
                      </a:r>
                      <a:endParaRPr lang="en-US" sz="2400" dirty="0">
                        <a:solidFill>
                          <a:schemeClr val="accent6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interface</a:t>
                      </a:r>
                      <a:endParaRPr lang="en-US" sz="2400" dirty="0">
                        <a:solidFill>
                          <a:schemeClr val="accent6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1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class</a:t>
                      </a:r>
                      <a:endParaRPr lang="en-US" sz="2400" dirty="0">
                        <a:solidFill>
                          <a:schemeClr val="accent6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F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extends</a:t>
                      </a:r>
                      <a:endParaRPr lang="en-US" sz="2400" dirty="0">
                        <a:solidFill>
                          <a:srgbClr val="00B0F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F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implements</a:t>
                      </a:r>
                      <a:endParaRPr lang="en-US" sz="2400" dirty="0">
                        <a:solidFill>
                          <a:srgbClr val="00B0F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1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6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interface</a:t>
                      </a:r>
                      <a:endParaRPr lang="en-US" sz="2400" dirty="0">
                        <a:solidFill>
                          <a:schemeClr val="accent6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F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extends</a:t>
                      </a:r>
                      <a:endParaRPr lang="en-US" sz="2400" dirty="0">
                        <a:solidFill>
                          <a:srgbClr val="00B0F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03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9196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Interface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4329"/>
            <a:ext cx="8915400" cy="4216893"/>
          </a:xfrm>
        </p:spPr>
        <p:txBody>
          <a:bodyPr>
            <a:normAutofit/>
          </a:bodyPr>
          <a:lstStyle/>
          <a:p>
            <a:endParaRPr lang="en-US" dirty="0" smtClean="0">
              <a:latin typeface="Copperplate Gothic Light" panose="020E0507020206020404" pitchFamily="34" charset="0"/>
            </a:endParaRP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Whenever a regular class inherits an interface, it should implement all the abstract methods of the interface.</a:t>
            </a: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If it does not implement any/one of the abstract methods, we will have to declare that class as an abstract class.</a:t>
            </a: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Whenever an abstract class inherits an interface, it may of may not implement the abstract methods of that interface.</a:t>
            </a:r>
            <a:endParaRPr lang="en-US" sz="2400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5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9196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Interface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4329"/>
            <a:ext cx="8915400" cy="4216893"/>
          </a:xfrm>
        </p:spPr>
        <p:txBody>
          <a:bodyPr>
            <a:normAutofit fontScale="92500" lnSpcReduction="20000"/>
          </a:bodyPr>
          <a:lstStyle/>
          <a:p>
            <a:endParaRPr lang="en-US" dirty="0" smtClean="0">
              <a:latin typeface="Copperplate Gothic Light" panose="020E0507020206020404" pitchFamily="34" charset="0"/>
            </a:endParaRPr>
          </a:p>
          <a:p>
            <a:pPr algn="just">
              <a:spcAft>
                <a:spcPts val="1200"/>
              </a:spcAft>
            </a:pPr>
            <a:r>
              <a:rPr lang="en-US" sz="2400" dirty="0" smtClean="0">
                <a:latin typeface="Copperplate Gothic Light" panose="020E0507020206020404" pitchFamily="34" charset="0"/>
              </a:rPr>
              <a:t>All of the followings are possible:</a:t>
            </a:r>
          </a:p>
          <a:p>
            <a:pPr lvl="1" algn="just">
              <a:buClr>
                <a:srgbClr val="00CC00"/>
              </a:buClr>
              <a:buFont typeface="Symbol" panose="05050102010706020507" pitchFamily="18" charset="2"/>
              <a:buChar char="Ö"/>
            </a:pPr>
            <a:r>
              <a:rPr lang="en-US" sz="2200" dirty="0" smtClean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IAlpha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smtClean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extends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IBravo</a:t>
            </a: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Symbol" panose="05050102010706020507" pitchFamily="18" charset="2"/>
              <a:buChar char="Ö"/>
            </a:pPr>
            <a:r>
              <a:rPr lang="en-US" sz="2200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IAlpha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extends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IBravo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ICharlie</a:t>
            </a: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Symbol" panose="05050102010706020507" pitchFamily="18" charset="2"/>
              <a:buChar char="Ö"/>
            </a:pPr>
            <a:r>
              <a:rPr lang="en-US" sz="2200" dirty="0" smtClean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Bravo </a:t>
            </a:r>
            <a:r>
              <a:rPr lang="en-US" sz="2200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implements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IBravo</a:t>
            </a: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Symbol" panose="05050102010706020507" pitchFamily="18" charset="2"/>
              <a:buChar char="Ö"/>
            </a:pPr>
            <a:r>
              <a:rPr lang="en-US" sz="2200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Bravo </a:t>
            </a:r>
            <a:r>
              <a:rPr lang="en-US" sz="2200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implements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IBravo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ICharlie</a:t>
            </a: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Symbol" panose="05050102010706020507" pitchFamily="18" charset="2"/>
              <a:buChar char="Ö"/>
            </a:pPr>
            <a:r>
              <a:rPr lang="en-US" sz="2200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Alpha </a:t>
            </a:r>
            <a:r>
              <a:rPr lang="en-US" sz="2200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implements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IAlpha</a:t>
            </a: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Symbol" panose="05050102010706020507" pitchFamily="18" charset="2"/>
              <a:buChar char="Ö"/>
            </a:pPr>
            <a:r>
              <a:rPr lang="en-US" sz="2200" dirty="0" smtClean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 class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Delta </a:t>
            </a:r>
            <a:r>
              <a:rPr lang="en-US" sz="2200" dirty="0" smtClean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extends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Alpha </a:t>
            </a:r>
            <a:r>
              <a:rPr lang="en-US" sz="2200" dirty="0" smtClean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implements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ICharlie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IDelta</a:t>
            </a: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Symbol" panose="05050102010706020507" pitchFamily="18" charset="2"/>
              <a:buChar char="Ö"/>
            </a:pPr>
            <a:endParaRPr lang="en-US" sz="1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So, “class - abstract class - interface” any combination is possible here.</a:t>
            </a:r>
            <a:endParaRPr lang="en-US" sz="2400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9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9196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Interface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4329"/>
            <a:ext cx="8915400" cy="4216893"/>
          </a:xfrm>
        </p:spPr>
        <p:txBody>
          <a:bodyPr>
            <a:normAutofit/>
          </a:bodyPr>
          <a:lstStyle/>
          <a:p>
            <a:endParaRPr lang="en-US" dirty="0" smtClean="0">
              <a:latin typeface="Copperplate Gothic Light" panose="020E0507020206020404" pitchFamily="34" charset="0"/>
            </a:endParaRP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What is the benefit of using an Interface instead of an Abstract Class?</a:t>
            </a:r>
          </a:p>
          <a:p>
            <a:pPr lvl="1" algn="just">
              <a:buClr>
                <a:schemeClr val="accent3"/>
              </a:buClr>
            </a:pPr>
            <a:r>
              <a:rPr lang="en-US" sz="2200" dirty="0" smtClean="0">
                <a:latin typeface="Copperplate Gothic Light" panose="020E0507020206020404" pitchFamily="34" charset="0"/>
              </a:rPr>
              <a:t>We can inherit only one abstract class, but we can inherit multiple interfaces.</a:t>
            </a:r>
          </a:p>
          <a:p>
            <a:pPr algn="just"/>
            <a:endParaRPr lang="en-US" sz="2400" dirty="0" smtClean="0">
              <a:latin typeface="Copperplate Gothic Light" panose="020E0507020206020404" pitchFamily="34" charset="0"/>
            </a:endParaRPr>
          </a:p>
          <a:p>
            <a:pPr algn="just"/>
            <a:r>
              <a:rPr lang="en-US" sz="2400" dirty="0" smtClean="0">
                <a:latin typeface="Copperplate Gothic Light" panose="020E0507020206020404" pitchFamily="34" charset="0"/>
              </a:rPr>
              <a:t>Interface enables us to achieve another degree of abstraction by guiding a programmer about the methods that must be implemented in a program.</a:t>
            </a:r>
            <a:endParaRPr lang="en-US" sz="2400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0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Any Questions?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9" ma:contentTypeDescription="Create a new document." ma:contentTypeScope="" ma:versionID="76783b44cf461f0705702767882d9085">
  <xsd:schema xmlns:xsd="http://www.w3.org/2001/XMLSchema" xmlns:xs="http://www.w3.org/2001/XMLSchema" xmlns:p="http://schemas.microsoft.com/office/2006/metadata/properties" xmlns:ns2="a12ddc03-b357-499c-864f-c6204d3dd0f9" xmlns:ns3="35a47735-4560-4a85-aa30-0146f2a9dea0" targetNamespace="http://schemas.microsoft.com/office/2006/metadata/properties" ma:root="true" ma:fieldsID="2cab927da351d4db00a609a1c51eb251" ns2:_="" ns3:_="">
    <xsd:import namespace="a12ddc03-b357-499c-864f-c6204d3dd0f9"/>
    <xsd:import namespace="35a47735-4560-4a85-aa30-0146f2a9d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47735-4560-4a85-aa30-0146f2a9dea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5a47735-4560-4a85-aa30-0146f2a9dea0">
      <UserInfo>
        <DisplayName>01432 OBJECT ORIENTED PROGRAMMING 1 (JAVA) [G][Fall 21-22] Members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29CDFB20-65E9-4E26-81A4-D43045B8D761}"/>
</file>

<file path=customXml/itemProps2.xml><?xml version="1.0" encoding="utf-8"?>
<ds:datastoreItem xmlns:ds="http://schemas.openxmlformats.org/officeDocument/2006/customXml" ds:itemID="{517D23D3-638D-4F6F-90E9-FD48E2139867}"/>
</file>

<file path=customXml/itemProps3.xml><?xml version="1.0" encoding="utf-8"?>
<ds:datastoreItem xmlns:ds="http://schemas.openxmlformats.org/officeDocument/2006/customXml" ds:itemID="{A30C5A18-D4BE-4415-B869-6F440175A05F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2150</TotalTime>
  <Words>374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Cambria</vt:lpstr>
      <vt:lpstr>Century Gothic</vt:lpstr>
      <vt:lpstr>Copperplate Gothic Bold</vt:lpstr>
      <vt:lpstr>Copperplate Gothic Light</vt:lpstr>
      <vt:lpstr>Symbol</vt:lpstr>
      <vt:lpstr>Wingdings 3</vt:lpstr>
      <vt:lpstr>Wisp</vt:lpstr>
      <vt:lpstr>PowerPoint Presentation</vt:lpstr>
      <vt:lpstr>Interface</vt:lpstr>
      <vt:lpstr>Interface</vt:lpstr>
      <vt:lpstr>Interface</vt:lpstr>
      <vt:lpstr>Interface</vt:lpstr>
      <vt:lpstr>Interface</vt:lpstr>
      <vt:lpstr>Interface</vt:lpstr>
      <vt:lpstr>Interface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Mohaimen-Bin-Noor</dc:creator>
  <cp:lastModifiedBy>Mohaimen-Bin-Noor</cp:lastModifiedBy>
  <cp:revision>178</cp:revision>
  <dcterms:created xsi:type="dcterms:W3CDTF">2020-02-13T13:40:18Z</dcterms:created>
  <dcterms:modified xsi:type="dcterms:W3CDTF">2021-11-16T07:09:20Z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