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9" r:id="rId6"/>
    <p:sldId id="270" r:id="rId7"/>
    <p:sldId id="268" r:id="rId8"/>
    <p:sldId id="271" r:id="rId9"/>
    <p:sldId id="272" r:id="rId10"/>
    <p:sldId id="273" r:id="rId11"/>
    <p:sldId id="274" r:id="rId12"/>
    <p:sldId id="275" r:id="rId13"/>
    <p:sldId id="276" r:id="rId14"/>
    <p:sldId id="277"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69B"/>
    <a:srgbClr val="74FF71"/>
    <a:srgbClr val="CB8AD2"/>
    <a:srgbClr val="9966FF"/>
    <a:srgbClr val="ABAB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29-Jun-20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29-Jun-20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Graphical User Interface</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3364399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66920">
                  <a:extLst>
                    <a:ext uri="{9D8B030D-6E8A-4147-A177-3AD203B41FA5}">
                      <a16:colId xmlns:a16="http://schemas.microsoft.com/office/drawing/2014/main" xmlns="" val="3905988420"/>
                    </a:ext>
                  </a:extLst>
                </a:gridCol>
                <a:gridCol w="1214029">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143250" y="1538380"/>
            <a:ext cx="447198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latin typeface="Cambria" panose="02040503050406030204" pitchFamily="18" charset="0"/>
              </a:rPr>
              <a:t>Course Title</a:t>
            </a:r>
            <a:r>
              <a:rPr lang="en-US" dirty="0" smtClean="0">
                <a:latin typeface="Cambria" panose="02040503050406030204" pitchFamily="18" charset="0"/>
              </a:rPr>
              <a:t>: Object Oriented Programming 1 (JAVA)</a:t>
            </a:r>
            <a:endParaRPr lang="en-US"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Event Listeners</a:t>
            </a:r>
            <a:endParaRPr lang="x-none" dirty="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307042" y="2066565"/>
            <a:ext cx="8436907" cy="369332"/>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 followings are the abstract methods that these interfaces have:</a:t>
            </a:r>
          </a:p>
        </p:txBody>
      </p:sp>
      <p:graphicFrame>
        <p:nvGraphicFramePr>
          <p:cNvPr id="13" name="Table 12"/>
          <p:cNvGraphicFramePr>
            <a:graphicFrameLocks noGrp="1"/>
          </p:cNvGraphicFramePr>
          <p:nvPr>
            <p:extLst>
              <p:ext uri="{D42A27DB-BD31-4B8C-83A1-F6EECF244321}">
                <p14:modId xmlns:p14="http://schemas.microsoft.com/office/powerpoint/2010/main" val="1221076985"/>
              </p:ext>
            </p:extLst>
          </p:nvPr>
        </p:nvGraphicFramePr>
        <p:xfrm>
          <a:off x="964275" y="2620563"/>
          <a:ext cx="3279121" cy="2215992"/>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MouseListener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mouseClicked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mousePressed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mouseReleased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mouseEntered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mouseExited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p>
                  </a:txBody>
                  <a:tcPr anchor="ctr">
                    <a:solidFill>
                      <a:srgbClr val="74FF7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39809732"/>
              </p:ext>
            </p:extLst>
          </p:nvPr>
        </p:nvGraphicFramePr>
        <p:xfrm>
          <a:off x="964274" y="5205887"/>
          <a:ext cx="3279121" cy="738664"/>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ActionListener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actionPerformed</a:t>
                      </a:r>
                      <a:r>
                        <a:rPr lang="en-US" sz="1600" dirty="0" smtClean="0">
                          <a:latin typeface="Cambria" panose="02040503050406030204" pitchFamily="18" charset="0"/>
                        </a:rPr>
                        <a:t>(</a:t>
                      </a:r>
                      <a:r>
                        <a:rPr lang="en-US" sz="1600" dirty="0" err="1" smtClean="0">
                          <a:latin typeface="Cambria" panose="02040503050406030204" pitchFamily="18" charset="0"/>
                        </a:rPr>
                        <a:t>ActionEvent</a:t>
                      </a:r>
                      <a:r>
                        <a:rPr lang="en-US" sz="1600" baseline="0" dirty="0" smtClean="0">
                          <a:latin typeface="Cambria" panose="02040503050406030204" pitchFamily="18" charset="0"/>
                        </a:rPr>
                        <a:t> ae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94518302"/>
              </p:ext>
            </p:extLst>
          </p:nvPr>
        </p:nvGraphicFramePr>
        <p:xfrm>
          <a:off x="4643448" y="4467223"/>
          <a:ext cx="3279121" cy="1107996"/>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FocusListener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focusGained</a:t>
                      </a:r>
                      <a:r>
                        <a:rPr lang="en-US" sz="1600" dirty="0" smtClean="0">
                          <a:latin typeface="Cambria" panose="02040503050406030204" pitchFamily="18" charset="0"/>
                        </a:rPr>
                        <a:t>(</a:t>
                      </a:r>
                      <a:r>
                        <a:rPr lang="en-US" sz="1600" dirty="0" err="1" smtClean="0">
                          <a:latin typeface="Cambria" panose="02040503050406030204" pitchFamily="18" charset="0"/>
                        </a:rPr>
                        <a:t>FocusEvent</a:t>
                      </a:r>
                      <a:r>
                        <a:rPr lang="en-US" sz="1600" dirty="0" smtClean="0">
                          <a:latin typeface="Cambria" panose="02040503050406030204" pitchFamily="18" charset="0"/>
                        </a:rPr>
                        <a:t> </a:t>
                      </a:r>
                      <a:r>
                        <a:rPr lang="en-US" sz="1600" dirty="0" err="1" smtClean="0">
                          <a:latin typeface="Cambria" panose="02040503050406030204" pitchFamily="18" charset="0"/>
                        </a:rPr>
                        <a:t>fe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focusLost</a:t>
                      </a:r>
                      <a:r>
                        <a:rPr lang="en-US" sz="1600" dirty="0" smtClean="0">
                          <a:latin typeface="Cambria" panose="02040503050406030204" pitchFamily="18" charset="0"/>
                        </a:rPr>
                        <a:t>(</a:t>
                      </a:r>
                      <a:r>
                        <a:rPr lang="en-US" sz="1600" dirty="0" err="1" smtClean="0">
                          <a:latin typeface="Cambria" panose="02040503050406030204" pitchFamily="18" charset="0"/>
                        </a:rPr>
                        <a:t>FocusEvent</a:t>
                      </a:r>
                      <a:r>
                        <a:rPr lang="en-US" sz="1600" dirty="0" smtClean="0">
                          <a:latin typeface="Cambria" panose="02040503050406030204" pitchFamily="18" charset="0"/>
                        </a:rPr>
                        <a:t> </a:t>
                      </a:r>
                      <a:r>
                        <a:rPr lang="en-US" sz="1600" dirty="0" err="1" smtClean="0">
                          <a:latin typeface="Cambria" panose="02040503050406030204" pitchFamily="18" charset="0"/>
                        </a:rPr>
                        <a:t>fe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87409511"/>
              </p:ext>
            </p:extLst>
          </p:nvPr>
        </p:nvGraphicFramePr>
        <p:xfrm>
          <a:off x="4645686" y="2620563"/>
          <a:ext cx="3279121" cy="1477328"/>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KeyListener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keyTyped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keyPressed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keyReleased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bl>
          </a:graphicData>
        </a:graphic>
      </p:graphicFrame>
    </p:spTree>
    <p:extLst>
      <p:ext uri="{BB962C8B-B14F-4D97-AF65-F5344CB8AC3E}">
        <p14:creationId xmlns:p14="http://schemas.microsoft.com/office/powerpoint/2010/main" val="304099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307042" y="2052277"/>
            <a:ext cx="8594071"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We need to write a class to develop a GUI. The object of our class will be the GUI. It will be easier to develop a GUI, if we do the followings first:</a:t>
            </a:r>
          </a:p>
        </p:txBody>
      </p:sp>
      <p:sp>
        <p:nvSpPr>
          <p:cNvPr id="9" name="TextBox 8">
            <a:extLst>
              <a:ext uri="{FF2B5EF4-FFF2-40B4-BE49-F238E27FC236}">
                <a16:creationId xmlns:a16="http://schemas.microsoft.com/office/drawing/2014/main" xmlns="" id="{37C26D19-85DA-834B-9600-C9820C508897}"/>
              </a:ext>
            </a:extLst>
          </p:cNvPr>
          <p:cNvSpPr txBox="1"/>
          <p:nvPr/>
        </p:nvSpPr>
        <p:spPr>
          <a:xfrm>
            <a:off x="307041" y="3783239"/>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The followings steps should be followed while writing the class:</a:t>
            </a: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307041" y="4500848"/>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1: Our class needs to extend the </a:t>
            </a:r>
            <a:r>
              <a:rPr lang="en-US" dirty="0" err="1" smtClean="0">
                <a:latin typeface="Cambria" panose="02040503050406030204" pitchFamily="18" charset="0"/>
              </a:rPr>
              <a:t>JFrame</a:t>
            </a:r>
            <a:r>
              <a:rPr lang="en-US" dirty="0" smtClean="0">
                <a:latin typeface="Cambria" panose="02040503050406030204" pitchFamily="18" charset="0"/>
              </a:rPr>
              <a:t> class and implement necessary listeners.</a:t>
            </a:r>
          </a:p>
        </p:txBody>
      </p:sp>
      <p:sp>
        <p:nvSpPr>
          <p:cNvPr id="16" name="TextBox 15">
            <a:extLst>
              <a:ext uri="{FF2B5EF4-FFF2-40B4-BE49-F238E27FC236}">
                <a16:creationId xmlns:a16="http://schemas.microsoft.com/office/drawing/2014/main" xmlns="" id="{37C26D19-85DA-834B-9600-C9820C508897}"/>
              </a:ext>
            </a:extLst>
          </p:cNvPr>
          <p:cNvSpPr txBox="1"/>
          <p:nvPr/>
        </p:nvSpPr>
        <p:spPr>
          <a:xfrm>
            <a:off x="307041" y="4870180"/>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2: The components used in the GUI will be the attributes of our class.</a:t>
            </a:r>
          </a:p>
        </p:txBody>
      </p:sp>
      <p:sp>
        <p:nvSpPr>
          <p:cNvPr id="17" name="TextBox 16">
            <a:extLst>
              <a:ext uri="{FF2B5EF4-FFF2-40B4-BE49-F238E27FC236}">
                <a16:creationId xmlns:a16="http://schemas.microsoft.com/office/drawing/2014/main" xmlns="" id="{37C26D19-85DA-834B-9600-C9820C508897}"/>
              </a:ext>
            </a:extLst>
          </p:cNvPr>
          <p:cNvSpPr txBox="1"/>
          <p:nvPr/>
        </p:nvSpPr>
        <p:spPr>
          <a:xfrm>
            <a:off x="307041" y="5239512"/>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3: The colors and fonts used in the GUI should also be in the attributes (optional).</a:t>
            </a:r>
          </a:p>
        </p:txBody>
      </p:sp>
      <p:sp>
        <p:nvSpPr>
          <p:cNvPr id="18" name="TextBox 17">
            <a:extLst>
              <a:ext uri="{FF2B5EF4-FFF2-40B4-BE49-F238E27FC236}">
                <a16:creationId xmlns:a16="http://schemas.microsoft.com/office/drawing/2014/main" xmlns="" id="{37C26D19-85DA-834B-9600-C9820C508897}"/>
              </a:ext>
            </a:extLst>
          </p:cNvPr>
          <p:cNvSpPr txBox="1"/>
          <p:nvPr/>
        </p:nvSpPr>
        <p:spPr>
          <a:xfrm>
            <a:off x="307042" y="2627829"/>
            <a:ext cx="8594071" cy="1200329"/>
          </a:xfrm>
          <a:prstGeom prst="rect">
            <a:avLst/>
          </a:prstGeom>
          <a:solidFill>
            <a:schemeClr val="accent6">
              <a:lumMod val="40000"/>
              <a:lumOff val="60000"/>
            </a:schemeClr>
          </a:solidFill>
        </p:spPr>
        <p:txBody>
          <a:bodyPr wrap="square" rtlCol="0">
            <a:spAutoFit/>
          </a:bodyPr>
          <a:lstStyle/>
          <a:p>
            <a:pPr marL="571500" indent="-285750" algn="just">
              <a:buFont typeface="Arial" panose="020B0604020202020204" pitchFamily="34" charset="0"/>
              <a:buChar char="•"/>
            </a:pPr>
            <a:r>
              <a:rPr lang="en-US" dirty="0" smtClean="0">
                <a:latin typeface="Cambria" panose="02040503050406030204" pitchFamily="18" charset="0"/>
              </a:rPr>
              <a:t>Draw a sketch of the GUI in a paper. </a:t>
            </a:r>
          </a:p>
          <a:p>
            <a:pPr marL="571500" indent="-285750" algn="just">
              <a:buFont typeface="Arial" panose="020B0604020202020204" pitchFamily="34" charset="0"/>
              <a:buChar char="•"/>
            </a:pPr>
            <a:r>
              <a:rPr lang="en-US" dirty="0" smtClean="0">
                <a:latin typeface="Cambria" panose="02040503050406030204" pitchFamily="18" charset="0"/>
              </a:rPr>
              <a:t>Make a list of the components of the GUI.</a:t>
            </a:r>
          </a:p>
          <a:p>
            <a:pPr marL="571500" indent="-285750" algn="just">
              <a:buFont typeface="Arial" panose="020B0604020202020204" pitchFamily="34" charset="0"/>
              <a:buChar char="•"/>
            </a:pPr>
            <a:r>
              <a:rPr lang="en-US" dirty="0" smtClean="0">
                <a:latin typeface="Cambria" panose="02040503050406030204" pitchFamily="18" charset="0"/>
              </a:rPr>
              <a:t>Make a list of color and fonts that the components will have (optional).</a:t>
            </a:r>
          </a:p>
          <a:p>
            <a:pPr marL="571500" indent="-285750" algn="just">
              <a:buFont typeface="Arial" panose="020B0604020202020204" pitchFamily="34" charset="0"/>
              <a:buChar char="•"/>
            </a:pPr>
            <a:r>
              <a:rPr lang="en-US" dirty="0" smtClean="0">
                <a:latin typeface="Cambria" panose="02040503050406030204" pitchFamily="18" charset="0"/>
              </a:rPr>
              <a:t>Make a list of events that might happen in the GUI.</a:t>
            </a:r>
          </a:p>
        </p:txBody>
      </p:sp>
      <p:sp>
        <p:nvSpPr>
          <p:cNvPr id="11" name="TextBox 10">
            <a:extLst>
              <a:ext uri="{FF2B5EF4-FFF2-40B4-BE49-F238E27FC236}">
                <a16:creationId xmlns:a16="http://schemas.microsoft.com/office/drawing/2014/main" xmlns="" id="{37C26D19-85DA-834B-9600-C9820C508897}"/>
              </a:ext>
            </a:extLst>
          </p:cNvPr>
          <p:cNvSpPr txBox="1"/>
          <p:nvPr/>
        </p:nvSpPr>
        <p:spPr>
          <a:xfrm>
            <a:off x="307041" y="4142476"/>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a:t>
            </a:r>
            <a:r>
              <a:rPr lang="en-US" dirty="0" smtClean="0">
                <a:latin typeface="Cambria" panose="02040503050406030204" pitchFamily="18" charset="0"/>
              </a:rPr>
              <a:t>0: Import Necessary library classes.</a:t>
            </a:r>
            <a:endParaRPr lang="en-US" dirty="0" smtClean="0">
              <a:latin typeface="Cambria" panose="02040503050406030204" pitchFamily="18" charset="0"/>
            </a:endParaRPr>
          </a:p>
        </p:txBody>
      </p:sp>
      <p:sp>
        <p:nvSpPr>
          <p:cNvPr id="12" name="TextBox 11">
            <a:extLst>
              <a:ext uri="{FF2B5EF4-FFF2-40B4-BE49-F238E27FC236}">
                <a16:creationId xmlns:a16="http://schemas.microsoft.com/office/drawing/2014/main" xmlns="" id="{37C26D19-85DA-834B-9600-C9820C508897}"/>
              </a:ext>
            </a:extLst>
          </p:cNvPr>
          <p:cNvSpPr txBox="1"/>
          <p:nvPr/>
        </p:nvSpPr>
        <p:spPr>
          <a:xfrm>
            <a:off x="307042" y="5600146"/>
            <a:ext cx="8594072" cy="646331"/>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4: Write a constructor for the class. The body of the constructor can be divided into  several parts:</a:t>
            </a:r>
          </a:p>
        </p:txBody>
      </p:sp>
    </p:spTree>
    <p:extLst>
      <p:ext uri="{BB962C8B-B14F-4D97-AF65-F5344CB8AC3E}">
        <p14:creationId xmlns:p14="http://schemas.microsoft.com/office/powerpoint/2010/main" val="30528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18"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1" name="TextBox 10">
            <a:extLst>
              <a:ext uri="{FF2B5EF4-FFF2-40B4-BE49-F238E27FC236}">
                <a16:creationId xmlns:a16="http://schemas.microsoft.com/office/drawing/2014/main" xmlns="" id="{37C26D19-85DA-834B-9600-C9820C508897}"/>
              </a:ext>
            </a:extLst>
          </p:cNvPr>
          <p:cNvSpPr txBox="1"/>
          <p:nvPr/>
        </p:nvSpPr>
        <p:spPr>
          <a:xfrm>
            <a:off x="292753" y="2053580"/>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(a) Initialize the Frame Header, the size of the frame. </a:t>
            </a:r>
          </a:p>
        </p:txBody>
      </p:sp>
      <p:sp>
        <p:nvSpPr>
          <p:cNvPr id="12" name="TextBox 11">
            <a:extLst>
              <a:ext uri="{FF2B5EF4-FFF2-40B4-BE49-F238E27FC236}">
                <a16:creationId xmlns:a16="http://schemas.microsoft.com/office/drawing/2014/main" xmlns="" id="{37C26D19-85DA-834B-9600-C9820C508897}"/>
              </a:ext>
            </a:extLst>
          </p:cNvPr>
          <p:cNvSpPr txBox="1"/>
          <p:nvPr/>
        </p:nvSpPr>
        <p:spPr>
          <a:xfrm>
            <a:off x="292753" y="2386095"/>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(b) Create the panel object and set its layout as null.</a:t>
            </a:r>
          </a:p>
        </p:txBody>
      </p:sp>
      <p:sp>
        <p:nvSpPr>
          <p:cNvPr id="13" name="TextBox 12">
            <a:extLst>
              <a:ext uri="{FF2B5EF4-FFF2-40B4-BE49-F238E27FC236}">
                <a16:creationId xmlns:a16="http://schemas.microsoft.com/office/drawing/2014/main" xmlns="" id="{37C26D19-85DA-834B-9600-C9820C508897}"/>
              </a:ext>
            </a:extLst>
          </p:cNvPr>
          <p:cNvSpPr txBox="1"/>
          <p:nvPr/>
        </p:nvSpPr>
        <p:spPr>
          <a:xfrm>
            <a:off x="292753" y="3069757"/>
            <a:ext cx="8594072" cy="646331"/>
          </a:xfrm>
          <a:prstGeom prst="rect">
            <a:avLst/>
          </a:prstGeom>
          <a:solidFill>
            <a:schemeClr val="accent3">
              <a:lumMod val="40000"/>
              <a:lumOff val="60000"/>
            </a:schemeClr>
          </a:solidFill>
        </p:spPr>
        <p:txBody>
          <a:bodyPr wrap="square" rtlCol="0">
            <a:spAutoFit/>
          </a:bodyPr>
          <a:lstStyle/>
          <a:p>
            <a:pPr marL="1200150" indent="-400050" algn="just"/>
            <a:r>
              <a:rPr lang="en-US" dirty="0" smtClean="0">
                <a:latin typeface="Cambria" panose="02040503050406030204" pitchFamily="18" charset="0"/>
              </a:rPr>
              <a:t>(d) </a:t>
            </a:r>
            <a:r>
              <a:rPr lang="en-US" dirty="0" smtClean="0">
                <a:latin typeface="Cambria" panose="02040503050406030204" pitchFamily="18" charset="0"/>
              </a:rPr>
              <a:t>For each of the components (</a:t>
            </a:r>
            <a:r>
              <a:rPr lang="en-US" dirty="0" smtClean="0">
                <a:latin typeface="Cambria" panose="02040503050406030204" pitchFamily="18" charset="0"/>
              </a:rPr>
              <a:t>except for </a:t>
            </a:r>
            <a:r>
              <a:rPr lang="en-US" dirty="0" err="1" smtClean="0">
                <a:latin typeface="Cambria" panose="02040503050406030204" pitchFamily="18" charset="0"/>
              </a:rPr>
              <a:t>ImageIcon</a:t>
            </a:r>
            <a:r>
              <a:rPr lang="en-US" dirty="0" smtClean="0">
                <a:latin typeface="Cambria" panose="02040503050406030204" pitchFamily="18" charset="0"/>
              </a:rPr>
              <a:t>, </a:t>
            </a:r>
            <a:r>
              <a:rPr lang="en-US" dirty="0" err="1" smtClean="0">
                <a:latin typeface="Cambria" panose="02040503050406030204" pitchFamily="18" charset="0"/>
              </a:rPr>
              <a:t>JTable</a:t>
            </a:r>
            <a:r>
              <a:rPr lang="en-US" dirty="0" smtClean="0">
                <a:latin typeface="Cambria" panose="02040503050406030204" pitchFamily="18" charset="0"/>
              </a:rPr>
              <a:t>, </a:t>
            </a:r>
            <a:r>
              <a:rPr lang="en-US" dirty="0" err="1" smtClean="0">
                <a:latin typeface="Cambria" panose="02040503050406030204" pitchFamily="18" charset="0"/>
              </a:rPr>
              <a:t>ButtonGroup</a:t>
            </a:r>
            <a:r>
              <a:rPr lang="en-US" dirty="0" smtClean="0">
                <a:latin typeface="Cambria" panose="02040503050406030204" pitchFamily="18" charset="0"/>
              </a:rPr>
              <a:t> and </a:t>
            </a:r>
            <a:r>
              <a:rPr lang="en-US" dirty="0" err="1" smtClean="0">
                <a:latin typeface="Cambria" panose="02040503050406030204" pitchFamily="18" charset="0"/>
              </a:rPr>
              <a:t>JComboBox</a:t>
            </a:r>
            <a:r>
              <a:rPr lang="en-US" dirty="0" smtClean="0">
                <a:latin typeface="Cambria" panose="02040503050406030204" pitchFamily="18" charset="0"/>
              </a:rPr>
              <a:t>) follow the pattern of “Three Statements”.</a:t>
            </a:r>
          </a:p>
        </p:txBody>
      </p:sp>
      <p:sp>
        <p:nvSpPr>
          <p:cNvPr id="14" name="TextBox 13">
            <a:extLst>
              <a:ext uri="{FF2B5EF4-FFF2-40B4-BE49-F238E27FC236}">
                <a16:creationId xmlns:a16="http://schemas.microsoft.com/office/drawing/2014/main" xmlns="" id="{37C26D19-85DA-834B-9600-C9820C508897}"/>
              </a:ext>
            </a:extLst>
          </p:cNvPr>
          <p:cNvSpPr txBox="1"/>
          <p:nvPr/>
        </p:nvSpPr>
        <p:spPr>
          <a:xfrm>
            <a:off x="292753" y="3687512"/>
            <a:ext cx="8594072"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		1. Create an object for the component.</a:t>
            </a:r>
          </a:p>
          <a:p>
            <a:pPr algn="just"/>
            <a:r>
              <a:rPr lang="en-US" dirty="0" smtClean="0">
                <a:latin typeface="Cambria" panose="02040503050406030204" pitchFamily="18" charset="0"/>
              </a:rPr>
              <a:t>		2. Initialize its size and position.</a:t>
            </a:r>
          </a:p>
          <a:p>
            <a:pPr algn="just"/>
            <a:r>
              <a:rPr lang="en-US" dirty="0" smtClean="0">
                <a:latin typeface="Cambria" panose="02040503050406030204" pitchFamily="18" charset="0"/>
              </a:rPr>
              <a:t>		3. Add the component in the panel.</a:t>
            </a:r>
          </a:p>
        </p:txBody>
      </p:sp>
      <p:sp>
        <p:nvSpPr>
          <p:cNvPr id="17" name="TextBox 16">
            <a:extLst>
              <a:ext uri="{FF2B5EF4-FFF2-40B4-BE49-F238E27FC236}">
                <a16:creationId xmlns:a16="http://schemas.microsoft.com/office/drawing/2014/main" xmlns="" id="{37C26D19-85DA-834B-9600-C9820C508897}"/>
              </a:ext>
            </a:extLst>
          </p:cNvPr>
          <p:cNvSpPr txBox="1"/>
          <p:nvPr/>
        </p:nvSpPr>
        <p:spPr>
          <a:xfrm>
            <a:off x="292753" y="4567978"/>
            <a:ext cx="8594072" cy="646331"/>
          </a:xfrm>
          <a:prstGeom prst="rect">
            <a:avLst/>
          </a:prstGeom>
          <a:solidFill>
            <a:schemeClr val="accent3">
              <a:lumMod val="40000"/>
              <a:lumOff val="60000"/>
            </a:schemeClr>
          </a:solidFill>
        </p:spPr>
        <p:txBody>
          <a:bodyPr wrap="square" rtlCol="0">
            <a:spAutoFit/>
          </a:bodyPr>
          <a:lstStyle/>
          <a:p>
            <a:pPr marL="1200150" indent="-400050" algn="just"/>
            <a:r>
              <a:rPr lang="en-US" dirty="0" smtClean="0">
                <a:latin typeface="Cambria" panose="02040503050406030204" pitchFamily="18" charset="0"/>
              </a:rPr>
              <a:t>(e) </a:t>
            </a:r>
            <a:r>
              <a:rPr lang="en-US" dirty="0">
                <a:latin typeface="Cambria" panose="02040503050406030204" pitchFamily="18" charset="0"/>
              </a:rPr>
              <a:t>Change color and font for the components </a:t>
            </a:r>
            <a:r>
              <a:rPr lang="en-US" dirty="0" smtClean="0">
                <a:latin typeface="Cambria" panose="02040503050406030204" pitchFamily="18" charset="0"/>
              </a:rPr>
              <a:t>and add necessary event </a:t>
            </a:r>
            <a:r>
              <a:rPr lang="en-US" dirty="0">
                <a:latin typeface="Cambria" panose="02040503050406030204" pitchFamily="18" charset="0"/>
              </a:rPr>
              <a:t>listeners(optional</a:t>
            </a:r>
            <a:r>
              <a:rPr lang="en-US" dirty="0">
                <a:latin typeface="Cambria" panose="02040503050406030204" pitchFamily="18" charset="0"/>
              </a:rPr>
              <a:t>).</a:t>
            </a:r>
            <a:endParaRPr lang="en-US" dirty="0" smtClean="0">
              <a:latin typeface="Cambria" panose="02040503050406030204" pitchFamily="18" charset="0"/>
            </a:endParaRPr>
          </a:p>
        </p:txBody>
      </p:sp>
      <p:sp>
        <p:nvSpPr>
          <p:cNvPr id="18" name="TextBox 17">
            <a:extLst>
              <a:ext uri="{FF2B5EF4-FFF2-40B4-BE49-F238E27FC236}">
                <a16:creationId xmlns:a16="http://schemas.microsoft.com/office/drawing/2014/main" xmlns="" id="{37C26D19-85DA-834B-9600-C9820C508897}"/>
              </a:ext>
            </a:extLst>
          </p:cNvPr>
          <p:cNvSpPr txBox="1"/>
          <p:nvPr/>
        </p:nvSpPr>
        <p:spPr>
          <a:xfrm>
            <a:off x="292753" y="5176510"/>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(f) </a:t>
            </a:r>
            <a:r>
              <a:rPr lang="en-US" dirty="0" smtClean="0">
                <a:latin typeface="Cambria" panose="02040503050406030204" pitchFamily="18" charset="0"/>
              </a:rPr>
              <a:t>Add the panel in the frame.</a:t>
            </a:r>
          </a:p>
        </p:txBody>
      </p:sp>
      <p:sp>
        <p:nvSpPr>
          <p:cNvPr id="19" name="TextBox 18">
            <a:extLst>
              <a:ext uri="{FF2B5EF4-FFF2-40B4-BE49-F238E27FC236}">
                <a16:creationId xmlns:a16="http://schemas.microsoft.com/office/drawing/2014/main" xmlns="" id="{37C26D19-85DA-834B-9600-C9820C508897}"/>
              </a:ext>
            </a:extLst>
          </p:cNvPr>
          <p:cNvSpPr txBox="1"/>
          <p:nvPr/>
        </p:nvSpPr>
        <p:spPr>
          <a:xfrm>
            <a:off x="292753" y="5513577"/>
            <a:ext cx="8594072" cy="369332"/>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5: Override the abstract methods of the implemented listener interfaces.</a:t>
            </a: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292753" y="2723161"/>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(c) Initialize Custom Color and Custom Font (Optional).</a:t>
            </a:r>
            <a:endParaRPr lang="en-US" dirty="0" smtClean="0">
              <a:latin typeface="Cambria" panose="02040503050406030204" pitchFamily="18" charset="0"/>
            </a:endParaRPr>
          </a:p>
        </p:txBody>
      </p:sp>
      <p:sp>
        <p:nvSpPr>
          <p:cNvPr id="16" name="TextBox 15">
            <a:extLst>
              <a:ext uri="{FF2B5EF4-FFF2-40B4-BE49-F238E27FC236}">
                <a16:creationId xmlns:a16="http://schemas.microsoft.com/office/drawing/2014/main" xmlns="" id="{37C26D19-85DA-834B-9600-C9820C508897}"/>
              </a:ext>
            </a:extLst>
          </p:cNvPr>
          <p:cNvSpPr txBox="1"/>
          <p:nvPr/>
        </p:nvSpPr>
        <p:spPr>
          <a:xfrm>
            <a:off x="292753" y="5865384"/>
            <a:ext cx="8594072" cy="369332"/>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a:t>
            </a:r>
            <a:r>
              <a:rPr lang="en-US" dirty="0" smtClean="0">
                <a:latin typeface="Cambria" panose="02040503050406030204" pitchFamily="18" charset="0"/>
              </a:rPr>
              <a:t>6: Write a main method in a separate class to create display the GUI.</a:t>
            </a:r>
            <a:endParaRPr lang="en-US" dirty="0" smtClean="0">
              <a:latin typeface="Cambria" panose="02040503050406030204" pitchFamily="18" charset="0"/>
            </a:endParaRPr>
          </a:p>
        </p:txBody>
      </p:sp>
    </p:spTree>
    <p:extLst>
      <p:ext uri="{BB962C8B-B14F-4D97-AF65-F5344CB8AC3E}">
        <p14:creationId xmlns:p14="http://schemas.microsoft.com/office/powerpoint/2010/main" val="4145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P spid="19"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307042" y="3100481"/>
            <a:ext cx="8594071" cy="769441"/>
          </a:xfrm>
          <a:prstGeom prst="rect">
            <a:avLst/>
          </a:prstGeom>
          <a:solidFill>
            <a:schemeClr val="accent6">
              <a:lumMod val="40000"/>
              <a:lumOff val="60000"/>
            </a:schemeClr>
          </a:solidFill>
        </p:spPr>
        <p:txBody>
          <a:bodyPr wrap="square" rtlCol="0">
            <a:spAutoFit/>
          </a:bodyPr>
          <a:lstStyle/>
          <a:p>
            <a:pPr algn="ctr"/>
            <a:r>
              <a:rPr lang="en-US" sz="4400" b="1" dirty="0" smtClean="0">
                <a:latin typeface="Cambria" panose="02040503050406030204" pitchFamily="18" charset="0"/>
              </a:rPr>
              <a:t>Example</a:t>
            </a:r>
          </a:p>
        </p:txBody>
      </p:sp>
      <p:sp>
        <p:nvSpPr>
          <p:cNvPr id="16" name="TextBox 15">
            <a:extLst>
              <a:ext uri="{FF2B5EF4-FFF2-40B4-BE49-F238E27FC236}">
                <a16:creationId xmlns:a16="http://schemas.microsoft.com/office/drawing/2014/main" xmlns="" id="{37C26D19-85DA-834B-9600-C9820C508897}"/>
              </a:ext>
            </a:extLst>
          </p:cNvPr>
          <p:cNvSpPr txBox="1"/>
          <p:nvPr/>
        </p:nvSpPr>
        <p:spPr>
          <a:xfrm>
            <a:off x="307041" y="3869922"/>
            <a:ext cx="8594071" cy="769441"/>
          </a:xfrm>
          <a:prstGeom prst="rect">
            <a:avLst/>
          </a:prstGeom>
          <a:solidFill>
            <a:schemeClr val="accent6">
              <a:lumMod val="40000"/>
              <a:lumOff val="60000"/>
            </a:schemeClr>
          </a:solidFill>
        </p:spPr>
        <p:txBody>
          <a:bodyPr wrap="square" rtlCol="0">
            <a:spAutoFit/>
          </a:bodyPr>
          <a:lstStyle/>
          <a:p>
            <a:pPr algn="ctr"/>
            <a:r>
              <a:rPr lang="en-US" sz="4400" b="1" dirty="0" smtClean="0">
                <a:latin typeface="Cambria" panose="02040503050406030204" pitchFamily="18" charset="0"/>
              </a:rPr>
              <a:t>In Code</a:t>
            </a:r>
          </a:p>
        </p:txBody>
      </p:sp>
    </p:spTree>
    <p:extLst>
      <p:ext uri="{BB962C8B-B14F-4D97-AF65-F5344CB8AC3E}">
        <p14:creationId xmlns:p14="http://schemas.microsoft.com/office/powerpoint/2010/main" val="2327831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3224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6289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Graphical User Interface</a:t>
            </a:r>
            <a:endParaRPr lang="en-US" dirty="0">
              <a:latin typeface="Cambria" panose="02040503050406030204" pitchFamily="18" charset="0"/>
            </a:endParaRP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What is a Graphical User Interface?</a:t>
            </a:r>
          </a:p>
          <a:p>
            <a:pPr marL="342900" indent="-342900">
              <a:buAutoNum type="arabicPeriod"/>
            </a:pPr>
            <a:r>
              <a:rPr lang="en-US" sz="2400" dirty="0" smtClean="0">
                <a:solidFill>
                  <a:schemeClr val="tx1"/>
                </a:solidFill>
                <a:latin typeface="Cambria" panose="02040503050406030204" pitchFamily="18" charset="0"/>
              </a:rPr>
              <a:t>Components of a GUI</a:t>
            </a:r>
          </a:p>
          <a:p>
            <a:pPr marL="342900" indent="-342900">
              <a:buAutoNum type="arabicPeriod"/>
            </a:pPr>
            <a:r>
              <a:rPr lang="en-US" sz="2400" dirty="0" smtClean="0">
                <a:solidFill>
                  <a:schemeClr val="tx1"/>
                </a:solidFill>
                <a:latin typeface="Cambria" panose="02040503050406030204" pitchFamily="18" charset="0"/>
              </a:rPr>
              <a:t>Java library classes for making a GUI.</a:t>
            </a:r>
          </a:p>
          <a:p>
            <a:pPr marL="342900" indent="-342900">
              <a:buAutoNum type="arabicPeriod"/>
            </a:pPr>
            <a:r>
              <a:rPr lang="en-US" sz="2400" dirty="0" smtClean="0">
                <a:solidFill>
                  <a:schemeClr val="tx1"/>
                </a:solidFill>
                <a:latin typeface="Cambria" panose="02040503050406030204" pitchFamily="18" charset="0"/>
              </a:rPr>
              <a:t>Customizing Color and Font of a GUI component</a:t>
            </a:r>
          </a:p>
          <a:p>
            <a:pPr marL="342900" indent="-342900">
              <a:buAutoNum type="arabicPeriod"/>
            </a:pPr>
            <a:r>
              <a:rPr lang="en-US" sz="2400" dirty="0" smtClean="0">
                <a:solidFill>
                  <a:schemeClr val="tx1"/>
                </a:solidFill>
                <a:latin typeface="Cambria" panose="02040503050406030204" pitchFamily="18" charset="0"/>
              </a:rPr>
              <a:t>Different </a:t>
            </a:r>
            <a:r>
              <a:rPr lang="en-US" sz="2400" dirty="0" err="1" smtClean="0">
                <a:solidFill>
                  <a:schemeClr val="tx1"/>
                </a:solidFill>
                <a:latin typeface="Cambria" panose="02040503050406030204" pitchFamily="18" charset="0"/>
              </a:rPr>
              <a:t>EventListeners</a:t>
            </a:r>
            <a:endParaRPr lang="en-US" sz="2400" dirty="0" smtClean="0">
              <a:solidFill>
                <a:schemeClr val="tx1"/>
              </a:solidFill>
              <a:latin typeface="Cambria" panose="02040503050406030204" pitchFamily="18" charset="0"/>
            </a:endParaRPr>
          </a:p>
          <a:p>
            <a:pPr marL="342900" indent="-342900">
              <a:buAutoNum type="arabicPeriod"/>
            </a:pPr>
            <a:r>
              <a:rPr lang="en-US" sz="2400" dirty="0" smtClean="0">
                <a:solidFill>
                  <a:schemeClr val="tx1"/>
                </a:solidFill>
                <a:latin typeface="Cambria" panose="02040503050406030204" pitchFamily="18" charset="0"/>
              </a:rPr>
              <a:t>Steps to design a GUI</a:t>
            </a:r>
          </a:p>
          <a:p>
            <a:pPr marL="342900" indent="-342900">
              <a:buAutoNum type="arabicPeriod"/>
            </a:pPr>
            <a:endParaRPr lang="en-US" sz="2400" dirty="0">
              <a:solidFill>
                <a:schemeClr val="tx1"/>
              </a:solidFill>
              <a:latin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What is Graphical User Interface?</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042" y="2109429"/>
            <a:ext cx="8479772"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A user interface is the medium that a user uses while interacting with a system. The programs we have done so far are called Console Applications as Console is the interface that the user is interacting with. User is giving input in the console and also getting the output in the console.</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042" y="3359264"/>
            <a:ext cx="8479772" cy="2031325"/>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A user interface that uses different graphical components for users to interact with the system is known as a Graphical User Interface. Example:</a:t>
            </a:r>
          </a:p>
          <a:p>
            <a:pPr marL="285750" indent="-285750" algn="just">
              <a:buFont typeface="Arial" panose="020B0604020202020204" pitchFamily="34" charset="0"/>
              <a:buChar char="•"/>
            </a:pP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smtClean="0">
                <a:latin typeface="Cambria" panose="02040503050406030204" pitchFamily="18" charset="0"/>
              </a:rPr>
              <a:t>The slide you are reading right now is a GUI.</a:t>
            </a:r>
          </a:p>
          <a:p>
            <a:pPr marL="285750" indent="-285750" algn="just">
              <a:buFont typeface="Arial" panose="020B0604020202020204" pitchFamily="34" charset="0"/>
              <a:buChar char="•"/>
            </a:pPr>
            <a:r>
              <a:rPr lang="en-US" dirty="0" smtClean="0">
                <a:latin typeface="Cambria" panose="02040503050406030204" pitchFamily="18" charset="0"/>
              </a:rPr>
              <a:t>The text editor you use while coding is also a GUI.</a:t>
            </a:r>
          </a:p>
          <a:p>
            <a:pPr marL="285750" indent="-285750" algn="just">
              <a:buFont typeface="Arial" panose="020B0604020202020204" pitchFamily="34" charset="0"/>
              <a:buChar char="•"/>
            </a:pPr>
            <a:endParaRPr lang="en-US" dirty="0">
              <a:latin typeface="Cambria" panose="02040503050406030204" pitchFamily="18" charset="0"/>
            </a:endParaRPr>
          </a:p>
          <a:p>
            <a:pPr algn="just"/>
            <a:r>
              <a:rPr lang="en-US" dirty="0" smtClean="0">
                <a:latin typeface="Cambria" panose="02040503050406030204" pitchFamily="18" charset="0"/>
              </a:rPr>
              <a:t>If GUI was not here, using a computer would have become boring and irritating.</a:t>
            </a:r>
            <a:endParaRPr lang="x-none"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Components of GUI</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042" y="2066565"/>
            <a:ext cx="2521883" cy="2308324"/>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There are numerous GUI components. These components can be used to develop a GUI as per requirements. Some basic and frequently used GUI components are:</a:t>
            </a:r>
          </a:p>
        </p:txBody>
      </p:sp>
      <p:graphicFrame>
        <p:nvGraphicFramePr>
          <p:cNvPr id="3" name="Table 2"/>
          <p:cNvGraphicFramePr>
            <a:graphicFrameLocks noGrp="1"/>
          </p:cNvGraphicFramePr>
          <p:nvPr>
            <p:extLst>
              <p:ext uri="{D42A27DB-BD31-4B8C-83A1-F6EECF244321}">
                <p14:modId xmlns:p14="http://schemas.microsoft.com/office/powerpoint/2010/main" val="2757083304"/>
              </p:ext>
            </p:extLst>
          </p:nvPr>
        </p:nvGraphicFramePr>
        <p:xfrm>
          <a:off x="2960690" y="2066565"/>
          <a:ext cx="5887100" cy="4267200"/>
        </p:xfrm>
        <a:graphic>
          <a:graphicData uri="http://schemas.openxmlformats.org/drawingml/2006/table">
            <a:tbl>
              <a:tblPr firstRow="1" bandRow="1">
                <a:tableStyleId>{5940675A-B579-460E-94D1-54222C63F5DA}</a:tableStyleId>
              </a:tblPr>
              <a:tblGrid>
                <a:gridCol w="1779867"/>
                <a:gridCol w="4107233"/>
              </a:tblGrid>
              <a:tr h="279400">
                <a:tc>
                  <a:txBody>
                    <a:bodyPr/>
                    <a:lstStyle/>
                    <a:p>
                      <a:pPr algn="ctr"/>
                      <a:r>
                        <a:rPr lang="en-US" sz="1400" dirty="0" smtClean="0">
                          <a:latin typeface="Cambria" panose="02040503050406030204" pitchFamily="18" charset="0"/>
                        </a:rPr>
                        <a:t>Name of</a:t>
                      </a:r>
                      <a:r>
                        <a:rPr lang="en-US" sz="1400" baseline="0" dirty="0" smtClean="0">
                          <a:latin typeface="Cambria" panose="02040503050406030204" pitchFamily="18" charset="0"/>
                        </a:rPr>
                        <a:t> Component</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General Purpose</a:t>
                      </a:r>
                      <a:endParaRPr lang="en-US" sz="1400" dirty="0">
                        <a:latin typeface="Cambria" panose="02040503050406030204" pitchFamily="18" charset="0"/>
                      </a:endParaRPr>
                    </a:p>
                  </a:txBody>
                  <a:tcPr anchor="ctr">
                    <a:solidFill>
                      <a:srgbClr val="CB8AD2"/>
                    </a:solidFill>
                  </a:tcPr>
                </a:tc>
              </a:tr>
              <a:tr h="279400">
                <a:tc>
                  <a:txBody>
                    <a:bodyPr/>
                    <a:lstStyle/>
                    <a:p>
                      <a:pPr algn="ctr"/>
                      <a:r>
                        <a:rPr lang="en-US" sz="1400" dirty="0" smtClean="0">
                          <a:latin typeface="Cambria" panose="02040503050406030204" pitchFamily="18" charset="0"/>
                        </a:rPr>
                        <a:t>Label</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plain text</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TextField</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 anything</a:t>
                      </a:r>
                      <a:r>
                        <a:rPr lang="en-US" sz="1400" baseline="0" dirty="0" smtClean="0">
                          <a:latin typeface="Cambria" panose="02040503050406030204" pitchFamily="18" charset="0"/>
                        </a:rPr>
                        <a:t> as Text</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PasswordField</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 anything as Password</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Trigger any event or to navigate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Radio Button</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Select</a:t>
                      </a:r>
                      <a:r>
                        <a:rPr lang="en-US" sz="1400" baseline="0" dirty="0" smtClean="0">
                          <a:latin typeface="Cambria" panose="02040503050406030204" pitchFamily="18" charset="0"/>
                        </a:rPr>
                        <a:t> any Option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Check Box</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Select Multiple Options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 Group</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Grouping Multiple Radio Buttons or Check</a:t>
                      </a:r>
                      <a:r>
                        <a:rPr lang="en-US" sz="1400" baseline="0" dirty="0" smtClean="0">
                          <a:latin typeface="Cambria" panose="02040503050406030204" pitchFamily="18" charset="0"/>
                        </a:rPr>
                        <a:t> </a:t>
                      </a:r>
                      <a:r>
                        <a:rPr lang="en-US" sz="1400" dirty="0" smtClean="0">
                          <a:latin typeface="Cambria" panose="02040503050406030204" pitchFamily="18" charset="0"/>
                        </a:rPr>
                        <a:t>Boxes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Drop Down List</a:t>
                      </a:r>
                      <a:endParaRPr lang="en-US" sz="1400" dirty="0">
                        <a:latin typeface="Cambria" panose="02040503050406030204" pitchFamily="18" charset="0"/>
                      </a:endParaRPr>
                    </a:p>
                  </a:txBody>
                  <a:tcPr anchor="ctr">
                    <a:solidFill>
                      <a:srgbClr val="74FF71"/>
                    </a:solidFill>
                  </a:tcPr>
                </a:tc>
                <a:tc>
                  <a:txBody>
                    <a:bodyPr/>
                    <a:lstStyle/>
                    <a:p>
                      <a:r>
                        <a:rPr lang="en-US" sz="1400" baseline="0" dirty="0" smtClean="0">
                          <a:latin typeface="Cambria" panose="02040503050406030204" pitchFamily="18" charset="0"/>
                        </a:rPr>
                        <a:t>View items as a list and select one from the list</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Text Area</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a:t>
                      </a:r>
                      <a:r>
                        <a:rPr lang="en-US" sz="1400" baseline="0" dirty="0" smtClean="0">
                          <a:latin typeface="Cambria" panose="02040503050406030204" pitchFamily="18" charset="0"/>
                        </a:rPr>
                        <a:t> anything as Text in a large area</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Image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an Image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Table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Data in a Table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Panel</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Create</a:t>
                      </a:r>
                      <a:r>
                        <a:rPr lang="en-US" sz="1400" baseline="0" dirty="0" smtClean="0">
                          <a:latin typeface="Cambria" panose="02040503050406030204" pitchFamily="18" charset="0"/>
                        </a:rPr>
                        <a:t> a panel</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Frame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Design a GUI</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Illustration of GUI Components</a:t>
            </a:r>
            <a:endParaRPr lang="en-US" dirty="0">
              <a:latin typeface="Cambria" panose="02040503050406030204" pitchFamily="18" charset="0"/>
            </a:endParaRPr>
          </a:p>
        </p:txBody>
      </p:sp>
      <p:sp>
        <p:nvSpPr>
          <p:cNvPr id="4" name="TextBox 3"/>
          <p:cNvSpPr txBox="1"/>
          <p:nvPr/>
        </p:nvSpPr>
        <p:spPr>
          <a:xfrm>
            <a:off x="476205" y="2407537"/>
            <a:ext cx="2795633" cy="1385888"/>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5929" y="2257425"/>
            <a:ext cx="5662109" cy="3184937"/>
          </a:xfrm>
          <a:prstGeom prst="rect">
            <a:avLst/>
          </a:prstGeom>
        </p:spPr>
      </p:pic>
      <p:sp>
        <p:nvSpPr>
          <p:cNvPr id="10" name="Oval 9"/>
          <p:cNvSpPr/>
          <p:nvPr/>
        </p:nvSpPr>
        <p:spPr>
          <a:xfrm>
            <a:off x="3548610" y="2717503"/>
            <a:ext cx="1400175"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629528" y="2543175"/>
            <a:ext cx="857967" cy="307777"/>
          </a:xfrm>
          <a:prstGeom prst="rect">
            <a:avLst/>
          </a:prstGeom>
          <a:noFill/>
        </p:spPr>
        <p:txBody>
          <a:bodyPr wrap="square" rtlCol="0">
            <a:spAutoFit/>
          </a:bodyPr>
          <a:lstStyle/>
          <a:p>
            <a:r>
              <a:rPr lang="en-US" sz="1400" dirty="0" smtClean="0">
                <a:latin typeface="Cambria" panose="02040503050406030204" pitchFamily="18" charset="0"/>
              </a:rPr>
              <a:t>Label</a:t>
            </a:r>
            <a:endParaRPr lang="en-US" sz="1400" dirty="0">
              <a:latin typeface="Cambria" panose="02040503050406030204" pitchFamily="18" charset="0"/>
            </a:endParaRPr>
          </a:p>
        </p:txBody>
      </p:sp>
      <p:cxnSp>
        <p:nvCxnSpPr>
          <p:cNvPr id="13" name="Curved Connector 12"/>
          <p:cNvCxnSpPr>
            <a:stCxn id="10" idx="6"/>
            <a:endCxn id="11" idx="1"/>
          </p:cNvCxnSpPr>
          <p:nvPr/>
        </p:nvCxnSpPr>
        <p:spPr>
          <a:xfrm flipV="1">
            <a:off x="4948785" y="2697064"/>
            <a:ext cx="2680743" cy="17432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972474" y="3091319"/>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753350" y="2937429"/>
            <a:ext cx="962025" cy="307777"/>
          </a:xfrm>
          <a:prstGeom prst="rect">
            <a:avLst/>
          </a:prstGeom>
          <a:noFill/>
        </p:spPr>
        <p:txBody>
          <a:bodyPr wrap="square" rtlCol="0">
            <a:spAutoFit/>
          </a:bodyPr>
          <a:lstStyle/>
          <a:p>
            <a:r>
              <a:rPr lang="en-US" sz="1400" dirty="0" err="1" smtClean="0">
                <a:latin typeface="Cambria" panose="02040503050406030204" pitchFamily="18" charset="0"/>
              </a:rPr>
              <a:t>TextField</a:t>
            </a:r>
            <a:endParaRPr lang="en-US" sz="1400" dirty="0">
              <a:latin typeface="Cambria" panose="02040503050406030204" pitchFamily="18" charset="0"/>
            </a:endParaRPr>
          </a:p>
        </p:txBody>
      </p:sp>
      <p:cxnSp>
        <p:nvCxnSpPr>
          <p:cNvPr id="22" name="Curved Connector 21"/>
          <p:cNvCxnSpPr>
            <a:stCxn id="20" idx="6"/>
            <a:endCxn id="21" idx="1"/>
          </p:cNvCxnSpPr>
          <p:nvPr/>
        </p:nvCxnSpPr>
        <p:spPr>
          <a:xfrm flipV="1">
            <a:off x="4991649" y="3091318"/>
            <a:ext cx="2761701" cy="141509"/>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4065069" y="3440375"/>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588763" y="3286486"/>
            <a:ext cx="1298055" cy="307777"/>
          </a:xfrm>
          <a:prstGeom prst="rect">
            <a:avLst/>
          </a:prstGeom>
          <a:noFill/>
        </p:spPr>
        <p:txBody>
          <a:bodyPr wrap="square" rtlCol="0">
            <a:spAutoFit/>
          </a:bodyPr>
          <a:lstStyle/>
          <a:p>
            <a:r>
              <a:rPr lang="en-US" sz="1400" dirty="0" err="1" smtClean="0">
                <a:latin typeface="Cambria" panose="02040503050406030204" pitchFamily="18" charset="0"/>
              </a:rPr>
              <a:t>PasswordField</a:t>
            </a:r>
            <a:endParaRPr lang="en-US" sz="1400" dirty="0">
              <a:latin typeface="Cambria" panose="02040503050406030204" pitchFamily="18" charset="0"/>
            </a:endParaRPr>
          </a:p>
        </p:txBody>
      </p:sp>
      <p:cxnSp>
        <p:nvCxnSpPr>
          <p:cNvPr id="29" name="Curved Connector 28"/>
          <p:cNvCxnSpPr>
            <a:stCxn id="27" idx="6"/>
            <a:endCxn id="28" idx="1"/>
          </p:cNvCxnSpPr>
          <p:nvPr/>
        </p:nvCxnSpPr>
        <p:spPr>
          <a:xfrm flipV="1">
            <a:off x="5084244" y="3440375"/>
            <a:ext cx="2504519" cy="14150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4065069" y="3793425"/>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588763" y="3639536"/>
            <a:ext cx="1298055" cy="307777"/>
          </a:xfrm>
          <a:prstGeom prst="rect">
            <a:avLst/>
          </a:prstGeom>
          <a:noFill/>
        </p:spPr>
        <p:txBody>
          <a:bodyPr wrap="square" rtlCol="0">
            <a:spAutoFit/>
          </a:bodyPr>
          <a:lstStyle/>
          <a:p>
            <a:r>
              <a:rPr lang="en-US" sz="1400" dirty="0" smtClean="0">
                <a:latin typeface="Cambria" panose="02040503050406030204" pitchFamily="18" charset="0"/>
              </a:rPr>
              <a:t>Button</a:t>
            </a:r>
            <a:endParaRPr lang="en-US" sz="1400" dirty="0">
              <a:latin typeface="Cambria" panose="02040503050406030204" pitchFamily="18" charset="0"/>
            </a:endParaRPr>
          </a:p>
        </p:txBody>
      </p:sp>
      <p:cxnSp>
        <p:nvCxnSpPr>
          <p:cNvPr id="33" name="Curved Connector 32"/>
          <p:cNvCxnSpPr>
            <a:stCxn id="31" idx="6"/>
            <a:endCxn id="32" idx="1"/>
          </p:cNvCxnSpPr>
          <p:nvPr/>
        </p:nvCxnSpPr>
        <p:spPr>
          <a:xfrm flipV="1">
            <a:off x="5084244" y="3793425"/>
            <a:ext cx="2504519" cy="14150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328738" y="2088499"/>
            <a:ext cx="6043612" cy="3626504"/>
          </a:xfrm>
          <a:prstGeom prst="rect">
            <a:avLst/>
          </a:prstGeom>
          <a:noFill/>
          <a:ln>
            <a:solidFill>
              <a:srgbClr val="FF0000"/>
            </a:solidFill>
            <a:round/>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7838467" y="5090923"/>
            <a:ext cx="1298055" cy="307777"/>
          </a:xfrm>
          <a:prstGeom prst="rect">
            <a:avLst/>
          </a:prstGeom>
          <a:noFill/>
        </p:spPr>
        <p:txBody>
          <a:bodyPr wrap="square" rtlCol="0">
            <a:spAutoFit/>
          </a:bodyPr>
          <a:lstStyle/>
          <a:p>
            <a:r>
              <a:rPr lang="en-US" sz="1400" dirty="0" smtClean="0">
                <a:latin typeface="Cambria" panose="02040503050406030204" pitchFamily="18" charset="0"/>
              </a:rPr>
              <a:t>Frame</a:t>
            </a:r>
            <a:endParaRPr lang="en-US" sz="1400" dirty="0">
              <a:latin typeface="Cambria" panose="02040503050406030204" pitchFamily="18" charset="0"/>
            </a:endParaRPr>
          </a:p>
        </p:txBody>
      </p:sp>
      <p:cxnSp>
        <p:nvCxnSpPr>
          <p:cNvPr id="37" name="Curved Connector 36"/>
          <p:cNvCxnSpPr>
            <a:endCxn id="36" idx="1"/>
          </p:cNvCxnSpPr>
          <p:nvPr/>
        </p:nvCxnSpPr>
        <p:spPr>
          <a:xfrm>
            <a:off x="7372350" y="5031230"/>
            <a:ext cx="466117" cy="213582"/>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1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0" grpId="0" animBg="1"/>
      <p:bldP spid="21" grpId="0"/>
      <p:bldP spid="27" grpId="0" animBg="1"/>
      <p:bldP spid="28" grpId="0"/>
      <p:bldP spid="31" grpId="0" animBg="1"/>
      <p:bldP spid="32" grpId="0"/>
      <p:bldP spid="35"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Illustration of GUI Components</a:t>
            </a:r>
            <a:endParaRPr lang="en-US" dirty="0">
              <a:latin typeface="Cambria" panose="02040503050406030204" pitchFamily="18" charset="0"/>
            </a:endParaRPr>
          </a:p>
        </p:txBody>
      </p:sp>
      <p:sp>
        <p:nvSpPr>
          <p:cNvPr id="4" name="TextBox 3"/>
          <p:cNvSpPr txBox="1"/>
          <p:nvPr/>
        </p:nvSpPr>
        <p:spPr>
          <a:xfrm>
            <a:off x="476205" y="2407537"/>
            <a:ext cx="2795633" cy="1385888"/>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84826" y="2620563"/>
            <a:ext cx="5536869" cy="3114489"/>
          </a:xfrm>
          <a:prstGeom prst="rect">
            <a:avLst/>
          </a:prstGeom>
        </p:spPr>
      </p:pic>
      <p:sp>
        <p:nvSpPr>
          <p:cNvPr id="26" name="Oval 25"/>
          <p:cNvSpPr/>
          <p:nvPr/>
        </p:nvSpPr>
        <p:spPr>
          <a:xfrm>
            <a:off x="2014538" y="3440264"/>
            <a:ext cx="1371601"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328740" y="3294762"/>
            <a:ext cx="1458072" cy="307777"/>
          </a:xfrm>
          <a:prstGeom prst="rect">
            <a:avLst/>
          </a:prstGeom>
          <a:noFill/>
        </p:spPr>
        <p:txBody>
          <a:bodyPr wrap="square" rtlCol="0">
            <a:spAutoFit/>
          </a:bodyPr>
          <a:lstStyle/>
          <a:p>
            <a:r>
              <a:rPr lang="en-US" sz="1400" dirty="0" smtClean="0">
                <a:latin typeface="Cambria" panose="02040503050406030204" pitchFamily="18" charset="0"/>
              </a:rPr>
              <a:t>Radio Buttons</a:t>
            </a:r>
            <a:endParaRPr lang="en-US" sz="1400" dirty="0">
              <a:latin typeface="Cambria" panose="02040503050406030204" pitchFamily="18" charset="0"/>
            </a:endParaRPr>
          </a:p>
        </p:txBody>
      </p:sp>
      <p:cxnSp>
        <p:nvCxnSpPr>
          <p:cNvPr id="34" name="Curved Connector 33"/>
          <p:cNvCxnSpPr>
            <a:stCxn id="26" idx="6"/>
            <a:endCxn id="30" idx="1"/>
          </p:cNvCxnSpPr>
          <p:nvPr/>
        </p:nvCxnSpPr>
        <p:spPr>
          <a:xfrm flipV="1">
            <a:off x="3386139" y="3448651"/>
            <a:ext cx="3942601" cy="145502"/>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2014538" y="3936253"/>
            <a:ext cx="1371601" cy="97864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328740" y="3790751"/>
            <a:ext cx="1458072" cy="307777"/>
          </a:xfrm>
          <a:prstGeom prst="rect">
            <a:avLst/>
          </a:prstGeom>
          <a:noFill/>
        </p:spPr>
        <p:txBody>
          <a:bodyPr wrap="square" rtlCol="0">
            <a:spAutoFit/>
          </a:bodyPr>
          <a:lstStyle/>
          <a:p>
            <a:r>
              <a:rPr lang="en-US" sz="1400" dirty="0" smtClean="0">
                <a:latin typeface="Cambria" panose="02040503050406030204" pitchFamily="18" charset="0"/>
              </a:rPr>
              <a:t>Check Boxes</a:t>
            </a:r>
            <a:endParaRPr lang="en-US" sz="1400" dirty="0">
              <a:latin typeface="Cambria" panose="02040503050406030204" pitchFamily="18" charset="0"/>
            </a:endParaRPr>
          </a:p>
        </p:txBody>
      </p:sp>
      <p:cxnSp>
        <p:nvCxnSpPr>
          <p:cNvPr id="40" name="Curved Connector 39"/>
          <p:cNvCxnSpPr>
            <a:stCxn id="38" idx="6"/>
            <a:endCxn id="39" idx="1"/>
          </p:cNvCxnSpPr>
          <p:nvPr/>
        </p:nvCxnSpPr>
        <p:spPr>
          <a:xfrm flipV="1">
            <a:off x="3386139" y="3944640"/>
            <a:ext cx="3942601" cy="480937"/>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4738688" y="3063929"/>
            <a:ext cx="1371601"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328740" y="2910040"/>
            <a:ext cx="1458072" cy="307777"/>
          </a:xfrm>
          <a:prstGeom prst="rect">
            <a:avLst/>
          </a:prstGeom>
          <a:noFill/>
        </p:spPr>
        <p:txBody>
          <a:bodyPr wrap="square" rtlCol="0">
            <a:spAutoFit/>
          </a:bodyPr>
          <a:lstStyle/>
          <a:p>
            <a:r>
              <a:rPr lang="en-US" sz="1400" dirty="0" smtClean="0">
                <a:latin typeface="Cambria" panose="02040503050406030204" pitchFamily="18" charset="0"/>
              </a:rPr>
              <a:t>Drop Down List</a:t>
            </a:r>
            <a:endParaRPr lang="en-US" sz="1400" dirty="0">
              <a:latin typeface="Cambria" panose="02040503050406030204" pitchFamily="18" charset="0"/>
            </a:endParaRPr>
          </a:p>
        </p:txBody>
      </p:sp>
      <p:cxnSp>
        <p:nvCxnSpPr>
          <p:cNvPr id="43" name="Curved Connector 42"/>
          <p:cNvCxnSpPr>
            <a:stCxn id="41" idx="6"/>
            <a:endCxn id="42" idx="1"/>
          </p:cNvCxnSpPr>
          <p:nvPr/>
        </p:nvCxnSpPr>
        <p:spPr>
          <a:xfrm flipV="1">
            <a:off x="6110289" y="3063929"/>
            <a:ext cx="1218451" cy="153889"/>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9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p:bldP spid="38" grpId="0" animBg="1"/>
      <p:bldP spid="39" grpId="0"/>
      <p:bldP spid="41" grpId="0" animBg="1"/>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Java library classes for making a </a:t>
            </a:r>
            <a:r>
              <a:rPr lang="en-US" dirty="0" smtClean="0">
                <a:latin typeface="Cambria" panose="02040503050406030204" pitchFamily="18" charset="0"/>
              </a:rPr>
              <a:t>GUI</a:t>
            </a:r>
            <a:endParaRPr lang="en-US"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042" y="2066565"/>
            <a:ext cx="3907771" cy="1200329"/>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All these GUI components can be created using java library classes. These classes are inside </a:t>
            </a:r>
            <a:r>
              <a:rPr lang="en-US" dirty="0" err="1" smtClean="0">
                <a:latin typeface="Cambria" panose="02040503050406030204" pitchFamily="18" charset="0"/>
              </a:rPr>
              <a:t>javax.swing</a:t>
            </a:r>
            <a:r>
              <a:rPr lang="en-US" dirty="0" smtClean="0">
                <a:latin typeface="Cambria" panose="02040503050406030204" pitchFamily="18" charset="0"/>
              </a:rPr>
              <a:t> package. </a:t>
            </a:r>
          </a:p>
        </p:txBody>
      </p:sp>
      <p:graphicFrame>
        <p:nvGraphicFramePr>
          <p:cNvPr id="3" name="Table 2"/>
          <p:cNvGraphicFramePr>
            <a:graphicFrameLocks noGrp="1"/>
          </p:cNvGraphicFramePr>
          <p:nvPr>
            <p:extLst>
              <p:ext uri="{D42A27DB-BD31-4B8C-83A1-F6EECF244321}">
                <p14:modId xmlns:p14="http://schemas.microsoft.com/office/powerpoint/2010/main" val="238194765"/>
              </p:ext>
            </p:extLst>
          </p:nvPr>
        </p:nvGraphicFramePr>
        <p:xfrm>
          <a:off x="4353261" y="2083374"/>
          <a:ext cx="4254498" cy="4267200"/>
        </p:xfrm>
        <a:graphic>
          <a:graphicData uri="http://schemas.openxmlformats.org/drawingml/2006/table">
            <a:tbl>
              <a:tblPr firstRow="1" bandRow="1">
                <a:tableStyleId>{5940675A-B579-460E-94D1-54222C63F5DA}</a:tableStyleId>
              </a:tblPr>
              <a:tblGrid>
                <a:gridCol w="1779867"/>
                <a:gridCol w="2474631"/>
              </a:tblGrid>
              <a:tr h="279400">
                <a:tc>
                  <a:txBody>
                    <a:bodyPr/>
                    <a:lstStyle/>
                    <a:p>
                      <a:pPr algn="ctr"/>
                      <a:r>
                        <a:rPr lang="en-US" sz="1400" dirty="0" smtClean="0">
                          <a:latin typeface="Cambria" panose="02040503050406030204" pitchFamily="18" charset="0"/>
                        </a:rPr>
                        <a:t>Name of</a:t>
                      </a:r>
                      <a:r>
                        <a:rPr lang="en-US" sz="1400" baseline="0" dirty="0" smtClean="0">
                          <a:latin typeface="Cambria" panose="02040503050406030204" pitchFamily="18" charset="0"/>
                        </a:rPr>
                        <a:t> Component</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Java Library Class Name</a:t>
                      </a:r>
                      <a:endParaRPr lang="en-US" sz="1400" dirty="0">
                        <a:latin typeface="Cambria" panose="02040503050406030204" pitchFamily="18" charset="0"/>
                      </a:endParaRPr>
                    </a:p>
                  </a:txBody>
                  <a:tcPr anchor="ctr">
                    <a:solidFill>
                      <a:srgbClr val="CB8AD2"/>
                    </a:solidFill>
                  </a:tcPr>
                </a:tc>
              </a:tr>
              <a:tr h="279400">
                <a:tc>
                  <a:txBody>
                    <a:bodyPr/>
                    <a:lstStyle/>
                    <a:p>
                      <a:pPr algn="ctr"/>
                      <a:r>
                        <a:rPr lang="en-US" sz="1400" dirty="0" smtClean="0">
                          <a:latin typeface="Cambria" panose="02040503050406030204" pitchFamily="18" charset="0"/>
                        </a:rPr>
                        <a:t>Label</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JLabel</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TextField</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JTextField</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PasswordField</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JPasswordField</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JButton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Radio Button</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JRadioButton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Check Box</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JCheckBox</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 Group</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ButtonGroup</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Drop Down List</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JComboBox</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Text Area</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JTextArea</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Image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ImageIcon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Table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JTable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Panel</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JPanel</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Frame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JFrame</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40216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Customizing Color and Font</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07043" y="2066565"/>
            <a:ext cx="3593446" cy="1754326"/>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Color and Font of GUI components can be customized/changed by using the following library classes:</a:t>
            </a:r>
          </a:p>
          <a:p>
            <a:pPr algn="just"/>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smtClean="0">
                <a:latin typeface="Cambria" panose="02040503050406030204" pitchFamily="18" charset="0"/>
              </a:rPr>
              <a:t>Color</a:t>
            </a:r>
          </a:p>
          <a:p>
            <a:pPr marL="285750" indent="-285750" algn="just">
              <a:buFont typeface="Arial" panose="020B0604020202020204" pitchFamily="34" charset="0"/>
              <a:buChar char="•"/>
            </a:pPr>
            <a:r>
              <a:rPr lang="en-US" dirty="0" smtClean="0">
                <a:latin typeface="Cambria" panose="02040503050406030204" pitchFamily="18" charset="0"/>
              </a:rPr>
              <a:t>Font</a:t>
            </a:r>
          </a:p>
        </p:txBody>
      </p:sp>
      <p:sp>
        <p:nvSpPr>
          <p:cNvPr id="9" name="TextBox 8">
            <a:extLst>
              <a:ext uri="{FF2B5EF4-FFF2-40B4-BE49-F238E27FC236}">
                <a16:creationId xmlns:a16="http://schemas.microsoft.com/office/drawing/2014/main" xmlns="" id="{37C26D19-85DA-834B-9600-C9820C508897}"/>
              </a:ext>
            </a:extLst>
          </p:cNvPr>
          <p:cNvSpPr txBox="1"/>
          <p:nvPr/>
        </p:nvSpPr>
        <p:spPr>
          <a:xfrm>
            <a:off x="3995737" y="2066565"/>
            <a:ext cx="4748212" cy="1754326"/>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Both of these classes are in </a:t>
            </a:r>
            <a:r>
              <a:rPr lang="en-US" dirty="0" err="1" smtClean="0">
                <a:latin typeface="Cambria" panose="02040503050406030204" pitchFamily="18" charset="0"/>
              </a:rPr>
              <a:t>java.awt</a:t>
            </a:r>
            <a:r>
              <a:rPr lang="en-US" dirty="0">
                <a:latin typeface="Cambria" panose="02040503050406030204" pitchFamily="18" charset="0"/>
              </a:rPr>
              <a:t> </a:t>
            </a:r>
            <a:r>
              <a:rPr lang="en-US" dirty="0" smtClean="0">
                <a:latin typeface="Cambria" panose="02040503050406030204" pitchFamily="18" charset="0"/>
              </a:rPr>
              <a:t>package. These classes have constructors to create color and font according to user preference. These user defined colors and fonts can be used for GUI components by calling library methods of their respective classes.</a:t>
            </a:r>
          </a:p>
        </p:txBody>
      </p:sp>
      <p:graphicFrame>
        <p:nvGraphicFramePr>
          <p:cNvPr id="11" name="Table 10"/>
          <p:cNvGraphicFramePr>
            <a:graphicFrameLocks noGrp="1"/>
          </p:cNvGraphicFramePr>
          <p:nvPr>
            <p:extLst>
              <p:ext uri="{D42A27DB-BD31-4B8C-83A1-F6EECF244321}">
                <p14:modId xmlns:p14="http://schemas.microsoft.com/office/powerpoint/2010/main" val="3994191557"/>
              </p:ext>
            </p:extLst>
          </p:nvPr>
        </p:nvGraphicFramePr>
        <p:xfrm>
          <a:off x="307043" y="3843934"/>
          <a:ext cx="8594072" cy="1432560"/>
        </p:xfrm>
        <a:graphic>
          <a:graphicData uri="http://schemas.openxmlformats.org/drawingml/2006/table">
            <a:tbl>
              <a:tblPr firstRow="1" bandRow="1">
                <a:tableStyleId>{5940675A-B579-460E-94D1-54222C63F5DA}</a:tableStyleId>
              </a:tblPr>
              <a:tblGrid>
                <a:gridCol w="3007657"/>
                <a:gridCol w="5586415"/>
              </a:tblGrid>
              <a:tr h="279400">
                <a:tc>
                  <a:txBody>
                    <a:bodyPr/>
                    <a:lstStyle/>
                    <a:p>
                      <a:pPr algn="ctr"/>
                      <a:r>
                        <a:rPr lang="en-US" sz="1400" dirty="0" smtClean="0">
                          <a:latin typeface="Cambria" panose="02040503050406030204" pitchFamily="18" charset="0"/>
                        </a:rPr>
                        <a:t>Constructors</a:t>
                      </a:r>
                      <a:r>
                        <a:rPr lang="en-US" sz="1400" baseline="0" dirty="0" smtClean="0">
                          <a:latin typeface="Cambria" panose="02040503050406030204" pitchFamily="18" charset="0"/>
                        </a:rPr>
                        <a:t> and Methods</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Description</a:t>
                      </a:r>
                      <a:endParaRPr lang="en-US" sz="1400" dirty="0">
                        <a:latin typeface="Cambria" panose="02040503050406030204" pitchFamily="18" charset="0"/>
                      </a:endParaRPr>
                    </a:p>
                  </a:txBody>
                  <a:tcPr anchor="ctr">
                    <a:solidFill>
                      <a:srgbClr val="CB8AD2"/>
                    </a:solidFill>
                  </a:tcPr>
                </a:tc>
              </a:tr>
              <a:tr h="279400">
                <a:tc>
                  <a:txBody>
                    <a:bodyPr/>
                    <a:lstStyle/>
                    <a:p>
                      <a:pPr algn="l"/>
                      <a:r>
                        <a:rPr lang="en-US" sz="1400" dirty="0" smtClean="0">
                          <a:latin typeface="Cambria" panose="02040503050406030204" pitchFamily="18" charset="0"/>
                        </a:rPr>
                        <a:t>Color(</a:t>
                      </a:r>
                      <a:r>
                        <a:rPr lang="en-US" sz="1400" dirty="0" err="1" smtClean="0">
                          <a:latin typeface="Cambria" panose="02040503050406030204" pitchFamily="18" charset="0"/>
                        </a:rPr>
                        <a:t>int</a:t>
                      </a:r>
                      <a:r>
                        <a:rPr lang="en-US" sz="1400" baseline="0" dirty="0" smtClean="0">
                          <a:latin typeface="Cambria" panose="02040503050406030204" pitchFamily="18" charset="0"/>
                        </a:rPr>
                        <a:t> r, </a:t>
                      </a:r>
                      <a:r>
                        <a:rPr lang="en-US" sz="1400" baseline="0" dirty="0" err="1" smtClean="0">
                          <a:latin typeface="Cambria" panose="02040503050406030204" pitchFamily="18" charset="0"/>
                        </a:rPr>
                        <a:t>int</a:t>
                      </a:r>
                      <a:r>
                        <a:rPr lang="en-US" sz="1400" baseline="0" dirty="0" smtClean="0">
                          <a:latin typeface="Cambria" panose="02040503050406030204" pitchFamily="18" charset="0"/>
                        </a:rPr>
                        <a:t> g, </a:t>
                      </a:r>
                      <a:r>
                        <a:rPr lang="en-US" sz="1400" baseline="0" dirty="0" err="1" smtClean="0">
                          <a:latin typeface="Cambria" panose="02040503050406030204" pitchFamily="18" charset="0"/>
                        </a:rPr>
                        <a:t>int</a:t>
                      </a:r>
                      <a:r>
                        <a:rPr lang="en-US" sz="1400" baseline="0" dirty="0" smtClean="0">
                          <a:latin typeface="Cambria" panose="02040503050406030204" pitchFamily="18" charset="0"/>
                        </a:rPr>
                        <a:t> b</a:t>
                      </a:r>
                      <a:r>
                        <a:rPr lang="en-US" sz="1400" dirty="0" smtClean="0">
                          <a:latin typeface="Cambria" panose="02040503050406030204" pitchFamily="18" charset="0"/>
                        </a:rPr>
                        <a:t>)</a:t>
                      </a:r>
                      <a:endParaRPr lang="en-US" sz="1400" dirty="0">
                        <a:latin typeface="Cambria" panose="02040503050406030204" pitchFamily="18" charset="0"/>
                      </a:endParaRPr>
                    </a:p>
                  </a:txBody>
                  <a:tcPr anchor="ctr">
                    <a:solidFill>
                      <a:srgbClr val="74FF71"/>
                    </a:solidFill>
                  </a:tcPr>
                </a:tc>
                <a:tc>
                  <a:txBody>
                    <a:bodyPr/>
                    <a:lstStyle/>
                    <a:p>
                      <a:pPr algn="l"/>
                      <a:r>
                        <a:rPr lang="en-US" sz="1400" dirty="0" smtClean="0">
                          <a:latin typeface="Cambria" panose="02040503050406030204" pitchFamily="18" charset="0"/>
                        </a:rPr>
                        <a:t>Creates a color having the RGB value as per the parameters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l"/>
                      <a:r>
                        <a:rPr lang="en-US" sz="1400" dirty="0" err="1" smtClean="0">
                          <a:latin typeface="Cambria" panose="02040503050406030204" pitchFamily="18" charset="0"/>
                        </a:rPr>
                        <a:t>setBackground</a:t>
                      </a:r>
                      <a:r>
                        <a:rPr lang="en-US" sz="1400" dirty="0" smtClean="0">
                          <a:latin typeface="Cambria" panose="02040503050406030204" pitchFamily="18" charset="0"/>
                        </a:rPr>
                        <a:t>(Color c)</a:t>
                      </a:r>
                      <a:endParaRPr lang="en-US" sz="1400" dirty="0">
                        <a:latin typeface="Cambria" panose="02040503050406030204" pitchFamily="18" charset="0"/>
                      </a:endParaRPr>
                    </a:p>
                  </a:txBody>
                  <a:tcPr anchor="ctr">
                    <a:solidFill>
                      <a:srgbClr val="74FF71"/>
                    </a:solidFill>
                  </a:tcPr>
                </a:tc>
                <a:tc>
                  <a:txBody>
                    <a:bodyPr/>
                    <a:lstStyle/>
                    <a:p>
                      <a:pPr algn="just"/>
                      <a:r>
                        <a:rPr lang="en-US" sz="1400" dirty="0" smtClean="0">
                          <a:latin typeface="Cambria" panose="02040503050406030204" pitchFamily="18" charset="0"/>
                        </a:rPr>
                        <a:t>Changes the background color as per the Color object passed in the parameter</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l"/>
                      <a:r>
                        <a:rPr lang="en-US" sz="1400" dirty="0" err="1" smtClean="0">
                          <a:latin typeface="Cambria" panose="02040503050406030204" pitchFamily="18" charset="0"/>
                        </a:rPr>
                        <a:t>setForeground</a:t>
                      </a:r>
                      <a:r>
                        <a:rPr lang="en-US" sz="1400" dirty="0" smtClean="0">
                          <a:latin typeface="Cambria" panose="02040503050406030204" pitchFamily="18" charset="0"/>
                        </a:rPr>
                        <a:t>(Color c)</a:t>
                      </a:r>
                      <a:endParaRPr lang="en-US" sz="14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Cambria" panose="02040503050406030204" pitchFamily="18" charset="0"/>
                        </a:rPr>
                        <a:t>Changes the font color as per the Color object passed in the parameter</a:t>
                      </a:r>
                    </a:p>
                  </a:txBody>
                  <a:tcPr anchor="ctr">
                    <a:solidFill>
                      <a:schemeClr val="accent3">
                        <a:lumMod val="40000"/>
                        <a:lumOff val="6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9278611"/>
              </p:ext>
            </p:extLst>
          </p:nvPr>
        </p:nvGraphicFramePr>
        <p:xfrm>
          <a:off x="307043" y="5299537"/>
          <a:ext cx="8594069" cy="822960"/>
        </p:xfrm>
        <a:graphic>
          <a:graphicData uri="http://schemas.openxmlformats.org/drawingml/2006/table">
            <a:tbl>
              <a:tblPr firstRow="1" bandRow="1">
                <a:tableStyleId>{5940675A-B579-460E-94D1-54222C63F5DA}</a:tableStyleId>
              </a:tblPr>
              <a:tblGrid>
                <a:gridCol w="2998351"/>
                <a:gridCol w="5595718"/>
              </a:tblGrid>
              <a:tr h="279400">
                <a:tc>
                  <a:txBody>
                    <a:bodyPr/>
                    <a:lstStyle/>
                    <a:p>
                      <a:pPr algn="l"/>
                      <a:r>
                        <a:rPr lang="en-US" sz="1400" dirty="0" smtClean="0">
                          <a:latin typeface="Cambria" panose="02040503050406030204" pitchFamily="18" charset="0"/>
                        </a:rPr>
                        <a:t>Font(String name, </a:t>
                      </a:r>
                      <a:r>
                        <a:rPr lang="en-US" sz="1400" dirty="0" err="1" smtClean="0">
                          <a:latin typeface="Cambria" panose="02040503050406030204" pitchFamily="18" charset="0"/>
                        </a:rPr>
                        <a:t>int</a:t>
                      </a:r>
                      <a:r>
                        <a:rPr lang="en-US" sz="1400" dirty="0" smtClean="0">
                          <a:latin typeface="Cambria" panose="02040503050406030204" pitchFamily="18" charset="0"/>
                        </a:rPr>
                        <a:t> style, </a:t>
                      </a:r>
                      <a:r>
                        <a:rPr lang="en-US" sz="1400" dirty="0" err="1" smtClean="0">
                          <a:latin typeface="Cambria" panose="02040503050406030204" pitchFamily="18" charset="0"/>
                        </a:rPr>
                        <a:t>int</a:t>
                      </a:r>
                      <a:r>
                        <a:rPr lang="en-US" sz="1400" dirty="0" smtClean="0">
                          <a:latin typeface="Cambria" panose="02040503050406030204" pitchFamily="18" charset="0"/>
                        </a:rPr>
                        <a:t> size)</a:t>
                      </a:r>
                      <a:endParaRPr lang="en-US" sz="1400" dirty="0">
                        <a:latin typeface="Cambria" panose="02040503050406030204" pitchFamily="18" charset="0"/>
                      </a:endParaRPr>
                    </a:p>
                  </a:txBody>
                  <a:tcPr anchor="ctr">
                    <a:solidFill>
                      <a:srgbClr val="74FF71"/>
                    </a:solidFill>
                  </a:tcPr>
                </a:tc>
                <a:tc>
                  <a:txBody>
                    <a:bodyPr/>
                    <a:lstStyle/>
                    <a:p>
                      <a:pPr algn="l"/>
                      <a:r>
                        <a:rPr lang="en-US" sz="1400" dirty="0" smtClean="0">
                          <a:latin typeface="Cambria" panose="02040503050406030204" pitchFamily="18" charset="0"/>
                        </a:rPr>
                        <a:t>Creates a font having the name,</a:t>
                      </a:r>
                      <a:r>
                        <a:rPr lang="en-US" sz="1400" baseline="0" dirty="0" smtClean="0">
                          <a:latin typeface="Cambria" panose="02040503050406030204" pitchFamily="18" charset="0"/>
                        </a:rPr>
                        <a:t> style and size </a:t>
                      </a:r>
                      <a:r>
                        <a:rPr lang="en-US" sz="1400" dirty="0" smtClean="0">
                          <a:latin typeface="Cambria" panose="02040503050406030204" pitchFamily="18" charset="0"/>
                        </a:rPr>
                        <a:t>as per the parameter</a:t>
                      </a:r>
                      <a:r>
                        <a:rPr lang="en-US" sz="1400" baseline="0" dirty="0" smtClean="0">
                          <a:latin typeface="Cambria" panose="02040503050406030204" pitchFamily="18" charset="0"/>
                        </a:rPr>
                        <a:t> values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l"/>
                      <a:r>
                        <a:rPr lang="en-US" sz="1400" dirty="0" err="1" smtClean="0">
                          <a:latin typeface="Cambria" panose="02040503050406030204" pitchFamily="18" charset="0"/>
                        </a:rPr>
                        <a:t>setFont</a:t>
                      </a:r>
                      <a:r>
                        <a:rPr lang="en-US" sz="1400" dirty="0" smtClean="0">
                          <a:latin typeface="Cambria" panose="02040503050406030204" pitchFamily="18" charset="0"/>
                        </a:rPr>
                        <a:t>(Font f)</a:t>
                      </a:r>
                      <a:endParaRPr lang="en-US" sz="1400" dirty="0">
                        <a:latin typeface="Cambria" panose="02040503050406030204" pitchFamily="18" charset="0"/>
                      </a:endParaRPr>
                    </a:p>
                  </a:txBody>
                  <a:tcPr anchor="ctr">
                    <a:solidFill>
                      <a:srgbClr val="74FF71"/>
                    </a:solidFill>
                  </a:tcPr>
                </a:tc>
                <a:tc>
                  <a:txBody>
                    <a:bodyPr/>
                    <a:lstStyle/>
                    <a:p>
                      <a:pPr algn="just"/>
                      <a:r>
                        <a:rPr lang="en-US" sz="1400" dirty="0" smtClean="0">
                          <a:latin typeface="Cambria" panose="02040503050406030204" pitchFamily="18" charset="0"/>
                        </a:rPr>
                        <a:t>Changes the font as per the Font object passed in the parameter</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23816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Event Listeners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07042" y="2541361"/>
            <a:ext cx="2278996" cy="1200329"/>
          </a:xfrm>
          <a:prstGeom prst="rect">
            <a:avLst/>
          </a:prstGeom>
          <a:solidFill>
            <a:srgbClr val="F7D69B"/>
          </a:solidFill>
        </p:spPr>
        <p:txBody>
          <a:bodyPr wrap="square" rtlCol="0">
            <a:spAutoFit/>
          </a:bodyPr>
          <a:lstStyle/>
          <a:p>
            <a:pPr marL="285750" indent="-285750" algn="just">
              <a:buFont typeface="Arial" panose="020B0604020202020204" pitchFamily="34" charset="0"/>
              <a:buChar char="•"/>
            </a:pPr>
            <a:r>
              <a:rPr lang="en-US" dirty="0" err="1" smtClean="0">
                <a:latin typeface="Cambria" panose="02040503050406030204" pitchFamily="18" charset="0"/>
              </a:rPr>
              <a:t>ActonListener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MouseListener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KeyListener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FocusListener</a:t>
            </a:r>
            <a:endParaRPr lang="en-US"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2700338" y="2541361"/>
            <a:ext cx="6043611" cy="1200329"/>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All of these listeners are java library interfaces. They are inside the </a:t>
            </a:r>
            <a:r>
              <a:rPr lang="en-US" dirty="0" err="1" smtClean="0">
                <a:latin typeface="Cambria" panose="02040503050406030204" pitchFamily="18" charset="0"/>
              </a:rPr>
              <a:t>java.awt.event</a:t>
            </a:r>
            <a:r>
              <a:rPr lang="en-US" dirty="0" smtClean="0">
                <a:latin typeface="Cambria" panose="02040503050406030204" pitchFamily="18" charset="0"/>
              </a:rPr>
              <a:t> package. Each type of listener handles their own type of event.</a:t>
            </a:r>
          </a:p>
          <a:p>
            <a:pPr algn="just"/>
            <a:endParaRPr lang="en-US" dirty="0" smtClean="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307042" y="2066565"/>
            <a:ext cx="8436907" cy="369332"/>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 following four are the frequently used event listeners:</a:t>
            </a:r>
          </a:p>
        </p:txBody>
      </p:sp>
      <p:graphicFrame>
        <p:nvGraphicFramePr>
          <p:cNvPr id="13" name="Table 12"/>
          <p:cNvGraphicFramePr>
            <a:graphicFrameLocks noGrp="1"/>
          </p:cNvGraphicFramePr>
          <p:nvPr>
            <p:extLst>
              <p:ext uri="{D42A27DB-BD31-4B8C-83A1-F6EECF244321}">
                <p14:modId xmlns:p14="http://schemas.microsoft.com/office/powerpoint/2010/main" val="650586030"/>
              </p:ext>
            </p:extLst>
          </p:nvPr>
        </p:nvGraphicFramePr>
        <p:xfrm>
          <a:off x="307042" y="3859721"/>
          <a:ext cx="3228975" cy="1846660"/>
        </p:xfrm>
        <a:graphic>
          <a:graphicData uri="http://schemas.openxmlformats.org/drawingml/2006/table">
            <a:tbl>
              <a:tblPr firstRow="1" bandRow="1">
                <a:tableStyleId>{5940675A-B579-460E-94D1-54222C63F5DA}</a:tableStyleId>
              </a:tblPr>
              <a:tblGrid>
                <a:gridCol w="1585912"/>
                <a:gridCol w="1643063"/>
              </a:tblGrid>
              <a:tr h="369332">
                <a:tc>
                  <a:txBody>
                    <a:bodyPr/>
                    <a:lstStyle/>
                    <a:p>
                      <a:pPr algn="ctr"/>
                      <a:r>
                        <a:rPr lang="en-US" sz="1600" b="1" dirty="0" err="1" smtClean="0">
                          <a:latin typeface="Cambria" panose="02040503050406030204" pitchFamily="18" charset="0"/>
                        </a:rPr>
                        <a:t>EventListener</a:t>
                      </a:r>
                      <a:endParaRPr lang="en-US" sz="1600" b="1" dirty="0">
                        <a:latin typeface="Cambria" panose="02040503050406030204" pitchFamily="18" charset="0"/>
                      </a:endParaRPr>
                    </a:p>
                  </a:txBody>
                  <a:tcPr anchor="ctr">
                    <a:solidFill>
                      <a:srgbClr val="CB8AD2"/>
                    </a:solidFill>
                  </a:tcPr>
                </a:tc>
                <a:tc>
                  <a:txBody>
                    <a:bodyPr/>
                    <a:lstStyle/>
                    <a:p>
                      <a:pPr algn="ctr"/>
                      <a:r>
                        <a:rPr lang="en-US" sz="1600" b="1" dirty="0" smtClean="0">
                          <a:latin typeface="Cambria" panose="02040503050406030204" pitchFamily="18" charset="0"/>
                        </a:rPr>
                        <a:t>Event</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ActionListener</a:t>
                      </a:r>
                      <a:endParaRPr lang="en-US" sz="1600" dirty="0">
                        <a:latin typeface="Cambria" panose="02040503050406030204" pitchFamily="18" charset="0"/>
                      </a:endParaRPr>
                    </a:p>
                  </a:txBody>
                  <a:tcPr anchor="ctr">
                    <a:solidFill>
                      <a:srgbClr val="74FF71"/>
                    </a:solidFill>
                  </a:tcPr>
                </a:tc>
                <a:tc>
                  <a:txBody>
                    <a:bodyPr/>
                    <a:lstStyle/>
                    <a:p>
                      <a:pPr algn="l"/>
                      <a:r>
                        <a:rPr lang="en-US" sz="1600" dirty="0" err="1" smtClean="0">
                          <a:latin typeface="Cambria" panose="02040503050406030204" pitchFamily="18" charset="0"/>
                        </a:rPr>
                        <a:t>ActionEvent</a:t>
                      </a:r>
                      <a:endParaRPr lang="en-US" sz="1600" dirty="0">
                        <a:latin typeface="Cambria" panose="02040503050406030204" pitchFamily="18" charset="0"/>
                      </a:endParaRPr>
                    </a:p>
                  </a:txBody>
                  <a:tcPr anchor="ctr">
                    <a:solidFill>
                      <a:schemeClr val="accent3">
                        <a:lumMod val="40000"/>
                        <a:lumOff val="60000"/>
                      </a:schemeClr>
                    </a:solidFill>
                  </a:tcPr>
                </a:tc>
              </a:tr>
              <a:tr h="369332">
                <a:tc>
                  <a:txBody>
                    <a:bodyPr/>
                    <a:lstStyle/>
                    <a:p>
                      <a:pPr algn="l"/>
                      <a:r>
                        <a:rPr lang="en-US" sz="1600" dirty="0" err="1" smtClean="0">
                          <a:latin typeface="Cambria" panose="02040503050406030204" pitchFamily="18" charset="0"/>
                        </a:rPr>
                        <a:t>MouseListener</a:t>
                      </a:r>
                      <a:endParaRPr lang="en-US" sz="1600" dirty="0">
                        <a:latin typeface="Cambria" panose="02040503050406030204" pitchFamily="18" charset="0"/>
                      </a:endParaRPr>
                    </a:p>
                  </a:txBody>
                  <a:tcPr anchor="ctr">
                    <a:solidFill>
                      <a:srgbClr val="74FF71"/>
                    </a:solidFill>
                  </a:tcPr>
                </a:tc>
                <a:tc>
                  <a:txBody>
                    <a:bodyPr/>
                    <a:lstStyle/>
                    <a:p>
                      <a:pPr algn="just"/>
                      <a:r>
                        <a:rPr lang="en-US" sz="1600" dirty="0" err="1" smtClean="0">
                          <a:latin typeface="Cambria" panose="02040503050406030204" pitchFamily="18" charset="0"/>
                        </a:rPr>
                        <a:t>MouseEvent</a:t>
                      </a:r>
                      <a:endParaRPr lang="en-US" sz="1600" dirty="0">
                        <a:latin typeface="Cambria" panose="02040503050406030204" pitchFamily="18" charset="0"/>
                      </a:endParaRPr>
                    </a:p>
                  </a:txBody>
                  <a:tcPr anchor="ctr">
                    <a:solidFill>
                      <a:schemeClr val="accent3">
                        <a:lumMod val="40000"/>
                        <a:lumOff val="60000"/>
                      </a:schemeClr>
                    </a:solidFill>
                  </a:tcPr>
                </a:tc>
              </a:tr>
              <a:tr h="369332">
                <a:tc>
                  <a:txBody>
                    <a:bodyPr/>
                    <a:lstStyle/>
                    <a:p>
                      <a:pPr algn="l"/>
                      <a:r>
                        <a:rPr lang="en-US" sz="1600" dirty="0" err="1" smtClean="0">
                          <a:latin typeface="Cambria" panose="02040503050406030204" pitchFamily="18" charset="0"/>
                        </a:rPr>
                        <a:t>KeyListener</a:t>
                      </a:r>
                      <a:endParaRPr lang="en-US" sz="16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KeyEvent</a:t>
                      </a:r>
                      <a:endParaRPr lang="en-US" sz="1600" dirty="0" smtClean="0">
                        <a:latin typeface="Cambria" panose="02040503050406030204" pitchFamily="18" charset="0"/>
                      </a:endParaRPr>
                    </a:p>
                  </a:txBody>
                  <a:tcPr anchor="ctr">
                    <a:solidFill>
                      <a:schemeClr val="accent3">
                        <a:lumMod val="40000"/>
                        <a:lumOff val="60000"/>
                      </a:schemeClr>
                    </a:solidFill>
                  </a:tcPr>
                </a:tc>
              </a:tr>
              <a:tr h="369332">
                <a:tc>
                  <a:txBody>
                    <a:bodyPr/>
                    <a:lstStyle/>
                    <a:p>
                      <a:pPr algn="l"/>
                      <a:r>
                        <a:rPr lang="en-US" sz="1600" dirty="0" err="1" smtClean="0">
                          <a:latin typeface="Cambria" panose="02040503050406030204" pitchFamily="18" charset="0"/>
                        </a:rPr>
                        <a:t>FocusListener</a:t>
                      </a:r>
                      <a:endParaRPr lang="en-US" sz="16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FocusEvent</a:t>
                      </a:r>
                      <a:endParaRPr lang="en-US" sz="1600" dirty="0" smtClean="0">
                        <a:latin typeface="Cambria" panose="02040503050406030204" pitchFamily="18" charset="0"/>
                      </a:endParaRPr>
                    </a:p>
                  </a:txBody>
                  <a:tcPr anchor="ctr">
                    <a:solidFill>
                      <a:schemeClr val="accent3">
                        <a:lumMod val="40000"/>
                        <a:lumOff val="60000"/>
                      </a:schemeClr>
                    </a:solidFill>
                  </a:tcPr>
                </a:tc>
              </a:tr>
            </a:tbl>
          </a:graphicData>
        </a:graphic>
      </p:graphicFrame>
      <p:sp>
        <p:nvSpPr>
          <p:cNvPr id="14" name="TextBox 13">
            <a:extLst>
              <a:ext uri="{FF2B5EF4-FFF2-40B4-BE49-F238E27FC236}">
                <a16:creationId xmlns:a16="http://schemas.microsoft.com/office/drawing/2014/main" xmlns="" id="{37C26D19-85DA-834B-9600-C9820C508897}"/>
              </a:ext>
            </a:extLst>
          </p:cNvPr>
          <p:cNvSpPr txBox="1"/>
          <p:nvPr/>
        </p:nvSpPr>
        <p:spPr>
          <a:xfrm>
            <a:off x="3650316" y="3859721"/>
            <a:ext cx="5093633"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 frame that wants to perform some operation or task whenever any event occurs, needs to implement the respective </a:t>
            </a:r>
            <a:r>
              <a:rPr lang="en-US" dirty="0" err="1" smtClean="0">
                <a:latin typeface="Cambria" panose="02040503050406030204" pitchFamily="18" charset="0"/>
              </a:rPr>
              <a:t>EventListeners</a:t>
            </a:r>
            <a:r>
              <a:rPr lang="en-US" dirty="0" smtClean="0">
                <a:latin typeface="Cambria" panose="02040503050406030204" pitchFamily="18" charset="0"/>
              </a:rPr>
              <a:t>. </a:t>
            </a: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3650315" y="4783051"/>
            <a:ext cx="5093633"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As these event listeners are interfaces, our class has to override the all the abstract methods of the implemented interfaces.</a:t>
            </a:r>
          </a:p>
        </p:txBody>
      </p:sp>
    </p:spTree>
    <p:extLst>
      <p:ext uri="{BB962C8B-B14F-4D97-AF65-F5344CB8AC3E}">
        <p14:creationId xmlns:p14="http://schemas.microsoft.com/office/powerpoint/2010/main" val="2040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DB04EC24459D45BEC31AB94279D86E" ma:contentTypeVersion="2" ma:contentTypeDescription="Create a new document." ma:contentTypeScope="" ma:versionID="9db392a7934837701d2dc72088cdc54a">
  <xsd:schema xmlns:xsd="http://www.w3.org/2001/XMLSchema" xmlns:xs="http://www.w3.org/2001/XMLSchema" xmlns:p="http://schemas.microsoft.com/office/2006/metadata/properties" xmlns:ns2="153be0fb-ec54-4e77-a5fc-5be05aa76138" targetNamespace="http://schemas.microsoft.com/office/2006/metadata/properties" ma:root="true" ma:fieldsID="18b949569cf215b4abe932e2682f96c6" ns2:_="">
    <xsd:import namespace="153be0fb-ec54-4e77-a5fc-5be05aa761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be0fb-ec54-4e77-a5fc-5be05aa76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57AD2F-78B2-4591-957A-61E4BCE0C0E7}"/>
</file>

<file path=customXml/itemProps2.xml><?xml version="1.0" encoding="utf-8"?>
<ds:datastoreItem xmlns:ds="http://schemas.openxmlformats.org/officeDocument/2006/customXml" ds:itemID="{AAE08631-9502-4C7B-8CA3-E5C7B179437A}"/>
</file>

<file path=customXml/itemProps3.xml><?xml version="1.0" encoding="utf-8"?>
<ds:datastoreItem xmlns:ds="http://schemas.openxmlformats.org/officeDocument/2006/customXml" ds:itemID="{D37EF67A-F43E-4F7D-8734-5141315FFB68}"/>
</file>

<file path=docProps/app.xml><?xml version="1.0" encoding="utf-8"?>
<Properties xmlns="http://schemas.openxmlformats.org/officeDocument/2006/extended-properties" xmlns:vt="http://schemas.openxmlformats.org/officeDocument/2006/docPropsVTypes">
  <Template>Spectrum.thmx</Template>
  <TotalTime>672</TotalTime>
  <Words>1226</Words>
  <Application>Microsoft Office PowerPoint</Application>
  <PresentationFormat>On-screen Show (4:3)</PresentationFormat>
  <Paragraphs>200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Corbel</vt:lpstr>
      <vt:lpstr>Wingdings</vt:lpstr>
      <vt:lpstr>Spectrum</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Mohaimen-Bin-Noor</cp:lastModifiedBy>
  <cp:revision>70</cp:revision>
  <dcterms:created xsi:type="dcterms:W3CDTF">2018-12-10T17:20:29Z</dcterms:created>
  <dcterms:modified xsi:type="dcterms:W3CDTF">2020-06-29T07:42:46Z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0x010100D8DB04EC24459D45BEC31AB94279D86E</vt:lpwstr>
  </property>
</Properties>
</file>