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4" r:id="rId7"/>
    <p:sldId id="270"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776"/>
    <a:srgbClr val="CC3300"/>
    <a:srgbClr val="CB8A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27-Oct-20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27-Oct-20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27-Oct-20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27-Oct-20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1856497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900364" y="1542044"/>
            <a:ext cx="480060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a:t>
            </a:r>
            <a:r>
              <a:rPr lang="en-US" sz="1600" dirty="0" smtClean="0">
                <a:latin typeface="Cambria" panose="02040503050406030204" pitchFamily="18" charset="0"/>
              </a:rPr>
              <a:t>: Object Oriented Programming 1 (JAVA)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a4 after the following statement?</a:t>
            </a:r>
          </a:p>
          <a:p>
            <a:pPr algn="just">
              <a:spcAft>
                <a:spcPts val="300"/>
              </a:spcAft>
            </a:pPr>
            <a:r>
              <a:rPr lang="en-US" sz="1600" dirty="0" smtClean="0">
                <a:latin typeface="Cambria" panose="02040503050406030204" pitchFamily="18" charset="0"/>
              </a:rPr>
              <a:t>Account a4 = a2;</a:t>
            </a:r>
          </a:p>
        </p:txBody>
      </p:sp>
      <p:graphicFrame>
        <p:nvGraphicFramePr>
          <p:cNvPr id="15" name="Table 14"/>
          <p:cNvGraphicFramePr>
            <a:graphicFrameLocks noGrp="1"/>
          </p:cNvGraphicFramePr>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35870" y="4923691"/>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a4</a:t>
            </a:r>
            <a:endParaRPr lang="en-US" dirty="0">
              <a:latin typeface="Cambria" panose="02040503050406030204" pitchFamily="18" charset="0"/>
            </a:endParaRPr>
          </a:p>
        </p:txBody>
      </p:sp>
      <p:cxnSp>
        <p:nvCxnSpPr>
          <p:cNvPr id="20" name="Curved Connector 19"/>
          <p:cNvCxnSpPr>
            <a:stCxn id="16" idx="3"/>
            <a:endCxn id="17" idx="3"/>
          </p:cNvCxnSpPr>
          <p:nvPr/>
        </p:nvCxnSpPr>
        <p:spPr>
          <a:xfrm flipH="1" flipV="1">
            <a:off x="8189545" y="4161758"/>
            <a:ext cx="40772" cy="946599"/>
          </a:xfrm>
          <a:prstGeom prst="curvedConnector3">
            <a:avLst>
              <a:gd name="adj1" fmla="val -1191443"/>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63828" y="5345991"/>
            <a:ext cx="1626801" cy="553998"/>
          </a:xfrm>
          <a:prstGeom prst="rect">
            <a:avLst/>
          </a:prstGeom>
          <a:solidFill>
            <a:srgbClr val="92D050"/>
          </a:solidFill>
          <a:ln>
            <a:solidFill>
              <a:schemeClr val="tx1"/>
            </a:solidFill>
          </a:ln>
        </p:spPr>
        <p:txBody>
          <a:bodyPr wrap="square" rtlCol="0">
            <a:spAutoFit/>
          </a:bodyPr>
          <a:lstStyle/>
          <a:p>
            <a:pPr algn="ctr"/>
            <a:r>
              <a:rPr lang="en-US" sz="1500" dirty="0" smtClean="0">
                <a:latin typeface="Cambria" panose="02040503050406030204" pitchFamily="18" charset="0"/>
              </a:rPr>
              <a:t>No New Memory for a4</a:t>
            </a:r>
            <a:endParaRPr lang="en-US" sz="1500" dirty="0">
              <a:latin typeface="Cambria" panose="02040503050406030204" pitchFamily="18" charset="0"/>
            </a:endParaRPr>
          </a:p>
        </p:txBody>
      </p:sp>
    </p:spTree>
    <p:extLst>
      <p:ext uri="{BB962C8B-B14F-4D97-AF65-F5344CB8AC3E}">
        <p14:creationId xmlns:p14="http://schemas.microsoft.com/office/powerpoint/2010/main" val="2431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8578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88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Different Types of Variables.</a:t>
            </a:r>
          </a:p>
          <a:p>
            <a:pPr marL="342900" indent="-342900">
              <a:buAutoNum type="arabicPeriod"/>
            </a:pPr>
            <a:r>
              <a:rPr lang="en-US" sz="2400" dirty="0" smtClean="0">
                <a:solidFill>
                  <a:schemeClr val="tx1"/>
                </a:solidFill>
                <a:latin typeface="Cambria" panose="02040503050406030204" pitchFamily="18" charset="0"/>
              </a:rPr>
              <a:t>Memory Representation of Different Types of variables.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285750" y="2235872"/>
            <a:ext cx="8558213" cy="2974725"/>
          </a:xfrm>
          <a:prstGeom prst="rect">
            <a:avLst/>
          </a:prstGeom>
          <a:solidFill>
            <a:schemeClr val="accent6">
              <a:lumMod val="40000"/>
              <a:lumOff val="60000"/>
            </a:schemeClr>
          </a:solidFill>
        </p:spPr>
        <p:txBody>
          <a:bodyPr wrap="square" rtlCol="0">
            <a:spAutoFit/>
          </a:bodyPr>
          <a:lstStyle/>
          <a:p>
            <a:pPr algn="just"/>
            <a:r>
              <a:rPr lang="en-US" sz="2800" dirty="0" smtClean="0">
                <a:latin typeface="Cambria" panose="02040503050406030204" pitchFamily="18" charset="0"/>
              </a:rPr>
              <a:t>In Java, Variables can be divided into 3 types. They are:</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Local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Class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Instance Variables</a:t>
            </a:r>
            <a:endParaRPr lang="x-none" sz="2800"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822" y="2112731"/>
            <a:ext cx="8521853" cy="1523494"/>
          </a:xfrm>
          <a:prstGeom prst="rect">
            <a:avLst/>
          </a:prstGeom>
          <a:solidFill>
            <a:schemeClr val="accent6">
              <a:lumMod val="40000"/>
              <a:lumOff val="60000"/>
            </a:schemeClr>
          </a:solidFill>
        </p:spPr>
        <p:txBody>
          <a:bodyPr wrap="square" rtlCol="0">
            <a:spAutoFit/>
          </a:bodyPr>
          <a:lstStyle/>
          <a:p>
            <a:pPr marL="0" lvl="1" algn="just"/>
            <a:r>
              <a:rPr lang="en-US" b="1" dirty="0">
                <a:latin typeface="Cambria" panose="02040503050406030204" pitchFamily="18" charset="0"/>
              </a:rPr>
              <a:t>Local </a:t>
            </a:r>
            <a:r>
              <a:rPr lang="en-US" b="1" dirty="0" smtClean="0">
                <a:latin typeface="Cambria" panose="02040503050406030204" pitchFamily="18" charset="0"/>
              </a:rPr>
              <a:t>Variables</a:t>
            </a:r>
          </a:p>
          <a:p>
            <a:pPr marL="0" lvl="1" algn="just"/>
            <a:endParaRPr lang="en-US" sz="1100" b="1" dirty="0">
              <a:latin typeface="Cambria" panose="02040503050406030204" pitchFamily="18" charset="0"/>
            </a:endParaRPr>
          </a:p>
          <a:p>
            <a:pPr marL="342900" lvl="1" indent="-171450" algn="just">
              <a:buFont typeface="Arial" panose="020B0604020202020204" pitchFamily="34" charset="0"/>
              <a:buChar char="•"/>
            </a:pPr>
            <a:r>
              <a:rPr lang="en-US" sz="1600" dirty="0" smtClean="0">
                <a:latin typeface="Cambria" panose="02040503050406030204" pitchFamily="18" charset="0"/>
              </a:rPr>
              <a:t>Variables declared inside the scope of any method, constructor, loop, conditional statements are known as local variables.</a:t>
            </a:r>
          </a:p>
          <a:p>
            <a:pPr marL="342900" lvl="1" indent="-171450" algn="just">
              <a:buFont typeface="Arial" panose="020B0604020202020204" pitchFamily="34" charset="0"/>
              <a:buChar char="•"/>
            </a:pPr>
            <a:r>
              <a:rPr lang="en-US" sz="1600" dirty="0" smtClean="0">
                <a:latin typeface="Cambria" panose="02040503050406030204" pitchFamily="18" charset="0"/>
              </a:rPr>
              <a:t>Local variables do not have any existence outside the scope it is declared.</a:t>
            </a:r>
          </a:p>
          <a:p>
            <a:pPr marL="342900" lvl="1" indent="-171450" algn="just">
              <a:buFont typeface="Arial" panose="020B0604020202020204" pitchFamily="34" charset="0"/>
              <a:buChar char="•"/>
            </a:pPr>
            <a:r>
              <a:rPr lang="en-US" sz="1600" dirty="0" smtClean="0">
                <a:latin typeface="Cambria" panose="02040503050406030204" pitchFamily="18" charset="0"/>
              </a:rPr>
              <a:t>The concept of default value is not applicable for local variables.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22111" y="3669231"/>
            <a:ext cx="2992590" cy="2523768"/>
          </a:xfrm>
          <a:prstGeom prst="rect">
            <a:avLst/>
          </a:prstGeom>
          <a:solidFill>
            <a:srgbClr val="F2D776"/>
          </a:solidFill>
        </p:spPr>
        <p:txBody>
          <a:bodyPr wrap="square" rtlCol="0">
            <a:spAutoFit/>
          </a:bodyPr>
          <a:lstStyle/>
          <a:p>
            <a:pPr marL="0" lvl="1" algn="just"/>
            <a:r>
              <a:rPr lang="en-US" sz="1500" b="1" dirty="0" smtClean="0">
                <a:latin typeface="Cambria" panose="02040503050406030204" pitchFamily="18" charset="0"/>
              </a:rPr>
              <a:t>Example</a:t>
            </a:r>
          </a:p>
          <a:p>
            <a:pPr marL="0" lvl="1" algn="just"/>
            <a:endParaRPr lang="en-US" sz="800" dirty="0">
              <a:latin typeface="Cambria" panose="02040503050406030204" pitchFamily="18" charset="0"/>
            </a:endParaRPr>
          </a:p>
          <a:p>
            <a:pPr marL="0" lvl="1" algn="just"/>
            <a:r>
              <a:rPr lang="en-US" sz="1500" dirty="0" smtClean="0">
                <a:latin typeface="Cambria" panose="02040503050406030204" pitchFamily="18" charset="0"/>
              </a:rPr>
              <a:t>public void </a:t>
            </a:r>
            <a:r>
              <a:rPr lang="en-US" sz="1500" dirty="0" err="1" smtClean="0">
                <a:latin typeface="Cambria" panose="02040503050406030204" pitchFamily="18" charset="0"/>
              </a:rPr>
              <a:t>changeValues</a:t>
            </a:r>
            <a:r>
              <a:rPr lang="en-US" sz="1500" dirty="0" smtClean="0">
                <a:latin typeface="Cambria" panose="02040503050406030204" pitchFamily="18" charset="0"/>
              </a:rPr>
              <a:t>(</a:t>
            </a: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a:latin typeface="Cambria" panose="02040503050406030204" pitchFamily="18" charset="0"/>
              </a:rPr>
              <a:t>x</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for(</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r>
              <a:rPr lang="en-US" sz="1500" dirty="0" smtClean="0">
                <a:latin typeface="Cambria" panose="02040503050406030204" pitchFamily="18" charset="0"/>
              </a:rPr>
              <a:t>=0; </a:t>
            </a:r>
            <a:r>
              <a:rPr lang="en-US" sz="1500" dirty="0" err="1" smtClean="0">
                <a:latin typeface="Cambria" panose="02040503050406030204" pitchFamily="18" charset="0"/>
              </a:rPr>
              <a:t>i</a:t>
            </a:r>
            <a:r>
              <a:rPr lang="en-US" sz="1500" dirty="0" smtClean="0">
                <a:latin typeface="Cambria" panose="02040503050406030204" pitchFamily="18" charset="0"/>
              </a:rPr>
              <a:t>&lt;5; </a:t>
            </a:r>
            <a:r>
              <a:rPr lang="en-US" sz="1500" dirty="0" err="1" smtClean="0">
                <a:latin typeface="Cambria" panose="02040503050406030204" pitchFamily="18" charset="0"/>
              </a:rPr>
              <a:t>i</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y = </a:t>
            </a:r>
            <a:r>
              <a:rPr lang="en-US" sz="1500" dirty="0" err="1" smtClean="0">
                <a:latin typeface="Cambria" panose="02040503050406030204" pitchFamily="18" charset="0"/>
              </a:rPr>
              <a:t>i</a:t>
            </a:r>
            <a:r>
              <a:rPr lang="en-US" sz="1500" dirty="0" smtClean="0">
                <a:latin typeface="Cambria" panose="02040503050406030204" pitchFamily="18" charset="0"/>
              </a:rPr>
              <a:t> + a; </a:t>
            </a:r>
          </a:p>
          <a:p>
            <a:pPr marL="0" lvl="1" algn="just"/>
            <a:r>
              <a:rPr lang="en-US" sz="1500" dirty="0">
                <a:latin typeface="Cambria" panose="02040503050406030204" pitchFamily="18" charset="0"/>
              </a:rPr>
              <a:t> </a:t>
            </a:r>
            <a:r>
              <a:rPr lang="en-US" sz="1500" dirty="0" smtClean="0">
                <a:latin typeface="Cambria" panose="02040503050406030204" pitchFamily="18" charset="0"/>
              </a:rPr>
              <a:t>       if(y%2 ==0){</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z = a * y;</a:t>
            </a:r>
          </a:p>
          <a:p>
            <a:pPr marL="0" lvl="1" algn="just"/>
            <a:r>
              <a:rPr lang="en-US" sz="1500" dirty="0" smtClean="0">
                <a:latin typeface="Cambria" panose="02040503050406030204" pitchFamily="18" charset="0"/>
              </a:rPr>
              <a:t>        }</a:t>
            </a:r>
          </a:p>
          <a:p>
            <a:pPr marL="0" lvl="1" algn="just"/>
            <a:r>
              <a:rPr lang="en-US" sz="1500" dirty="0" smtClean="0">
                <a:latin typeface="Cambria" panose="02040503050406030204" pitchFamily="18" charset="0"/>
              </a:rPr>
              <a:t>    }</a:t>
            </a:r>
          </a:p>
          <a:p>
            <a:pPr marL="0" lvl="1" algn="just"/>
            <a:r>
              <a:rPr lang="en-US" sz="1500" dirty="0">
                <a:latin typeface="Cambria" panose="02040503050406030204" pitchFamily="18" charset="0"/>
              </a:rPr>
              <a:t>}</a:t>
            </a:r>
            <a:endParaRPr lang="en-US" sz="1500" dirty="0" smtClean="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354515" y="3669231"/>
            <a:ext cx="2917698" cy="2503249"/>
          </a:xfrm>
          <a:prstGeom prst="rect">
            <a:avLst/>
          </a:prstGeom>
          <a:solidFill>
            <a:srgbClr val="92D050"/>
          </a:solidFill>
        </p:spPr>
        <p:txBody>
          <a:bodyPr wrap="square" rtlCol="0">
            <a:spAutoFit/>
          </a:bodyPr>
          <a:lstStyle/>
          <a:p>
            <a:pPr algn="just">
              <a:spcAft>
                <a:spcPts val="300"/>
              </a:spcAft>
            </a:pPr>
            <a:r>
              <a:rPr lang="en-US" sz="1500" dirty="0" smtClean="0">
                <a:latin typeface="Cambria" panose="02040503050406030204" pitchFamily="18" charset="0"/>
              </a:rPr>
              <a:t>A list of local variables declared in the example is:</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342900" lvl="1" indent="-171450">
              <a:spcAft>
                <a:spcPts val="200"/>
              </a:spcAft>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x</a:t>
            </a: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endParaRPr lang="en-US" sz="1500" dirty="0" smtClean="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y</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a:latin typeface="Cambria" panose="02040503050406030204" pitchFamily="18" charset="0"/>
              </a:rPr>
              <a:t>i</a:t>
            </a:r>
            <a:r>
              <a:rPr lang="en-US" sz="1500" dirty="0" err="1" smtClean="0">
                <a:latin typeface="Cambria" panose="02040503050406030204" pitchFamily="18" charset="0"/>
              </a:rPr>
              <a:t>nt</a:t>
            </a:r>
            <a:r>
              <a:rPr lang="en-US" sz="1500" dirty="0" smtClean="0">
                <a:latin typeface="Cambria" panose="02040503050406030204" pitchFamily="18" charset="0"/>
              </a:rPr>
              <a:t> z</a:t>
            </a:r>
          </a:p>
          <a:p>
            <a:pPr marL="0" lvl="1" algn="just">
              <a:spcBef>
                <a:spcPts val="400"/>
              </a:spcBef>
            </a:pPr>
            <a:r>
              <a:rPr lang="en-US" sz="1500" dirty="0" smtClean="0">
                <a:latin typeface="Cambria" panose="02040503050406030204" pitchFamily="18" charset="0"/>
              </a:rPr>
              <a:t>These variables do not have any existence outside the block they were declared.</a:t>
            </a:r>
            <a:endParaRPr lang="en-US" sz="1500" dirty="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6312027" y="4130896"/>
            <a:ext cx="2502352" cy="1600438"/>
          </a:xfrm>
          <a:prstGeom prst="rect">
            <a:avLst/>
          </a:prstGeom>
          <a:solidFill>
            <a:schemeClr val="accent3">
              <a:lumMod val="40000"/>
              <a:lumOff val="60000"/>
            </a:schemeClr>
          </a:solidFill>
        </p:spPr>
        <p:txBody>
          <a:bodyPr wrap="square" rtlCol="0">
            <a:spAutoFit/>
          </a:bodyPr>
          <a:lstStyle/>
          <a:p>
            <a:pPr marL="171450" indent="-171450" algn="just">
              <a:buFont typeface="Wingdings" panose="05000000000000000000" pitchFamily="2" charset="2"/>
              <a:buChar char="ü"/>
            </a:pPr>
            <a:r>
              <a:rPr lang="en-US" sz="1400" dirty="0" smtClean="0">
                <a:latin typeface="Cambria" panose="02040503050406030204" pitchFamily="18" charset="0"/>
              </a:rPr>
              <a:t>a and x is accessible/exists throughout the whole method.</a:t>
            </a:r>
          </a:p>
          <a:p>
            <a:pPr marL="171450" indent="-171450" algn="just">
              <a:buFont typeface="Wingdings" panose="05000000000000000000" pitchFamily="2" charset="2"/>
              <a:buChar char="ü"/>
            </a:pPr>
            <a:r>
              <a:rPr lang="en-US" sz="1400" dirty="0" err="1" smtClean="0">
                <a:latin typeface="Cambria" panose="02040503050406030204" pitchFamily="18" charset="0"/>
              </a:rPr>
              <a:t>i</a:t>
            </a:r>
            <a:r>
              <a:rPr lang="en-US" sz="1400" dirty="0" smtClean="0">
                <a:latin typeface="Cambria" panose="02040503050406030204" pitchFamily="18" charset="0"/>
              </a:rPr>
              <a:t> and y is accessible/exists only within the for loop.</a:t>
            </a:r>
          </a:p>
          <a:p>
            <a:pPr marL="171450" indent="-171450" algn="just">
              <a:buFont typeface="Wingdings" panose="05000000000000000000" pitchFamily="2" charset="2"/>
              <a:buChar char="ü"/>
            </a:pPr>
            <a:r>
              <a:rPr lang="en-US" sz="1400" dirty="0" smtClean="0">
                <a:latin typeface="Cambria" panose="02040503050406030204" pitchFamily="18" charset="0"/>
              </a:rPr>
              <a:t>z is only accessible/exists </a:t>
            </a:r>
            <a:r>
              <a:rPr lang="en-US" sz="1400" dirty="0">
                <a:latin typeface="Cambria" panose="02040503050406030204" pitchFamily="18" charset="0"/>
              </a:rPr>
              <a:t>i</a:t>
            </a:r>
            <a:r>
              <a:rPr lang="en-US" sz="1400" dirty="0" smtClean="0">
                <a:latin typeface="Cambria" panose="02040503050406030204" pitchFamily="18" charset="0"/>
              </a:rPr>
              <a:t>nside the if block.</a:t>
            </a:r>
            <a:endParaRPr lang="x-none" sz="1400" dirty="0">
              <a:latin typeface="Cambria" panose="02040503050406030204" pitchFamily="18" charset="0"/>
            </a:endParaRPr>
          </a:p>
        </p:txBody>
      </p:sp>
    </p:spTree>
    <p:extLst>
      <p:ext uri="{BB962C8B-B14F-4D97-AF65-F5344CB8AC3E}">
        <p14:creationId xmlns:p14="http://schemas.microsoft.com/office/powerpoint/2010/main" val="33811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Class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do not need any object to access it. It is accessed using the class name.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All the objects of a class, share the same memory for a class variable.</a:t>
            </a: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later slide.</a:t>
            </a:r>
          </a:p>
        </p:txBody>
      </p:sp>
    </p:spTree>
    <p:extLst>
      <p:ext uri="{BB962C8B-B14F-4D97-AF65-F5344CB8AC3E}">
        <p14:creationId xmlns:p14="http://schemas.microsoft.com/office/powerpoint/2010/main" val="16956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Instance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Instance Variables if and only if the keyword static is not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have to use an object to access it.</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Each of the objects of a class, hold different memory for an instance variable.</a:t>
            </a: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the next slide.</a:t>
            </a:r>
          </a:p>
        </p:txBody>
      </p:sp>
    </p:spTree>
    <p:extLst>
      <p:ext uri="{BB962C8B-B14F-4D97-AF65-F5344CB8AC3E}">
        <p14:creationId xmlns:p14="http://schemas.microsoft.com/office/powerpoint/2010/main" val="20586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Example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a:t>
            </a:r>
          </a:p>
          <a:p>
            <a:pPr marL="0" lvl="1" algn="just">
              <a:tabLst>
                <a:tab pos="22860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228600" algn="l"/>
                <a:tab pos="457200" algn="l"/>
                <a:tab pos="685800" algn="l"/>
                <a:tab pos="234315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22860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11863" y="2059923"/>
            <a:ext cx="3846385" cy="830997"/>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Can you identify which ones are local variables, which ones are class variables and which ones are instance variables?</a:t>
            </a:r>
            <a:endParaRPr lang="en-US" sz="1600" dirty="0">
              <a:latin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9842247"/>
              </p:ext>
            </p:extLst>
          </p:nvPr>
        </p:nvGraphicFramePr>
        <p:xfrm>
          <a:off x="5011864"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4396747"/>
              </p:ext>
            </p:extLst>
          </p:nvPr>
        </p:nvGraphicFramePr>
        <p:xfrm>
          <a:off x="5011864" y="3120059"/>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02573180"/>
              </p:ext>
            </p:extLst>
          </p:nvPr>
        </p:nvGraphicFramePr>
        <p:xfrm>
          <a:off x="5011862"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64899812"/>
              </p:ext>
            </p:extLst>
          </p:nvPr>
        </p:nvGraphicFramePr>
        <p:xfrm>
          <a:off x="5011864" y="3129057"/>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accountNo</a:t>
                      </a:r>
                      <a:r>
                        <a:rPr lang="en-US" sz="1400" dirty="0" smtClean="0">
                          <a:latin typeface="Cambria" panose="02040503050406030204" pitchFamily="18" charset="0"/>
                        </a:rPr>
                        <a:t>, balance</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40295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a:t>
            </a:r>
            <a:r>
              <a:rPr lang="en-US" dirty="0" smtClean="0">
                <a:latin typeface="Cambria" panose="02040503050406030204" pitchFamily="18" charset="0"/>
              </a:rPr>
              <a:t>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11861" y="3292135"/>
            <a:ext cx="3846385" cy="584775"/>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 object of account?</a:t>
            </a:r>
            <a:endParaRPr lang="en-US" sz="1600" dirty="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5011862" y="2078721"/>
            <a:ext cx="3846385" cy="1154162"/>
          </a:xfrm>
          <a:prstGeom prst="rect">
            <a:avLst/>
          </a:prstGeom>
          <a:solidFill>
            <a:srgbClr val="F2D776"/>
          </a:solidFill>
        </p:spPr>
        <p:txBody>
          <a:bodyPr wrap="square" rtlCol="0">
            <a:spAutoFit/>
          </a:bodyPr>
          <a:lstStyle/>
          <a:p>
            <a:pPr algn="just">
              <a:spcAft>
                <a:spcPts val="300"/>
              </a:spcAft>
            </a:pPr>
            <a:r>
              <a:rPr lang="en-US" sz="1600" dirty="0" smtClean="0">
                <a:latin typeface="Cambria" panose="02040503050406030204" pitchFamily="18" charset="0"/>
              </a:rPr>
              <a:t>Lets assume that we are creating two objects of this account class:</a:t>
            </a:r>
          </a:p>
          <a:p>
            <a:pPr algn="just">
              <a:spcAft>
                <a:spcPts val="300"/>
              </a:spcAft>
            </a:pPr>
            <a:r>
              <a:rPr lang="en-US" sz="1600" dirty="0" smtClean="0">
                <a:latin typeface="Cambria" panose="02040503050406030204" pitchFamily="18" charset="0"/>
              </a:rPr>
              <a:t>Account a1 = new Account(1111, 200.0);</a:t>
            </a:r>
          </a:p>
          <a:p>
            <a:pPr algn="just">
              <a:spcAft>
                <a:spcPts val="300"/>
              </a:spcAft>
            </a:pPr>
            <a:r>
              <a:rPr lang="en-US" sz="1600" dirty="0">
                <a:latin typeface="Cambria" panose="02040503050406030204" pitchFamily="18" charset="0"/>
              </a:rPr>
              <a:t>Account </a:t>
            </a:r>
            <a:r>
              <a:rPr lang="en-US" sz="1600" dirty="0" smtClean="0">
                <a:latin typeface="Cambria" panose="02040503050406030204" pitchFamily="18" charset="0"/>
              </a:rPr>
              <a:t>a2 </a:t>
            </a:r>
            <a:r>
              <a:rPr lang="en-US" sz="1600" dirty="0">
                <a:latin typeface="Cambria" panose="02040503050406030204" pitchFamily="18" charset="0"/>
              </a:rPr>
              <a:t>= new </a:t>
            </a:r>
            <a:r>
              <a:rPr lang="en-US" sz="1600" dirty="0" smtClean="0">
                <a:latin typeface="Cambria" panose="02040503050406030204" pitchFamily="18" charset="0"/>
              </a:rPr>
              <a:t>Account(1112, 250.0);</a:t>
            </a:r>
            <a:endParaRPr lang="en-US" sz="1600"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796788988"/>
              </p:ext>
            </p:extLst>
          </p:nvPr>
        </p:nvGraphicFramePr>
        <p:xfrm>
          <a:off x="5011864"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069702"/>
              </p:ext>
            </p:extLst>
          </p:nvPr>
        </p:nvGraphicFramePr>
        <p:xfrm>
          <a:off x="7026398"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170711"/>
              </p:ext>
            </p:extLst>
          </p:nvPr>
        </p:nvGraphicFramePr>
        <p:xfrm>
          <a:off x="5433341" y="5382979"/>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4907375"/>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4905789"/>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300777692"/>
              </p:ext>
            </p:extLst>
          </p:nvPr>
        </p:nvGraphicFramePr>
        <p:xfrm>
          <a:off x="5006004" y="412283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413292"/>
              </p:ext>
            </p:extLst>
          </p:nvPr>
        </p:nvGraphicFramePr>
        <p:xfrm>
          <a:off x="5433341" y="5379885"/>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5091881"/>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5090455"/>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another object of account?</a:t>
            </a:r>
          </a:p>
          <a:p>
            <a:pPr algn="just">
              <a:spcAft>
                <a:spcPts val="300"/>
              </a:spcAft>
            </a:pPr>
            <a:r>
              <a:rPr lang="en-US" sz="1600" dirty="0" smtClean="0">
                <a:latin typeface="Cambria" panose="02040503050406030204" pitchFamily="18" charset="0"/>
              </a:rPr>
              <a:t>Account a3 = new Account(1113, 300.0);</a:t>
            </a:r>
            <a:endParaRPr lang="en-US" sz="1600" dirty="0">
              <a:latin typeface="Cambria" panose="020405030504060302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490041163"/>
              </p:ext>
            </p:extLst>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16322094"/>
              </p:ext>
            </p:extLst>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3395186"/>
              </p:ext>
            </p:extLst>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595839464"/>
              </p:ext>
            </p:extLst>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8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DB04EC24459D45BEC31AB94279D86E" ma:contentTypeVersion="2" ma:contentTypeDescription="Create a new document." ma:contentTypeScope="" ma:versionID="9db392a7934837701d2dc72088cdc54a">
  <xsd:schema xmlns:xsd="http://www.w3.org/2001/XMLSchema" xmlns:xs="http://www.w3.org/2001/XMLSchema" xmlns:p="http://schemas.microsoft.com/office/2006/metadata/properties" xmlns:ns2="153be0fb-ec54-4e77-a5fc-5be05aa76138" targetNamespace="http://schemas.microsoft.com/office/2006/metadata/properties" ma:root="true" ma:fieldsID="18b949569cf215b4abe932e2682f96c6" ns2:_="">
    <xsd:import namespace="153be0fb-ec54-4e77-a5fc-5be05aa761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be0fb-ec54-4e77-a5fc-5be05aa76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65A130-6656-4508-936C-45B6FFE73342}"/>
</file>

<file path=customXml/itemProps2.xml><?xml version="1.0" encoding="utf-8"?>
<ds:datastoreItem xmlns:ds="http://schemas.openxmlformats.org/officeDocument/2006/customXml" ds:itemID="{F6F7FF0A-7698-46A0-AA25-8161459700E7}"/>
</file>

<file path=customXml/itemProps3.xml><?xml version="1.0" encoding="utf-8"?>
<ds:datastoreItem xmlns:ds="http://schemas.openxmlformats.org/officeDocument/2006/customXml" ds:itemID="{9563122C-D270-4C7F-979F-8B32B2E211B6}"/>
</file>

<file path=docProps/app.xml><?xml version="1.0" encoding="utf-8"?>
<Properties xmlns="http://schemas.openxmlformats.org/officeDocument/2006/extended-properties" xmlns:vt="http://schemas.openxmlformats.org/officeDocument/2006/docPropsVTypes">
  <Template>Spectrum.thmx</Template>
  <TotalTime>315</TotalTime>
  <Words>887</Words>
  <Application>Microsoft Office PowerPoint</Application>
  <PresentationFormat>On-screen Show (4:3)</PresentationFormat>
  <Paragraphs>233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Corbel</vt:lpstr>
      <vt:lpstr>Wingdings</vt:lpstr>
      <vt:lpstr>Spectrum</vt:lpstr>
      <vt:lpstr>Variable Types</vt:lpstr>
      <vt:lpstr>Lecture Outline</vt:lpstr>
      <vt:lpstr>Variable Types</vt:lpstr>
      <vt:lpstr>Variable Types</vt:lpstr>
      <vt:lpstr>Variable Types</vt:lpstr>
      <vt:lpstr>Variable Types</vt:lpstr>
      <vt:lpstr>Variable Types</vt:lpstr>
      <vt:lpstr>Variable Types</vt:lpstr>
      <vt:lpstr>Variable Types</vt:lpstr>
      <vt:lpstr>Variable Types</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Mohaimen-Bin-Noor</cp:lastModifiedBy>
  <cp:revision>46</cp:revision>
  <dcterms:created xsi:type="dcterms:W3CDTF">2018-12-10T17:20:29Z</dcterms:created>
  <dcterms:modified xsi:type="dcterms:W3CDTF">2020-10-27T02:40:02Z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0x010100D8DB04EC24459D45BEC31AB94279D86E</vt:lpwstr>
  </property>
</Properties>
</file>