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9" r:id="rId26"/>
    <p:sldId id="290"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79"/>
    <a:srgbClr val="43661C"/>
    <a:srgbClr val="CC3300"/>
    <a:srgbClr val="CD9BFF"/>
    <a:srgbClr val="F2D7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94724"/>
  </p:normalViewPr>
  <p:slideViewPr>
    <p:cSldViewPr snapToGrid="0" snapToObjects="1">
      <p:cViewPr varScale="1">
        <p:scale>
          <a:sx n="67" d="100"/>
          <a:sy n="67" d="100"/>
        </p:scale>
        <p:origin x="14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29-Jul-20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29-Jul-20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29-Jul-20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29-Jul-20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Array</a:t>
            </a: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 CSC1205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2056769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638345">
                  <a:extLst>
                    <a:ext uri="{9D8B030D-6E8A-4147-A177-3AD203B41FA5}">
                      <a16:colId xmlns="" xmlns:a16="http://schemas.microsoft.com/office/drawing/2014/main" val="3905988420"/>
                    </a:ext>
                  </a:extLst>
                </a:gridCol>
                <a:gridCol w="1242604">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latin typeface="Cambria" panose="02040503050406030204" pitchFamily="18" charset="0"/>
                        </a:rPr>
                        <a:t>Lecturer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Week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Semester:</a:t>
                      </a: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Lecturer:</a:t>
                      </a:r>
                    </a:p>
                  </a:txBody>
                  <a:tcPr/>
                </a:tc>
                <a:tc gridSpan="5">
                  <a:txBody>
                    <a:bodyPr/>
                    <a:lstStyle/>
                    <a:p>
                      <a:r>
                        <a:rPr lang="en-US" i="1" dirty="0">
                          <a:latin typeface="Cambria" panose="02040503050406030204" pitchFamily="18" charset="0"/>
                        </a:rPr>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157538" y="1538380"/>
            <a:ext cx="4543425"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 Object Oriented Programming 1 (</a:t>
            </a:r>
            <a:r>
              <a:rPr lang="en-US" sz="1600" dirty="0" smtClean="0">
                <a:latin typeface="Cambria" panose="02040503050406030204" pitchFamily="18" charset="0"/>
              </a:rPr>
              <a:t>JAVA)</a:t>
            </a:r>
            <a:endParaRPr lang="en-US" sz="1600"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and Initializing 1D Array : 4</a:t>
            </a:r>
            <a:r>
              <a:rPr lang="en-US" baseline="30000" dirty="0" smtClean="0">
                <a:latin typeface="Cambria" panose="02040503050406030204" pitchFamily="18" charset="0"/>
              </a:rPr>
              <a:t>th</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414713" cy="1477328"/>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4</a:t>
            </a:r>
            <a:r>
              <a:rPr lang="en-US" b="1" baseline="30000" dirty="0" smtClean="0">
                <a:latin typeface="Cambria" panose="02040503050406030204" pitchFamily="18" charset="0"/>
                <a:ea typeface="Cambria" panose="02040503050406030204" pitchFamily="18" charset="0"/>
              </a:rPr>
              <a:t>th</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arr4[ ] = {11,22,33,44,55};</a:t>
            </a:r>
            <a:endParaRPr lang="en-US" dirty="0">
              <a:latin typeface="Cambria" panose="02040503050406030204" pitchFamily="18" charset="0"/>
              <a:ea typeface="Cambria" panose="02040503050406030204" pitchFamily="18" charset="0"/>
            </a:endParaRPr>
          </a:p>
          <a:p>
            <a:pPr algn="ctr"/>
            <a:r>
              <a:rPr lang="en-US" dirty="0" smtClean="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]arr4 </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{11,22,33,44,55};</a:t>
            </a:r>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357187" y="3627407"/>
            <a:ext cx="8501062" cy="1862048"/>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arr4</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M</a:t>
            </a:r>
            <a:r>
              <a:rPr lang="en-US" dirty="0" smtClean="0">
                <a:latin typeface="Cambria" panose="02040503050406030204" pitchFamily="18" charset="0"/>
                <a:ea typeface="Cambria" panose="02040503050406030204" pitchFamily="18" charset="0"/>
              </a:rPr>
              <a:t>emory will be allocated for five integers (as there are five integers inside the curly braces) and the value 11, 22, 33, 44 and 55 will be initialized in the array.</a:t>
            </a:r>
            <a:endParaRPr lang="en-US" b="1" dirty="0" smtClean="0">
              <a:latin typeface="Cambria" panose="02040503050406030204" pitchFamily="18" charset="0"/>
              <a:ea typeface="Cambria" panose="02040503050406030204" pitchFamily="18" charset="0"/>
            </a:endParaRPr>
          </a:p>
        </p:txBody>
      </p:sp>
      <p:sp>
        <p:nvSpPr>
          <p:cNvPr id="7" name="TextBox 6"/>
          <p:cNvSpPr txBox="1"/>
          <p:nvPr/>
        </p:nvSpPr>
        <p:spPr>
          <a:xfrm>
            <a:off x="4500140" y="2637567"/>
            <a:ext cx="4016784" cy="369332"/>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This approach is NOT RECOMMENDED.</a:t>
            </a:r>
          </a:p>
        </p:txBody>
      </p:sp>
      <p:graphicFrame>
        <p:nvGraphicFramePr>
          <p:cNvPr id="10" name="Table 9"/>
          <p:cNvGraphicFramePr>
            <a:graphicFrameLocks noGrp="1"/>
          </p:cNvGraphicFramePr>
          <p:nvPr>
            <p:extLst>
              <p:ext uri="{D42A27DB-BD31-4B8C-83A1-F6EECF244321}">
                <p14:modId xmlns:p14="http://schemas.microsoft.com/office/powerpoint/2010/main" val="2453295708"/>
              </p:ext>
            </p:extLst>
          </p:nvPr>
        </p:nvGraphicFramePr>
        <p:xfrm>
          <a:off x="2668052" y="5546607"/>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arr4</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55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5595138"/>
              </p:ext>
            </p:extLst>
          </p:nvPr>
        </p:nvGraphicFramePr>
        <p:xfrm>
          <a:off x="2668052" y="5880680"/>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0647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Printing array elements</a:t>
            </a:r>
            <a:endParaRPr lang="x-none"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27876336"/>
              </p:ext>
            </p:extLst>
          </p:nvPr>
        </p:nvGraphicFramePr>
        <p:xfrm>
          <a:off x="5025490" y="2180713"/>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r>
                        <a:rPr lang="en-US" dirty="0" err="1" smtClean="0">
                          <a:latin typeface="Cambria" panose="02040503050406030204" pitchFamily="18" charset="0"/>
                          <a:ea typeface="Cambria" panose="02040503050406030204" pitchFamily="18" charset="0"/>
                        </a:rPr>
                        <a:t>arr</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33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55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21891923"/>
              </p:ext>
            </p:extLst>
          </p:nvPr>
        </p:nvGraphicFramePr>
        <p:xfrm>
          <a:off x="5025490" y="2564292"/>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421341" y="2180713"/>
            <a:ext cx="4589997"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simply print all the elements of an array using a loop. Lets assume that we have the following array:</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{11,22,33,44,55}; </a:t>
            </a:r>
            <a:endParaRPr lang="en-US" dirty="0">
              <a:latin typeface="Cambria" panose="02040503050406030204" pitchFamily="18" charset="0"/>
              <a:ea typeface="Cambria" panose="02040503050406030204" pitchFamily="18" charset="0"/>
            </a:endParaRPr>
          </a:p>
        </p:txBody>
      </p:sp>
      <p:sp>
        <p:nvSpPr>
          <p:cNvPr id="13" name="TextBox 12"/>
          <p:cNvSpPr txBox="1"/>
          <p:nvPr/>
        </p:nvSpPr>
        <p:spPr>
          <a:xfrm>
            <a:off x="421340" y="3523172"/>
            <a:ext cx="3414713"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for(</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4" name="TextBox 13"/>
          <p:cNvSpPr txBox="1"/>
          <p:nvPr/>
        </p:nvSpPr>
        <p:spPr>
          <a:xfrm>
            <a:off x="421342" y="4533430"/>
            <a:ext cx="3414713" cy="1477328"/>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while(</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6" name="TextBox 15"/>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do{</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while(</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a:t>
            </a:r>
          </a:p>
        </p:txBody>
      </p:sp>
      <p:sp>
        <p:nvSpPr>
          <p:cNvPr id="17" name="TextBox 16"/>
          <p:cNvSpPr txBox="1"/>
          <p:nvPr/>
        </p:nvSpPr>
        <p:spPr>
          <a:xfrm>
            <a:off x="3961646" y="5367336"/>
            <a:ext cx="3414713"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 length attribute of any array represents the size of the array. </a:t>
            </a:r>
          </a:p>
        </p:txBody>
      </p:sp>
      <p:sp>
        <p:nvSpPr>
          <p:cNvPr id="18" name="TextBox 17"/>
          <p:cNvSpPr txBox="1"/>
          <p:nvPr/>
        </p:nvSpPr>
        <p:spPr>
          <a:xfrm>
            <a:off x="421341" y="3495571"/>
            <a:ext cx="3414713"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for(</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9" name="TextBox 18"/>
          <p:cNvSpPr txBox="1"/>
          <p:nvPr/>
        </p:nvSpPr>
        <p:spPr>
          <a:xfrm>
            <a:off x="421342" y="4561031"/>
            <a:ext cx="3414713" cy="1477328"/>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while(</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20" name="TextBox 19"/>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do{</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while(</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53315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8" name="TextBox 7"/>
          <p:cNvSpPr txBox="1"/>
          <p:nvPr/>
        </p:nvSpPr>
        <p:spPr>
          <a:xfrm>
            <a:off x="357186" y="2092927"/>
            <a:ext cx="5629277" cy="3416320"/>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arr5[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[3][3];</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arr6[ ][ ];</a:t>
            </a:r>
          </a:p>
          <a:p>
            <a:pPr algn="just"/>
            <a:r>
              <a:rPr lang="en-US" dirty="0" smtClean="0">
                <a:latin typeface="Cambria" panose="02040503050406030204" pitchFamily="18" charset="0"/>
                <a:ea typeface="Cambria" panose="02040503050406030204" pitchFamily="18" charset="0"/>
              </a:rPr>
              <a:t>row = arr1[3]/</a:t>
            </a:r>
            <a:r>
              <a:rPr lang="en-US" dirty="0">
                <a:latin typeface="Cambria" panose="02040503050406030204" pitchFamily="18" charset="0"/>
                <a:ea typeface="Cambria" panose="02040503050406030204" pitchFamily="18" charset="0"/>
              </a:rPr>
              <a:t>9</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col = arr1[3]/</a:t>
            </a:r>
            <a:r>
              <a:rPr lang="en-US" dirty="0">
                <a:latin typeface="Cambria" panose="02040503050406030204" pitchFamily="18" charset="0"/>
                <a:ea typeface="Cambria" panose="02040503050406030204" pitchFamily="18" charset="0"/>
              </a:rPr>
              <a:t>6</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arr6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[row][col];</a:t>
            </a:r>
            <a:endParaRPr lang="en-US" dirty="0">
              <a:latin typeface="Cambria" panose="02040503050406030204" pitchFamily="18" charset="0"/>
              <a:ea typeface="Cambria" panose="02040503050406030204" pitchFamily="18" charset="0"/>
            </a:endParaRP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4</a:t>
            </a:r>
            <a:r>
              <a:rPr lang="en-US" b="1" baseline="30000" dirty="0" smtClean="0">
                <a:latin typeface="Cambria" panose="02040503050406030204" pitchFamily="18" charset="0"/>
                <a:ea typeface="Cambria" panose="02040503050406030204" pitchFamily="18" charset="0"/>
              </a:rPr>
              <a:t>th</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arr8[ ][ ] = {{7,8},{9,5}};</a:t>
            </a:r>
            <a:endParaRPr lang="en-US" b="1" dirty="0">
              <a:latin typeface="Cambria" panose="02040503050406030204" pitchFamily="18" charset="0"/>
              <a:ea typeface="Cambria" panose="02040503050406030204" pitchFamily="18" charset="0"/>
            </a:endParaRPr>
          </a:p>
        </p:txBody>
      </p:sp>
      <p:sp>
        <p:nvSpPr>
          <p:cNvPr id="9" name="TextBox 8"/>
          <p:cNvSpPr txBox="1"/>
          <p:nvPr/>
        </p:nvSpPr>
        <p:spPr>
          <a:xfrm>
            <a:off x="6115049" y="2092927"/>
            <a:ext cx="2671763" cy="3354765"/>
          </a:xfrm>
          <a:prstGeom prst="rect">
            <a:avLst/>
          </a:prstGeom>
          <a:solidFill>
            <a:schemeClr val="accent6">
              <a:lumMod val="40000"/>
              <a:lumOff val="60000"/>
            </a:schemeClr>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a:t>
            </a:r>
            <a:r>
              <a:rPr lang="en-US" sz="1600" b="1" dirty="0" smtClean="0">
                <a:latin typeface="Cambria" panose="02040503050406030204" pitchFamily="18" charset="0"/>
                <a:ea typeface="Cambria" panose="02040503050406030204" pitchFamily="18" charset="0"/>
              </a:rPr>
              <a:t>[ ][ ] </a:t>
            </a:r>
            <a:r>
              <a:rPr lang="en-US" sz="1600" dirty="0" smtClean="0">
                <a:latin typeface="Cambria" panose="02040503050406030204" pitchFamily="18" charset="0"/>
                <a:ea typeface="Cambria" panose="02040503050406030204" pitchFamily="18" charset="0"/>
              </a:rPr>
              <a:t>symbol denotes that it is a 2D array.</a:t>
            </a: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a:t>
            </a:r>
            <a:r>
              <a:rPr lang="en-US" sz="1600" b="1" dirty="0" smtClean="0">
                <a:latin typeface="Cambria" panose="02040503050406030204" pitchFamily="18" charset="0"/>
                <a:ea typeface="Cambria" panose="02040503050406030204" pitchFamily="18" charset="0"/>
              </a:rPr>
              <a:t>[ ][ ]</a:t>
            </a:r>
            <a:r>
              <a:rPr lang="en-US" sz="1600" dirty="0" smtClean="0">
                <a:latin typeface="Cambria" panose="02040503050406030204" pitchFamily="18" charset="0"/>
                <a:ea typeface="Cambria" panose="02040503050406030204" pitchFamily="18" charset="0"/>
              </a:rPr>
              <a:t> symbols can also be written before the name of the array.</a:t>
            </a: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value in the </a:t>
            </a:r>
            <a:r>
              <a:rPr lang="en-US" sz="1600" b="1" dirty="0" smtClean="0">
                <a:latin typeface="Cambria" panose="02040503050406030204" pitchFamily="18" charset="0"/>
                <a:ea typeface="Cambria" panose="02040503050406030204" pitchFamily="18" charset="0"/>
              </a:rPr>
              <a:t>1</a:t>
            </a:r>
            <a:r>
              <a:rPr lang="en-US" sz="1600" b="1" baseline="30000" dirty="0" smtClean="0">
                <a:latin typeface="Cambria" panose="02040503050406030204" pitchFamily="18" charset="0"/>
                <a:ea typeface="Cambria" panose="02040503050406030204" pitchFamily="18" charset="0"/>
              </a:rPr>
              <a:t>st</a:t>
            </a:r>
            <a:r>
              <a:rPr lang="en-US" sz="1600" dirty="0" smtClean="0">
                <a:latin typeface="Cambria" panose="02040503050406030204" pitchFamily="18" charset="0"/>
                <a:ea typeface="Cambria" panose="02040503050406030204" pitchFamily="18" charset="0"/>
              </a:rPr>
              <a:t> </a:t>
            </a:r>
            <a:r>
              <a:rPr lang="en-US" sz="1600" b="1" dirty="0" smtClean="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represents the number of </a:t>
            </a:r>
            <a:r>
              <a:rPr lang="en-US" sz="1600" b="1" dirty="0" smtClean="0">
                <a:latin typeface="Cambria" panose="02040503050406030204" pitchFamily="18" charset="0"/>
                <a:ea typeface="Cambria" panose="02040503050406030204" pitchFamily="18" charset="0"/>
              </a:rPr>
              <a:t>rows</a:t>
            </a:r>
            <a:r>
              <a:rPr lang="en-US" sz="1600" dirty="0" smtClean="0">
                <a:latin typeface="Cambria" panose="02040503050406030204" pitchFamily="18" charset="0"/>
                <a:ea typeface="Cambria" panose="02040503050406030204" pitchFamily="18" charset="0"/>
              </a:rPr>
              <a:t> and the value in </a:t>
            </a:r>
            <a:r>
              <a:rPr lang="en-US" sz="1600" b="1" dirty="0" smtClean="0">
                <a:latin typeface="Cambria" panose="02040503050406030204" pitchFamily="18" charset="0"/>
                <a:ea typeface="Cambria" panose="02040503050406030204" pitchFamily="18" charset="0"/>
              </a:rPr>
              <a:t>2</a:t>
            </a:r>
            <a:r>
              <a:rPr lang="en-US" sz="1600" b="1" baseline="30000" dirty="0" smtClean="0">
                <a:latin typeface="Cambria" panose="02040503050406030204" pitchFamily="18" charset="0"/>
                <a:ea typeface="Cambria" panose="02040503050406030204" pitchFamily="18" charset="0"/>
              </a:rPr>
              <a:t>nd</a:t>
            </a:r>
            <a:r>
              <a:rPr lang="en-US" sz="1600" dirty="0" smtClean="0">
                <a:latin typeface="Cambria" panose="02040503050406030204" pitchFamily="18" charset="0"/>
                <a:ea typeface="Cambria" panose="02040503050406030204" pitchFamily="18" charset="0"/>
              </a:rPr>
              <a:t> </a:t>
            </a:r>
            <a:r>
              <a:rPr lang="en-US" sz="1600" b="1" dirty="0" smtClean="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represents the number of </a:t>
            </a:r>
            <a:r>
              <a:rPr lang="en-US" sz="1600" b="1" dirty="0" smtClean="0">
                <a:latin typeface="Cambria" panose="02040503050406030204" pitchFamily="18" charset="0"/>
                <a:ea typeface="Cambria" panose="02040503050406030204" pitchFamily="18" charset="0"/>
              </a:rPr>
              <a:t>columns</a:t>
            </a:r>
            <a:r>
              <a:rPr lang="en-US" sz="1600" dirty="0" smtClean="0">
                <a:latin typeface="Cambria" panose="02040503050406030204" pitchFamily="18" charset="0"/>
                <a:ea typeface="Cambria" panose="02040503050406030204" pitchFamily="18" charset="0"/>
              </a:rPr>
              <a:t>.</a:t>
            </a:r>
          </a:p>
          <a:p>
            <a:pPr marL="171450" indent="-171450" algn="just">
              <a:buFont typeface="Arial" panose="020B0604020202020204" pitchFamily="34" charset="0"/>
              <a:buChar char="•"/>
            </a:pPr>
            <a:endParaRPr lang="en-US" sz="1600" dirty="0" smtClean="0">
              <a:latin typeface="Cambria" panose="02040503050406030204" pitchFamily="18" charset="0"/>
              <a:ea typeface="Cambria" panose="02040503050406030204" pitchFamily="18" charset="0"/>
            </a:endParaRPr>
          </a:p>
        </p:txBody>
      </p:sp>
      <p:sp>
        <p:nvSpPr>
          <p:cNvPr id="12" name="TextBox 11"/>
          <p:cNvSpPr txBox="1"/>
          <p:nvPr/>
        </p:nvSpPr>
        <p:spPr>
          <a:xfrm>
            <a:off x="4191000" y="5572590"/>
            <a:ext cx="4595812" cy="369332"/>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4</a:t>
            </a:r>
            <a:r>
              <a:rPr lang="en-US" baseline="30000" dirty="0">
                <a:latin typeface="Cambria" panose="02040503050406030204" pitchFamily="18" charset="0"/>
                <a:ea typeface="Cambria" panose="02040503050406030204" pitchFamily="18" charset="0"/>
              </a:rPr>
              <a:t>th</a:t>
            </a:r>
            <a:r>
              <a:rPr lang="en-US" dirty="0">
                <a:latin typeface="Cambria" panose="02040503050406030204" pitchFamily="18" charset="0"/>
                <a:ea typeface="Cambria" panose="02040503050406030204" pitchFamily="18" charset="0"/>
              </a:rPr>
              <a:t> approach is NOT </a:t>
            </a:r>
            <a:r>
              <a:rPr lang="en-US" dirty="0" smtClean="0">
                <a:latin typeface="Cambria" panose="02040503050406030204" pitchFamily="18" charset="0"/>
                <a:ea typeface="Cambria" panose="02040503050406030204" pitchFamily="18" charset="0"/>
              </a:rPr>
              <a:t>RECOMMENDED.</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28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8" name="TextBox 7"/>
          <p:cNvSpPr txBox="1"/>
          <p:nvPr/>
        </p:nvSpPr>
        <p:spPr>
          <a:xfrm>
            <a:off x="357186" y="2092927"/>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arr5[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[3][3];</a:t>
            </a:r>
          </a:p>
        </p:txBody>
      </p:sp>
      <p:sp>
        <p:nvSpPr>
          <p:cNvPr id="11" name="TextBox 10"/>
          <p:cNvSpPr txBox="1"/>
          <p:nvPr/>
        </p:nvSpPr>
        <p:spPr>
          <a:xfrm>
            <a:off x="310877" y="3505207"/>
            <a:ext cx="5664207" cy="1754326"/>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arr5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arr5 [1][2]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arr5 [2][1] = 20;</a:t>
            </a:r>
            <a:endParaRPr lang="en-US"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93241928"/>
              </p:ext>
            </p:extLst>
          </p:nvPr>
        </p:nvGraphicFramePr>
        <p:xfrm>
          <a:off x="6518339" y="2951041"/>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8" name="Left Brace 17"/>
          <p:cNvSpPr/>
          <p:nvPr/>
        </p:nvSpPr>
        <p:spPr>
          <a:xfrm rot="5400000">
            <a:off x="7791051" y="2333679"/>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28735" y="2597497"/>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Column index</a:t>
            </a:r>
          </a:p>
        </p:txBody>
      </p:sp>
      <p:sp>
        <p:nvSpPr>
          <p:cNvPr id="20" name="Left Brace 19"/>
          <p:cNvSpPr/>
          <p:nvPr/>
        </p:nvSpPr>
        <p:spPr>
          <a:xfrm>
            <a:off x="6416288" y="3383496"/>
            <a:ext cx="204101" cy="963488"/>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68100" y="3695963"/>
            <a:ext cx="1214436"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Row index</a:t>
            </a:r>
          </a:p>
        </p:txBody>
      </p:sp>
      <p:sp>
        <p:nvSpPr>
          <p:cNvPr id="22" name="TextBox 21"/>
          <p:cNvSpPr txBox="1"/>
          <p:nvPr/>
        </p:nvSpPr>
        <p:spPr>
          <a:xfrm>
            <a:off x="350220" y="2765885"/>
            <a:ext cx="5629277"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2822804072"/>
              </p:ext>
            </p:extLst>
          </p:nvPr>
        </p:nvGraphicFramePr>
        <p:xfrm>
          <a:off x="6518338" y="2943238"/>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817660302"/>
              </p:ext>
            </p:extLst>
          </p:nvPr>
        </p:nvGraphicFramePr>
        <p:xfrm>
          <a:off x="6515459" y="2950425"/>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6811208" y="4451314"/>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arr5</a:t>
            </a:r>
          </a:p>
        </p:txBody>
      </p:sp>
    </p:spTree>
    <p:extLst>
      <p:ext uri="{BB962C8B-B14F-4D97-AF65-F5344CB8AC3E}">
        <p14:creationId xmlns:p14="http://schemas.microsoft.com/office/powerpoint/2010/main" val="33046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8" grpId="0" animBg="1"/>
      <p:bldP spid="19" grpId="0"/>
      <p:bldP spid="20" grpId="0" animBg="1"/>
      <p:bldP spid="21" grpId="0"/>
      <p:bldP spid="22" grpId="0" animBg="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10877" y="4699194"/>
            <a:ext cx="566420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arr6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arr6 [1][2]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5" name="TextBox 14"/>
          <p:cNvSpPr txBox="1"/>
          <p:nvPr/>
        </p:nvSpPr>
        <p:spPr>
          <a:xfrm>
            <a:off x="310877" y="2115530"/>
            <a:ext cx="5664207" cy="1754326"/>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arr6[ ][ ];</a:t>
            </a:r>
          </a:p>
          <a:p>
            <a:pPr algn="just"/>
            <a:r>
              <a:rPr lang="en-US" dirty="0" smtClean="0">
                <a:latin typeface="Cambria" panose="02040503050406030204" pitchFamily="18" charset="0"/>
                <a:ea typeface="Cambria" panose="02040503050406030204" pitchFamily="18" charset="0"/>
              </a:rPr>
              <a:t>row = arr1[3]/</a:t>
            </a:r>
            <a:r>
              <a:rPr lang="en-US" dirty="0">
                <a:latin typeface="Cambria" panose="02040503050406030204" pitchFamily="18" charset="0"/>
                <a:ea typeface="Cambria" panose="02040503050406030204" pitchFamily="18" charset="0"/>
              </a:rPr>
              <a:t>9</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col = arr1[3]/</a:t>
            </a:r>
            <a:r>
              <a:rPr lang="en-US" dirty="0">
                <a:latin typeface="Cambria" panose="02040503050406030204" pitchFamily="18" charset="0"/>
                <a:ea typeface="Cambria" panose="02040503050406030204" pitchFamily="18" charset="0"/>
              </a:rPr>
              <a:t>6</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arr6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[row][col];</a:t>
            </a:r>
            <a:endParaRPr lang="en-US"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47062437"/>
              </p:ext>
            </p:extLst>
          </p:nvPr>
        </p:nvGraphicFramePr>
        <p:xfrm>
          <a:off x="6500812" y="3123745"/>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8" name="Left Brace 17"/>
          <p:cNvSpPr/>
          <p:nvPr/>
        </p:nvSpPr>
        <p:spPr>
          <a:xfrm rot="5400000">
            <a:off x="7773524" y="2506383"/>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11208" y="2770201"/>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Column index</a:t>
            </a:r>
          </a:p>
        </p:txBody>
      </p:sp>
      <p:sp>
        <p:nvSpPr>
          <p:cNvPr id="20" name="Left Brace 19"/>
          <p:cNvSpPr/>
          <p:nvPr/>
        </p:nvSpPr>
        <p:spPr>
          <a:xfrm>
            <a:off x="6398761" y="3556200"/>
            <a:ext cx="141737" cy="645876"/>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37227" y="3689616"/>
            <a:ext cx="1214436"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Row index</a:t>
            </a:r>
          </a:p>
        </p:txBody>
      </p:sp>
      <p:sp>
        <p:nvSpPr>
          <p:cNvPr id="22" name="TextBox 21"/>
          <p:cNvSpPr txBox="1"/>
          <p:nvPr/>
        </p:nvSpPr>
        <p:spPr>
          <a:xfrm>
            <a:off x="310877" y="3946997"/>
            <a:ext cx="5670198"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1071354188"/>
              </p:ext>
            </p:extLst>
          </p:nvPr>
        </p:nvGraphicFramePr>
        <p:xfrm>
          <a:off x="6505665" y="3127131"/>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22471557"/>
              </p:ext>
            </p:extLst>
          </p:nvPr>
        </p:nvGraphicFramePr>
        <p:xfrm>
          <a:off x="6505665" y="3120359"/>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7" name="TextBox 16"/>
          <p:cNvSpPr txBox="1"/>
          <p:nvPr/>
        </p:nvSpPr>
        <p:spPr>
          <a:xfrm>
            <a:off x="6845064" y="4277971"/>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arr6</a:t>
            </a:r>
          </a:p>
        </p:txBody>
      </p:sp>
    </p:spTree>
    <p:extLst>
      <p:ext uri="{BB962C8B-B14F-4D97-AF65-F5344CB8AC3E}">
        <p14:creationId xmlns:p14="http://schemas.microsoft.com/office/powerpoint/2010/main" val="22122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8" grpId="0" animBg="1"/>
      <p:bldP spid="19" grpId="0"/>
      <p:bldP spid="20" grpId="0" animBg="1"/>
      <p:bldP spid="21" grpId="0"/>
      <p:bldP spid="22"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arr7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arr7 [1][1]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extLst>
              <p:ext uri="{D42A27DB-BD31-4B8C-83A1-F6EECF244321}">
                <p14:modId xmlns:p14="http://schemas.microsoft.com/office/powerpoint/2010/main" val="4161279667"/>
              </p:ext>
            </p:extLst>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34352745"/>
              </p:ext>
            </p:extLst>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583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arr7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arr7 [1][1]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7" name="Table 16"/>
          <p:cNvGraphicFramePr>
            <a:graphicFrameLocks noGrp="1"/>
          </p:cNvGraphicFramePr>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1989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sp>
        <p:nvSpPr>
          <p:cNvPr id="11" name="TextBox 10"/>
          <p:cNvSpPr txBox="1"/>
          <p:nvPr/>
        </p:nvSpPr>
        <p:spPr>
          <a:xfrm>
            <a:off x="334197" y="4124596"/>
            <a:ext cx="5629277" cy="369332"/>
          </a:xfrm>
          <a:prstGeom prst="rect">
            <a:avLst/>
          </a:prstGeom>
          <a:solidFill>
            <a:srgbClr val="99FF79"/>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Solution: An array of Box.</a:t>
            </a:r>
            <a:endParaRPr lang="en-US" b="1" dirty="0">
              <a:latin typeface="Cambria" panose="02040503050406030204" pitchFamily="18" charset="0"/>
              <a:ea typeface="Cambria" panose="02040503050406030204" pitchFamily="18" charset="0"/>
            </a:endParaRPr>
          </a:p>
        </p:txBody>
      </p:sp>
      <p:sp>
        <p:nvSpPr>
          <p:cNvPr id="16" name="TextBox 15"/>
          <p:cNvSpPr txBox="1"/>
          <p:nvPr/>
        </p:nvSpPr>
        <p:spPr>
          <a:xfrm>
            <a:off x="328206" y="4559859"/>
            <a:ext cx="5635268"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Box boxes[ ] = new Box [3];</a:t>
            </a:r>
          </a:p>
        </p:txBody>
      </p:sp>
      <p:sp>
        <p:nvSpPr>
          <p:cNvPr id="25" name="TextBox 24"/>
          <p:cNvSpPr txBox="1"/>
          <p:nvPr/>
        </p:nvSpPr>
        <p:spPr>
          <a:xfrm>
            <a:off x="328206" y="2153493"/>
            <a:ext cx="5635268"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 following statement creates an object of the Box class we studied previously:</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 b = new Box( );</a:t>
            </a:r>
            <a:endParaRPr lang="en-US" dirty="0">
              <a:latin typeface="Cambria" panose="02040503050406030204" pitchFamily="18" charset="0"/>
              <a:ea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31481953"/>
              </p:ext>
            </p:extLst>
          </p:nvPr>
        </p:nvGraphicFramePr>
        <p:xfrm>
          <a:off x="7075042" y="2256542"/>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6474256" y="2635905"/>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a:t>
            </a:r>
          </a:p>
        </p:txBody>
      </p:sp>
      <p:sp>
        <p:nvSpPr>
          <p:cNvPr id="12" name="TextBox 11"/>
          <p:cNvSpPr txBox="1"/>
          <p:nvPr/>
        </p:nvSpPr>
        <p:spPr>
          <a:xfrm>
            <a:off x="328206" y="3427029"/>
            <a:ext cx="5635268"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This b can store data for only one Box object.</a:t>
            </a:r>
          </a:p>
          <a:p>
            <a:pPr algn="just"/>
            <a:r>
              <a:rPr lang="en-US" dirty="0" smtClean="0">
                <a:latin typeface="Cambria" panose="02040503050406030204" pitchFamily="18" charset="0"/>
                <a:ea typeface="Cambria" panose="02040503050406030204" pitchFamily="18" charset="0"/>
              </a:rPr>
              <a:t>How can we store data for multiple boxes?</a:t>
            </a:r>
            <a:endParaRPr lang="en-US" dirty="0">
              <a:latin typeface="Cambria" panose="02040503050406030204" pitchFamily="18" charset="0"/>
              <a:ea typeface="Cambria" panose="020405030504060302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034777650"/>
              </p:ext>
            </p:extLst>
          </p:nvPr>
        </p:nvGraphicFramePr>
        <p:xfrm>
          <a:off x="5949186" y="465119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37947146"/>
              </p:ext>
            </p:extLst>
          </p:nvPr>
        </p:nvGraphicFramePr>
        <p:xfrm>
          <a:off x="6146354" y="4994200"/>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TextBox 14"/>
          <p:cNvSpPr txBox="1"/>
          <p:nvPr/>
        </p:nvSpPr>
        <p:spPr>
          <a:xfrm>
            <a:off x="328206" y="4922761"/>
            <a:ext cx="5629682"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objects has been initialized in the boxes array, the default value for each of the indexes will be </a:t>
            </a:r>
            <a:r>
              <a:rPr lang="en-US" b="1" i="1" dirty="0" smtClean="0">
                <a:latin typeface="Cambria" panose="02040503050406030204" pitchFamily="18" charset="0"/>
                <a:ea typeface="Cambria" panose="02040503050406030204" pitchFamily="18" charset="0"/>
              </a:rPr>
              <a:t>null</a:t>
            </a:r>
            <a:r>
              <a:rPr lang="en-US" dirty="0" smtClean="0">
                <a:latin typeface="Cambria" panose="02040503050406030204" pitchFamily="18" charset="0"/>
                <a:ea typeface="Cambria" panose="02040503050406030204" pitchFamily="18"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117787129"/>
              </p:ext>
            </p:extLst>
          </p:nvPr>
        </p:nvGraphicFramePr>
        <p:xfrm>
          <a:off x="5949186" y="4646199"/>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319503" y="5502030"/>
            <a:ext cx="710999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create object of Box class referring the index of the boxes array or we can create object of Box class and assign them in the boxes array.</a:t>
            </a:r>
          </a:p>
        </p:txBody>
      </p:sp>
    </p:spTree>
    <p:extLst>
      <p:ext uri="{BB962C8B-B14F-4D97-AF65-F5344CB8AC3E}">
        <p14:creationId xmlns:p14="http://schemas.microsoft.com/office/powerpoint/2010/main" val="13834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2" presetClass="entr" presetSubtype="4"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Effect transition="in" filter="fad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P spid="10" grpId="0"/>
      <p:bldP spid="12" grpId="0" animBg="1"/>
      <p:bldP spid="15"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sp>
        <p:nvSpPr>
          <p:cNvPr id="25" name="TextBox 24"/>
          <p:cNvSpPr txBox="1"/>
          <p:nvPr/>
        </p:nvSpPr>
        <p:spPr>
          <a:xfrm>
            <a:off x="319503" y="2153493"/>
            <a:ext cx="5701121" cy="1477328"/>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we have created an object of Box using its parameterized constructor and we have an array of Box.</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 b1 = new Box(1.5,1.2,1.3);</a:t>
            </a:r>
          </a:p>
          <a:p>
            <a:pPr algn="just"/>
            <a:r>
              <a:rPr lang="en-US" dirty="0">
                <a:latin typeface="Cambria" panose="02040503050406030204" pitchFamily="18" charset="0"/>
                <a:ea typeface="Cambria" panose="02040503050406030204" pitchFamily="18" charset="0"/>
              </a:rPr>
              <a:t>Box boxes[ ] = new Box [3</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47430967"/>
              </p:ext>
            </p:extLst>
          </p:nvPr>
        </p:nvGraphicFramePr>
        <p:xfrm>
          <a:off x="7075042"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6157535"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graphicFrame>
        <p:nvGraphicFramePr>
          <p:cNvPr id="14" name="Table 13"/>
          <p:cNvGraphicFramePr>
            <a:graphicFrameLocks noGrp="1"/>
          </p:cNvGraphicFramePr>
          <p:nvPr>
            <p:extLst>
              <p:ext uri="{D42A27DB-BD31-4B8C-83A1-F6EECF244321}">
                <p14:modId xmlns:p14="http://schemas.microsoft.com/office/powerpoint/2010/main" val="2330508456"/>
              </p:ext>
            </p:extLst>
          </p:nvPr>
        </p:nvGraphicFramePr>
        <p:xfrm>
          <a:off x="6294688" y="3753282"/>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014179460"/>
              </p:ext>
            </p:extLst>
          </p:nvPr>
        </p:nvGraphicFramePr>
        <p:xfrm>
          <a:off x="6066216" y="337688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319503" y="3682609"/>
            <a:ext cx="5701121"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assign the b1 object in the boxes[0] position.</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boxes[0] = b1;</a:t>
            </a:r>
          </a:p>
        </p:txBody>
      </p:sp>
      <p:graphicFrame>
        <p:nvGraphicFramePr>
          <p:cNvPr id="17" name="Table 16"/>
          <p:cNvGraphicFramePr>
            <a:graphicFrameLocks noGrp="1"/>
          </p:cNvGraphicFramePr>
          <p:nvPr>
            <p:extLst>
              <p:ext uri="{D42A27DB-BD31-4B8C-83A1-F6EECF244321}">
                <p14:modId xmlns:p14="http://schemas.microsoft.com/office/powerpoint/2010/main" val="2426858396"/>
              </p:ext>
            </p:extLst>
          </p:nvPr>
        </p:nvGraphicFramePr>
        <p:xfrm>
          <a:off x="6066216" y="3375755"/>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319502" y="4605939"/>
            <a:ext cx="5701121" cy="1477328"/>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So, now, the following two statements will yield the same output:</a:t>
            </a:r>
          </a:p>
          <a:p>
            <a:pPr algn="just"/>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(b1.getLength( ));</a:t>
            </a: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(boxes[0].</a:t>
            </a:r>
            <a:r>
              <a:rPr lang="en-US" dirty="0" err="1" smtClean="0">
                <a:latin typeface="Cambria" panose="02040503050406030204" pitchFamily="18" charset="0"/>
                <a:ea typeface="Cambria" panose="02040503050406030204" pitchFamily="18" charset="0"/>
              </a:rPr>
              <a:t>getLength</a:t>
            </a:r>
            <a:r>
              <a:rPr lang="en-US" dirty="0" smtClean="0">
                <a:latin typeface="Cambria" panose="02040503050406030204" pitchFamily="18" charset="0"/>
                <a:ea typeface="Cambria" panose="02040503050406030204" pitchFamily="18" charset="0"/>
              </a:rPr>
              <a:t>( ));</a:t>
            </a:r>
          </a:p>
        </p:txBody>
      </p:sp>
      <p:sp>
        <p:nvSpPr>
          <p:cNvPr id="21" name="TextBox 20"/>
          <p:cNvSpPr txBox="1"/>
          <p:nvPr/>
        </p:nvSpPr>
        <p:spPr>
          <a:xfrm>
            <a:off x="6997685" y="4219984"/>
            <a:ext cx="1800634" cy="1200329"/>
          </a:xfrm>
          <a:prstGeom prst="rect">
            <a:avLst/>
          </a:prstGeom>
          <a:solidFill>
            <a:schemeClr val="tx1"/>
          </a:solidFill>
        </p:spPr>
        <p:txBody>
          <a:bodyPr wrap="square" rtlCol="0">
            <a:spAutoFit/>
          </a:bodyPr>
          <a:lstStyle/>
          <a:p>
            <a:pPr algn="ctr"/>
            <a:r>
              <a:rPr lang="en-US" dirty="0" smtClean="0">
                <a:solidFill>
                  <a:schemeClr val="bg1">
                    <a:lumMod val="95000"/>
                  </a:schemeClr>
                </a:solidFill>
                <a:latin typeface="Cambria" panose="02040503050406030204" pitchFamily="18" charset="0"/>
                <a:ea typeface="Cambria" panose="02040503050406030204" pitchFamily="18" charset="0"/>
              </a:rPr>
              <a:t>Output</a:t>
            </a:r>
          </a:p>
          <a:p>
            <a:pPr algn="ctr"/>
            <a:endParaRPr lang="en-US" dirty="0" smtClean="0">
              <a:solidFill>
                <a:schemeClr val="bg1">
                  <a:lumMod val="95000"/>
                </a:schemeClr>
              </a:solidFill>
              <a:latin typeface="Cambria" panose="02040503050406030204" pitchFamily="18" charset="0"/>
              <a:ea typeface="Cambria" panose="02040503050406030204" pitchFamily="18" charset="0"/>
            </a:endParaRPr>
          </a:p>
          <a:p>
            <a:pPr algn="just"/>
            <a:r>
              <a:rPr lang="en-US" dirty="0" smtClean="0">
                <a:solidFill>
                  <a:schemeClr val="bg1">
                    <a:lumMod val="95000"/>
                  </a:schemeClr>
                </a:solidFill>
                <a:latin typeface="Cambria" panose="02040503050406030204" pitchFamily="18" charset="0"/>
                <a:ea typeface="Cambria" panose="02040503050406030204" pitchFamily="18" charset="0"/>
              </a:rPr>
              <a:t>1.5</a:t>
            </a:r>
          </a:p>
          <a:p>
            <a:pPr algn="just"/>
            <a:r>
              <a:rPr lang="en-US" dirty="0" smtClean="0">
                <a:solidFill>
                  <a:schemeClr val="bg1">
                    <a:lumMod val="95000"/>
                  </a:schemeClr>
                </a:solidFill>
                <a:latin typeface="Cambria" panose="02040503050406030204" pitchFamily="18" charset="0"/>
                <a:ea typeface="Cambria" panose="02040503050406030204" pitchFamily="18" charset="0"/>
              </a:rPr>
              <a:t>1.5</a:t>
            </a:r>
          </a:p>
        </p:txBody>
      </p:sp>
      <p:sp>
        <p:nvSpPr>
          <p:cNvPr id="22" name="TextBox 21"/>
          <p:cNvSpPr txBox="1"/>
          <p:nvPr/>
        </p:nvSpPr>
        <p:spPr>
          <a:xfrm>
            <a:off x="7008782" y="5485572"/>
            <a:ext cx="1800634" cy="584775"/>
          </a:xfrm>
          <a:prstGeom prst="rect">
            <a:avLst/>
          </a:prstGeom>
          <a:solidFill>
            <a:srgbClr val="CC3300"/>
          </a:solidFill>
        </p:spPr>
        <p:txBody>
          <a:bodyPr wrap="square" rtlCol="0">
            <a:spAutoFit/>
          </a:bodyPr>
          <a:lstStyle/>
          <a:p>
            <a:pPr algn="just"/>
            <a:r>
              <a:rPr lang="en-US" sz="3200" b="1" dirty="0" smtClean="0">
                <a:latin typeface="Cambria" panose="02040503050406030204" pitchFamily="18" charset="0"/>
                <a:ea typeface="Cambria" panose="02040503050406030204" pitchFamily="18" charset="0"/>
              </a:rPr>
              <a:t>WHY???</a:t>
            </a:r>
          </a:p>
        </p:txBody>
      </p:sp>
      <p:cxnSp>
        <p:nvCxnSpPr>
          <p:cNvPr id="6" name="Curved Connector 5"/>
          <p:cNvCxnSpPr>
            <a:endCxn id="9" idx="1"/>
          </p:cNvCxnSpPr>
          <p:nvPr/>
        </p:nvCxnSpPr>
        <p:spPr>
          <a:xfrm>
            <a:off x="6684841"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32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11416262"/>
              </p:ext>
            </p:extLst>
          </p:nvPr>
        </p:nvGraphicFramePr>
        <p:xfrm>
          <a:off x="4003071" y="2155425"/>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3402285" y="2520500"/>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graphicFrame>
        <p:nvGraphicFramePr>
          <p:cNvPr id="14" name="Table 13"/>
          <p:cNvGraphicFramePr>
            <a:graphicFrameLocks noGrp="1"/>
          </p:cNvGraphicFramePr>
          <p:nvPr>
            <p:extLst>
              <p:ext uri="{D42A27DB-BD31-4B8C-83A1-F6EECF244321}">
                <p14:modId xmlns:p14="http://schemas.microsoft.com/office/powerpoint/2010/main" val="309768494"/>
              </p:ext>
            </p:extLst>
          </p:nvPr>
        </p:nvGraphicFramePr>
        <p:xfrm>
          <a:off x="659085" y="2619196"/>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89782994"/>
              </p:ext>
            </p:extLst>
          </p:nvPr>
        </p:nvGraphicFramePr>
        <p:xfrm>
          <a:off x="476205" y="226531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5" name="Oval 14"/>
          <p:cNvSpPr/>
          <p:nvPr/>
        </p:nvSpPr>
        <p:spPr>
          <a:xfrm>
            <a:off x="3504580" y="2446963"/>
            <a:ext cx="514350" cy="53778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urved Connector 7"/>
          <p:cNvCxnSpPr>
            <a:stCxn id="58" idx="2"/>
            <a:endCxn id="15" idx="4"/>
          </p:cNvCxnSpPr>
          <p:nvPr/>
        </p:nvCxnSpPr>
        <p:spPr>
          <a:xfrm rot="16200000" flipH="1">
            <a:off x="2689651" y="1912638"/>
            <a:ext cx="143" cy="2144066"/>
          </a:xfrm>
          <a:prstGeom prst="curvedConnector3">
            <a:avLst>
              <a:gd name="adj1" fmla="val 15996014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1341" y="3782940"/>
            <a:ext cx="6122331"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Memory location of boxes[0] holds the reference b1.</a:t>
            </a:r>
          </a:p>
          <a:p>
            <a:pPr algn="just"/>
            <a:r>
              <a:rPr lang="en-US" dirty="0" smtClean="0">
                <a:latin typeface="Cambria" panose="02040503050406030204" pitchFamily="18" charset="0"/>
                <a:ea typeface="Cambria" panose="02040503050406030204" pitchFamily="18" charset="0"/>
              </a:rPr>
              <a:t>So, they both refers to the same object.</a:t>
            </a:r>
          </a:p>
        </p:txBody>
      </p:sp>
      <p:sp>
        <p:nvSpPr>
          <p:cNvPr id="33" name="TextBox 32"/>
          <p:cNvSpPr txBox="1"/>
          <p:nvPr/>
        </p:nvSpPr>
        <p:spPr>
          <a:xfrm>
            <a:off x="421340" y="4419520"/>
            <a:ext cx="6122333" cy="1138773"/>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also create an object and refer that object directly by using an index of the array.</a:t>
            </a:r>
          </a:p>
          <a:p>
            <a:pPr algn="just"/>
            <a:endParaRPr lang="en-US" sz="1400"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boxes[1] = new Box(2.7,2.5,1.2);</a:t>
            </a:r>
          </a:p>
        </p:txBody>
      </p:sp>
      <p:graphicFrame>
        <p:nvGraphicFramePr>
          <p:cNvPr id="34" name="Table 33"/>
          <p:cNvGraphicFramePr>
            <a:graphicFrameLocks noGrp="1"/>
          </p:cNvGraphicFramePr>
          <p:nvPr>
            <p:extLst>
              <p:ext uri="{D42A27DB-BD31-4B8C-83A1-F6EECF244321}">
                <p14:modId xmlns:p14="http://schemas.microsoft.com/office/powerpoint/2010/main" val="921543133"/>
              </p:ext>
            </p:extLst>
          </p:nvPr>
        </p:nvGraphicFramePr>
        <p:xfrm>
          <a:off x="6432657" y="2154012"/>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2.7</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Oval 51"/>
          <p:cNvSpPr/>
          <p:nvPr/>
        </p:nvSpPr>
        <p:spPr>
          <a:xfrm>
            <a:off x="5762573" y="2004575"/>
            <a:ext cx="2986087" cy="1401182"/>
          </a:xfrm>
          <a:prstGeom prst="ellipse">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Curved Connector 52"/>
          <p:cNvCxnSpPr>
            <a:stCxn id="59" idx="2"/>
            <a:endCxn id="52" idx="3"/>
          </p:cNvCxnSpPr>
          <p:nvPr/>
        </p:nvCxnSpPr>
        <p:spPr>
          <a:xfrm rot="16200000" flipH="1">
            <a:off x="4132178" y="1132861"/>
            <a:ext cx="210443" cy="3924952"/>
          </a:xfrm>
          <a:prstGeom prst="curvedConnector3">
            <a:avLst>
              <a:gd name="adj1" fmla="val 306136"/>
            </a:avLst>
          </a:prstGeom>
          <a:ln>
            <a:solidFill>
              <a:srgbClr val="43661C"/>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237661989"/>
              </p:ext>
            </p:extLst>
          </p:nvPr>
        </p:nvGraphicFramePr>
        <p:xfrm>
          <a:off x="476205" y="225775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8" name="Rectangle 57"/>
          <p:cNvSpPr/>
          <p:nvPr/>
        </p:nvSpPr>
        <p:spPr>
          <a:xfrm>
            <a:off x="1337654" y="2250193"/>
            <a:ext cx="560069" cy="73440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994888" y="2255709"/>
            <a:ext cx="560069" cy="734407"/>
          </a:xfrm>
          <a:prstGeom prst="rect">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421340" y="5537123"/>
            <a:ext cx="6122334"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we can use boxes[1] to access that object. For Example:</a:t>
            </a: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(boxes[1].</a:t>
            </a:r>
            <a:r>
              <a:rPr lang="en-US" dirty="0" err="1" smtClean="0">
                <a:latin typeface="Cambria" panose="02040503050406030204" pitchFamily="18" charset="0"/>
                <a:ea typeface="Cambria" panose="02040503050406030204" pitchFamily="18" charset="0"/>
              </a:rPr>
              <a:t>getLength</a:t>
            </a:r>
            <a:r>
              <a:rPr lang="en-US" dirty="0" smtClean="0">
                <a:latin typeface="Cambria" panose="02040503050406030204" pitchFamily="18" charset="0"/>
                <a:ea typeface="Cambria" panose="02040503050406030204" pitchFamily="18" charset="0"/>
              </a:rPr>
              <a:t>( ));</a:t>
            </a:r>
          </a:p>
        </p:txBody>
      </p:sp>
      <p:sp>
        <p:nvSpPr>
          <p:cNvPr id="63" name="TextBox 62"/>
          <p:cNvSpPr txBox="1"/>
          <p:nvPr/>
        </p:nvSpPr>
        <p:spPr>
          <a:xfrm>
            <a:off x="6948026" y="3782940"/>
            <a:ext cx="1800634" cy="923330"/>
          </a:xfrm>
          <a:prstGeom prst="rect">
            <a:avLst/>
          </a:prstGeom>
          <a:solidFill>
            <a:schemeClr val="tx1"/>
          </a:solidFill>
        </p:spPr>
        <p:txBody>
          <a:bodyPr wrap="square" rtlCol="0">
            <a:spAutoFit/>
          </a:bodyPr>
          <a:lstStyle/>
          <a:p>
            <a:pPr algn="ctr"/>
            <a:r>
              <a:rPr lang="en-US" dirty="0" smtClean="0">
                <a:solidFill>
                  <a:schemeClr val="bg1">
                    <a:lumMod val="95000"/>
                  </a:schemeClr>
                </a:solidFill>
                <a:latin typeface="Cambria" panose="02040503050406030204" pitchFamily="18" charset="0"/>
                <a:ea typeface="Cambria" panose="02040503050406030204" pitchFamily="18" charset="0"/>
              </a:rPr>
              <a:t>Output</a:t>
            </a:r>
          </a:p>
          <a:p>
            <a:pPr algn="just"/>
            <a:endParaRPr lang="en-US" dirty="0" smtClean="0">
              <a:solidFill>
                <a:schemeClr val="bg1">
                  <a:lumMod val="95000"/>
                </a:schemeClr>
              </a:solidFill>
              <a:latin typeface="Cambria" panose="02040503050406030204" pitchFamily="18" charset="0"/>
              <a:ea typeface="Cambria" panose="02040503050406030204" pitchFamily="18" charset="0"/>
            </a:endParaRPr>
          </a:p>
          <a:p>
            <a:pPr algn="just"/>
            <a:r>
              <a:rPr lang="en-US" dirty="0" smtClean="0">
                <a:solidFill>
                  <a:schemeClr val="bg1">
                    <a:lumMod val="95000"/>
                  </a:schemeClr>
                </a:solidFill>
                <a:latin typeface="Cambria" panose="02040503050406030204" pitchFamily="18" charset="0"/>
                <a:ea typeface="Cambria" panose="02040503050406030204" pitchFamily="18" charset="0"/>
              </a:rPr>
              <a:t>2.7</a:t>
            </a:r>
          </a:p>
        </p:txBody>
      </p:sp>
    </p:spTree>
    <p:extLst>
      <p:ext uri="{BB962C8B-B14F-4D97-AF65-F5344CB8AC3E}">
        <p14:creationId xmlns:p14="http://schemas.microsoft.com/office/powerpoint/2010/main" val="65783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80">
                                          <p:stCondLst>
                                            <p:cond delay="0"/>
                                          </p:stCondLst>
                                        </p:cTn>
                                        <p:tgtEl>
                                          <p:spTgt spid="14"/>
                                        </p:tgtEl>
                                      </p:cBhvr>
                                    </p:animEffect>
                                    <p:anim calcmode="lin" valueType="num">
                                      <p:cBhvr>
                                        <p:cTn id="2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9" dur="26">
                                          <p:stCondLst>
                                            <p:cond delay="650"/>
                                          </p:stCondLst>
                                        </p:cTn>
                                        <p:tgtEl>
                                          <p:spTgt spid="14"/>
                                        </p:tgtEl>
                                      </p:cBhvr>
                                      <p:to x="100000" y="60000"/>
                                    </p:animScale>
                                    <p:animScale>
                                      <p:cBhvr>
                                        <p:cTn id="30" dur="166" decel="50000">
                                          <p:stCondLst>
                                            <p:cond delay="676"/>
                                          </p:stCondLst>
                                        </p:cTn>
                                        <p:tgtEl>
                                          <p:spTgt spid="14"/>
                                        </p:tgtEl>
                                      </p:cBhvr>
                                      <p:to x="100000" y="100000"/>
                                    </p:animScale>
                                    <p:animScale>
                                      <p:cBhvr>
                                        <p:cTn id="31" dur="26">
                                          <p:stCondLst>
                                            <p:cond delay="1312"/>
                                          </p:stCondLst>
                                        </p:cTn>
                                        <p:tgtEl>
                                          <p:spTgt spid="14"/>
                                        </p:tgtEl>
                                      </p:cBhvr>
                                      <p:to x="100000" y="80000"/>
                                    </p:animScale>
                                    <p:animScale>
                                      <p:cBhvr>
                                        <p:cTn id="32" dur="166" decel="50000">
                                          <p:stCondLst>
                                            <p:cond delay="1338"/>
                                          </p:stCondLst>
                                        </p:cTn>
                                        <p:tgtEl>
                                          <p:spTgt spid="14"/>
                                        </p:tgtEl>
                                      </p:cBhvr>
                                      <p:to x="100000" y="100000"/>
                                    </p:animScale>
                                    <p:animScale>
                                      <p:cBhvr>
                                        <p:cTn id="33" dur="26">
                                          <p:stCondLst>
                                            <p:cond delay="1642"/>
                                          </p:stCondLst>
                                        </p:cTn>
                                        <p:tgtEl>
                                          <p:spTgt spid="14"/>
                                        </p:tgtEl>
                                      </p:cBhvr>
                                      <p:to x="100000" y="90000"/>
                                    </p:animScale>
                                    <p:animScale>
                                      <p:cBhvr>
                                        <p:cTn id="34" dur="166" decel="50000">
                                          <p:stCondLst>
                                            <p:cond delay="1668"/>
                                          </p:stCondLst>
                                        </p:cTn>
                                        <p:tgtEl>
                                          <p:spTgt spid="14"/>
                                        </p:tgtEl>
                                      </p:cBhvr>
                                      <p:to x="100000" y="100000"/>
                                    </p:animScale>
                                    <p:animScale>
                                      <p:cBhvr>
                                        <p:cTn id="35" dur="26">
                                          <p:stCondLst>
                                            <p:cond delay="1808"/>
                                          </p:stCondLst>
                                        </p:cTn>
                                        <p:tgtEl>
                                          <p:spTgt spid="14"/>
                                        </p:tgtEl>
                                      </p:cBhvr>
                                      <p:to x="100000" y="95000"/>
                                    </p:animScale>
                                    <p:animScale>
                                      <p:cBhvr>
                                        <p:cTn id="36" dur="166" decel="50000">
                                          <p:stCondLst>
                                            <p:cond delay="1834"/>
                                          </p:stCondLst>
                                        </p:cTn>
                                        <p:tgtEl>
                                          <p:spTgt spid="1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500" fill="hold"/>
                                        <p:tgtEl>
                                          <p:spTgt spid="26"/>
                                        </p:tgtEl>
                                        <p:attrNameLst>
                                          <p:attrName>ppt_w</p:attrName>
                                        </p:attrNameLst>
                                      </p:cBhvr>
                                      <p:tavLst>
                                        <p:tav tm="0">
                                          <p:val>
                                            <p:fltVal val="0"/>
                                          </p:val>
                                        </p:tav>
                                        <p:tav tm="100000">
                                          <p:val>
                                            <p:strVal val="#ppt_w"/>
                                          </p:val>
                                        </p:tav>
                                      </p:tavLst>
                                    </p:anim>
                                    <p:anim calcmode="lin" valueType="num">
                                      <p:cBhvr>
                                        <p:cTn id="74" dur="500" fill="hold"/>
                                        <p:tgtEl>
                                          <p:spTgt spid="26"/>
                                        </p:tgtEl>
                                        <p:attrNameLst>
                                          <p:attrName>ppt_h</p:attrName>
                                        </p:attrNameLst>
                                      </p:cBhvr>
                                      <p:tavLst>
                                        <p:tav tm="0">
                                          <p:val>
                                            <p:fltVal val="0"/>
                                          </p:val>
                                        </p:tav>
                                        <p:tav tm="100000">
                                          <p:val>
                                            <p:strVal val="#ppt_h"/>
                                          </p:val>
                                        </p:tav>
                                      </p:tavLst>
                                    </p:anim>
                                    <p:animEffect transition="in" filter="fade">
                                      <p:cBhvr>
                                        <p:cTn id="75" dur="500"/>
                                        <p:tgtEl>
                                          <p:spTgt spid="2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 calcmode="lin" valueType="num">
                                      <p:cBhvr>
                                        <p:cTn id="78" dur="500" fill="hold"/>
                                        <p:tgtEl>
                                          <p:spTgt spid="58"/>
                                        </p:tgtEl>
                                        <p:attrNameLst>
                                          <p:attrName>ppt_w</p:attrName>
                                        </p:attrNameLst>
                                      </p:cBhvr>
                                      <p:tavLst>
                                        <p:tav tm="0">
                                          <p:val>
                                            <p:fltVal val="0"/>
                                          </p:val>
                                        </p:tav>
                                        <p:tav tm="100000">
                                          <p:val>
                                            <p:strVal val="#ppt_w"/>
                                          </p:val>
                                        </p:tav>
                                      </p:tavLst>
                                    </p:anim>
                                    <p:anim calcmode="lin" valueType="num">
                                      <p:cBhvr>
                                        <p:cTn id="79" dur="500" fill="hold"/>
                                        <p:tgtEl>
                                          <p:spTgt spid="58"/>
                                        </p:tgtEl>
                                        <p:attrNameLst>
                                          <p:attrName>ppt_h</p:attrName>
                                        </p:attrNameLst>
                                      </p:cBhvr>
                                      <p:tavLst>
                                        <p:tav tm="0">
                                          <p:val>
                                            <p:fltVal val="0"/>
                                          </p:val>
                                        </p:tav>
                                        <p:tav tm="100000">
                                          <p:val>
                                            <p:strVal val="#ppt_h"/>
                                          </p:val>
                                        </p:tav>
                                      </p:tavLst>
                                    </p:anim>
                                    <p:animEffect transition="in" filter="fade">
                                      <p:cBhvr>
                                        <p:cTn id="80" dur="500"/>
                                        <p:tgtEl>
                                          <p:spTgt spid="58"/>
                                        </p:tgtEl>
                                      </p:cBhvr>
                                    </p:animEffect>
                                  </p:childTnLst>
                                </p:cTn>
                              </p:par>
                              <p:par>
                                <p:cTn id="81" presetID="53" presetClass="entr" presetSubtype="16" fill="hold"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p:cTn id="83" dur="500" fill="hold"/>
                                        <p:tgtEl>
                                          <p:spTgt spid="8"/>
                                        </p:tgtEl>
                                        <p:attrNameLst>
                                          <p:attrName>ppt_w</p:attrName>
                                        </p:attrNameLst>
                                      </p:cBhvr>
                                      <p:tavLst>
                                        <p:tav tm="0">
                                          <p:val>
                                            <p:fltVal val="0"/>
                                          </p:val>
                                        </p:tav>
                                        <p:tav tm="100000">
                                          <p:val>
                                            <p:strVal val="#ppt_w"/>
                                          </p:val>
                                        </p:tav>
                                      </p:tavLst>
                                    </p:anim>
                                    <p:anim calcmode="lin" valueType="num">
                                      <p:cBhvr>
                                        <p:cTn id="84" dur="500" fill="hold"/>
                                        <p:tgtEl>
                                          <p:spTgt spid="8"/>
                                        </p:tgtEl>
                                        <p:attrNameLst>
                                          <p:attrName>ppt_h</p:attrName>
                                        </p:attrNameLst>
                                      </p:cBhvr>
                                      <p:tavLst>
                                        <p:tav tm="0">
                                          <p:val>
                                            <p:fltVal val="0"/>
                                          </p:val>
                                        </p:tav>
                                        <p:tav tm="100000">
                                          <p:val>
                                            <p:strVal val="#ppt_h"/>
                                          </p:val>
                                        </p:tav>
                                      </p:tavLst>
                                    </p:anim>
                                    <p:animEffect transition="in" filter="fade">
                                      <p:cBhvr>
                                        <p:cTn id="85" dur="500"/>
                                        <p:tgtEl>
                                          <p:spTgt spid="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p:cTn id="88" dur="500" fill="hold"/>
                                        <p:tgtEl>
                                          <p:spTgt spid="15"/>
                                        </p:tgtEl>
                                        <p:attrNameLst>
                                          <p:attrName>ppt_w</p:attrName>
                                        </p:attrNameLst>
                                      </p:cBhvr>
                                      <p:tavLst>
                                        <p:tav tm="0">
                                          <p:val>
                                            <p:fltVal val="0"/>
                                          </p:val>
                                        </p:tav>
                                        <p:tav tm="100000">
                                          <p:val>
                                            <p:strVal val="#ppt_w"/>
                                          </p:val>
                                        </p:tav>
                                      </p:tavLst>
                                    </p:anim>
                                    <p:anim calcmode="lin" valueType="num">
                                      <p:cBhvr>
                                        <p:cTn id="89" dur="500" fill="hold"/>
                                        <p:tgtEl>
                                          <p:spTgt spid="15"/>
                                        </p:tgtEl>
                                        <p:attrNameLst>
                                          <p:attrName>ppt_h</p:attrName>
                                        </p:attrNameLst>
                                      </p:cBhvr>
                                      <p:tavLst>
                                        <p:tav tm="0">
                                          <p:val>
                                            <p:fltVal val="0"/>
                                          </p:val>
                                        </p:tav>
                                        <p:tav tm="100000">
                                          <p:val>
                                            <p:strVal val="#ppt_h"/>
                                          </p:val>
                                        </p:tav>
                                      </p:tavLst>
                                    </p:anim>
                                    <p:animEffect transition="in" filter="fade">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nodeType="click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p:cTn id="102" dur="500" fill="hold"/>
                                        <p:tgtEl>
                                          <p:spTgt spid="34"/>
                                        </p:tgtEl>
                                        <p:attrNameLst>
                                          <p:attrName>ppt_w</p:attrName>
                                        </p:attrNameLst>
                                      </p:cBhvr>
                                      <p:tavLst>
                                        <p:tav tm="0">
                                          <p:val>
                                            <p:fltVal val="0"/>
                                          </p:val>
                                        </p:tav>
                                        <p:tav tm="100000">
                                          <p:val>
                                            <p:strVal val="#ppt_w"/>
                                          </p:val>
                                        </p:tav>
                                      </p:tavLst>
                                    </p:anim>
                                    <p:anim calcmode="lin" valueType="num">
                                      <p:cBhvr>
                                        <p:cTn id="103" dur="500" fill="hold"/>
                                        <p:tgtEl>
                                          <p:spTgt spid="34"/>
                                        </p:tgtEl>
                                        <p:attrNameLst>
                                          <p:attrName>ppt_h</p:attrName>
                                        </p:attrNameLst>
                                      </p:cBhvr>
                                      <p:tavLst>
                                        <p:tav tm="0">
                                          <p:val>
                                            <p:fltVal val="0"/>
                                          </p:val>
                                        </p:tav>
                                        <p:tav tm="100000">
                                          <p:val>
                                            <p:strVal val="#ppt_h"/>
                                          </p:val>
                                        </p:tav>
                                      </p:tavLst>
                                    </p:anim>
                                    <p:animEffect transition="in" filter="fade">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p:cTn id="109" dur="500" fill="hold"/>
                                        <p:tgtEl>
                                          <p:spTgt spid="56"/>
                                        </p:tgtEl>
                                        <p:attrNameLst>
                                          <p:attrName>ppt_w</p:attrName>
                                        </p:attrNameLst>
                                      </p:cBhvr>
                                      <p:tavLst>
                                        <p:tav tm="0">
                                          <p:val>
                                            <p:fltVal val="0"/>
                                          </p:val>
                                        </p:tav>
                                        <p:tav tm="100000">
                                          <p:val>
                                            <p:strVal val="#ppt_w"/>
                                          </p:val>
                                        </p:tav>
                                      </p:tavLst>
                                    </p:anim>
                                    <p:anim calcmode="lin" valueType="num">
                                      <p:cBhvr>
                                        <p:cTn id="110" dur="500" fill="hold"/>
                                        <p:tgtEl>
                                          <p:spTgt spid="56"/>
                                        </p:tgtEl>
                                        <p:attrNameLst>
                                          <p:attrName>ppt_h</p:attrName>
                                        </p:attrNameLst>
                                      </p:cBhvr>
                                      <p:tavLst>
                                        <p:tav tm="0">
                                          <p:val>
                                            <p:fltVal val="0"/>
                                          </p:val>
                                        </p:tav>
                                        <p:tav tm="100000">
                                          <p:val>
                                            <p:strVal val="#ppt_h"/>
                                          </p:val>
                                        </p:tav>
                                      </p:tavLst>
                                    </p:anim>
                                    <p:animEffect transition="in" filter="fade">
                                      <p:cBhvr>
                                        <p:cTn id="111" dur="500"/>
                                        <p:tgtEl>
                                          <p:spTgt spid="5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 calcmode="lin" valueType="num">
                                      <p:cBhvr>
                                        <p:cTn id="114" dur="500" fill="hold"/>
                                        <p:tgtEl>
                                          <p:spTgt spid="59"/>
                                        </p:tgtEl>
                                        <p:attrNameLst>
                                          <p:attrName>ppt_w</p:attrName>
                                        </p:attrNameLst>
                                      </p:cBhvr>
                                      <p:tavLst>
                                        <p:tav tm="0">
                                          <p:val>
                                            <p:fltVal val="0"/>
                                          </p:val>
                                        </p:tav>
                                        <p:tav tm="100000">
                                          <p:val>
                                            <p:strVal val="#ppt_w"/>
                                          </p:val>
                                        </p:tav>
                                      </p:tavLst>
                                    </p:anim>
                                    <p:anim calcmode="lin" valueType="num">
                                      <p:cBhvr>
                                        <p:cTn id="115" dur="500" fill="hold"/>
                                        <p:tgtEl>
                                          <p:spTgt spid="59"/>
                                        </p:tgtEl>
                                        <p:attrNameLst>
                                          <p:attrName>ppt_h</p:attrName>
                                        </p:attrNameLst>
                                      </p:cBhvr>
                                      <p:tavLst>
                                        <p:tav tm="0">
                                          <p:val>
                                            <p:fltVal val="0"/>
                                          </p:val>
                                        </p:tav>
                                        <p:tav tm="100000">
                                          <p:val>
                                            <p:strVal val="#ppt_h"/>
                                          </p:val>
                                        </p:tav>
                                      </p:tavLst>
                                    </p:anim>
                                    <p:animEffect transition="in" filter="fade">
                                      <p:cBhvr>
                                        <p:cTn id="116" dur="500"/>
                                        <p:tgtEl>
                                          <p:spTgt spid="59"/>
                                        </p:tgtEl>
                                      </p:cBhvr>
                                    </p:animEffect>
                                  </p:childTnLst>
                                </p:cTn>
                              </p:par>
                              <p:par>
                                <p:cTn id="117" presetID="53" presetClass="entr" presetSubtype="16"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p:cTn id="119" dur="500" fill="hold"/>
                                        <p:tgtEl>
                                          <p:spTgt spid="53"/>
                                        </p:tgtEl>
                                        <p:attrNameLst>
                                          <p:attrName>ppt_w</p:attrName>
                                        </p:attrNameLst>
                                      </p:cBhvr>
                                      <p:tavLst>
                                        <p:tav tm="0">
                                          <p:val>
                                            <p:fltVal val="0"/>
                                          </p:val>
                                        </p:tav>
                                        <p:tav tm="100000">
                                          <p:val>
                                            <p:strVal val="#ppt_w"/>
                                          </p:val>
                                        </p:tav>
                                      </p:tavLst>
                                    </p:anim>
                                    <p:anim calcmode="lin" valueType="num">
                                      <p:cBhvr>
                                        <p:cTn id="120" dur="500" fill="hold"/>
                                        <p:tgtEl>
                                          <p:spTgt spid="53"/>
                                        </p:tgtEl>
                                        <p:attrNameLst>
                                          <p:attrName>ppt_h</p:attrName>
                                        </p:attrNameLst>
                                      </p:cBhvr>
                                      <p:tavLst>
                                        <p:tav tm="0">
                                          <p:val>
                                            <p:fltVal val="0"/>
                                          </p:val>
                                        </p:tav>
                                        <p:tav tm="100000">
                                          <p:val>
                                            <p:strVal val="#ppt_h"/>
                                          </p:val>
                                        </p:tav>
                                      </p:tavLst>
                                    </p:anim>
                                    <p:animEffect transition="in" filter="fade">
                                      <p:cBhvr>
                                        <p:cTn id="121" dur="500"/>
                                        <p:tgtEl>
                                          <p:spTgt spid="53"/>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52"/>
                                        </p:tgtEl>
                                        <p:attrNameLst>
                                          <p:attrName>style.visibility</p:attrName>
                                        </p:attrNameLst>
                                      </p:cBhvr>
                                      <p:to>
                                        <p:strVal val="visible"/>
                                      </p:to>
                                    </p:set>
                                    <p:anim calcmode="lin" valueType="num">
                                      <p:cBhvr>
                                        <p:cTn id="124" dur="500" fill="hold"/>
                                        <p:tgtEl>
                                          <p:spTgt spid="52"/>
                                        </p:tgtEl>
                                        <p:attrNameLst>
                                          <p:attrName>ppt_w</p:attrName>
                                        </p:attrNameLst>
                                      </p:cBhvr>
                                      <p:tavLst>
                                        <p:tav tm="0">
                                          <p:val>
                                            <p:fltVal val="0"/>
                                          </p:val>
                                        </p:tav>
                                        <p:tav tm="100000">
                                          <p:val>
                                            <p:strVal val="#ppt_w"/>
                                          </p:val>
                                        </p:tav>
                                      </p:tavLst>
                                    </p:anim>
                                    <p:anim calcmode="lin" valueType="num">
                                      <p:cBhvr>
                                        <p:cTn id="125" dur="500" fill="hold"/>
                                        <p:tgtEl>
                                          <p:spTgt spid="52"/>
                                        </p:tgtEl>
                                        <p:attrNameLst>
                                          <p:attrName>ppt_h</p:attrName>
                                        </p:attrNameLst>
                                      </p:cBhvr>
                                      <p:tavLst>
                                        <p:tav tm="0">
                                          <p:val>
                                            <p:fltVal val="0"/>
                                          </p:val>
                                        </p:tav>
                                        <p:tav tm="100000">
                                          <p:val>
                                            <p:strVal val="#ppt_h"/>
                                          </p:val>
                                        </p:tav>
                                      </p:tavLst>
                                    </p:anim>
                                    <p:animEffect transition="in" filter="fade">
                                      <p:cBhvr>
                                        <p:cTn id="126" dur="500"/>
                                        <p:tgtEl>
                                          <p:spTgt spid="52"/>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62"/>
                                        </p:tgtEl>
                                        <p:attrNameLst>
                                          <p:attrName>style.visibility</p:attrName>
                                        </p:attrNameLst>
                                      </p:cBhvr>
                                      <p:to>
                                        <p:strVal val="visible"/>
                                      </p:to>
                                    </p:set>
                                    <p:anim calcmode="lin" valueType="num">
                                      <p:cBhvr>
                                        <p:cTn id="131" dur="500" fill="hold"/>
                                        <p:tgtEl>
                                          <p:spTgt spid="62"/>
                                        </p:tgtEl>
                                        <p:attrNameLst>
                                          <p:attrName>ppt_w</p:attrName>
                                        </p:attrNameLst>
                                      </p:cBhvr>
                                      <p:tavLst>
                                        <p:tav tm="0">
                                          <p:val>
                                            <p:fltVal val="0"/>
                                          </p:val>
                                        </p:tav>
                                        <p:tav tm="100000">
                                          <p:val>
                                            <p:strVal val="#ppt_w"/>
                                          </p:val>
                                        </p:tav>
                                      </p:tavLst>
                                    </p:anim>
                                    <p:anim calcmode="lin" valueType="num">
                                      <p:cBhvr>
                                        <p:cTn id="132" dur="500" fill="hold"/>
                                        <p:tgtEl>
                                          <p:spTgt spid="62"/>
                                        </p:tgtEl>
                                        <p:attrNameLst>
                                          <p:attrName>ppt_h</p:attrName>
                                        </p:attrNameLst>
                                      </p:cBhvr>
                                      <p:tavLst>
                                        <p:tav tm="0">
                                          <p:val>
                                            <p:fltVal val="0"/>
                                          </p:val>
                                        </p:tav>
                                        <p:tav tm="100000">
                                          <p:val>
                                            <p:strVal val="#ppt_h"/>
                                          </p:val>
                                        </p:tav>
                                      </p:tavLst>
                                    </p:anim>
                                    <p:animEffect transition="in" filter="fade">
                                      <p:cBhvr>
                                        <p:cTn id="133" dur="500"/>
                                        <p:tgtEl>
                                          <p:spTgt spid="62"/>
                                        </p:tgtEl>
                                      </p:cBhvr>
                                    </p:animEffect>
                                  </p:childTnLst>
                                </p:cTn>
                              </p:par>
                            </p:childTnLst>
                          </p:cTn>
                        </p:par>
                      </p:childTnLst>
                    </p:cTn>
                  </p:par>
                  <p:par>
                    <p:cTn id="134" fill="hold">
                      <p:stCondLst>
                        <p:cond delay="indefinite"/>
                      </p:stCondLst>
                      <p:childTnLst>
                        <p:par>
                          <p:cTn id="135" fill="hold">
                            <p:stCondLst>
                              <p:cond delay="0"/>
                            </p:stCondLst>
                            <p:childTnLst>
                              <p:par>
                                <p:cTn id="136" presetID="53" presetClass="entr" presetSubtype="16" fill="hold" grpId="0" nodeType="clickEffect">
                                  <p:stCondLst>
                                    <p:cond delay="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500" fill="hold"/>
                                        <p:tgtEl>
                                          <p:spTgt spid="63"/>
                                        </p:tgtEl>
                                        <p:attrNameLst>
                                          <p:attrName>ppt_w</p:attrName>
                                        </p:attrNameLst>
                                      </p:cBhvr>
                                      <p:tavLst>
                                        <p:tav tm="0">
                                          <p:val>
                                            <p:fltVal val="0"/>
                                          </p:val>
                                        </p:tav>
                                        <p:tav tm="100000">
                                          <p:val>
                                            <p:strVal val="#ppt_w"/>
                                          </p:val>
                                        </p:tav>
                                      </p:tavLst>
                                    </p:anim>
                                    <p:anim calcmode="lin" valueType="num">
                                      <p:cBhvr>
                                        <p:cTn id="139" dur="500" fill="hold"/>
                                        <p:tgtEl>
                                          <p:spTgt spid="63"/>
                                        </p:tgtEl>
                                        <p:attrNameLst>
                                          <p:attrName>ppt_h</p:attrName>
                                        </p:attrNameLst>
                                      </p:cBhvr>
                                      <p:tavLst>
                                        <p:tav tm="0">
                                          <p:val>
                                            <p:fltVal val="0"/>
                                          </p:val>
                                        </p:tav>
                                        <p:tav tm="100000">
                                          <p:val>
                                            <p:strVal val="#ppt_h"/>
                                          </p:val>
                                        </p:tav>
                                      </p:tavLst>
                                    </p:anim>
                                    <p:animEffect transition="in" filter="fade">
                                      <p:cBhvr>
                                        <p:cTn id="14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26" grpId="0" animBg="1"/>
      <p:bldP spid="33" grpId="0" animBg="1"/>
      <p:bldP spid="52" grpId="0" animBg="1"/>
      <p:bldP spid="58" grpId="0" animBg="1"/>
      <p:bldP spid="59" grpId="0" animBg="1"/>
      <p:bldP spid="62"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Array</a:t>
            </a:r>
            <a:endParaRPr lang="en-US" sz="2400" dirty="0">
              <a:solidFill>
                <a:schemeClr val="tx1"/>
              </a:solidFill>
              <a:latin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rPr>
              <a:t>1D Array Declaration</a:t>
            </a:r>
          </a:p>
          <a:p>
            <a:pPr marL="342900" indent="-342900">
              <a:buFont typeface="Wingdings" pitchFamily="2" charset="2"/>
              <a:buAutoNum type="arabicPeriod"/>
            </a:pPr>
            <a:r>
              <a:rPr lang="en-US" sz="2400" dirty="0">
                <a:solidFill>
                  <a:schemeClr val="tx1"/>
                </a:solidFill>
                <a:latin typeface="Cambria" panose="02040503050406030204" pitchFamily="18" charset="0"/>
              </a:rPr>
              <a:t>2D Array Declaration</a:t>
            </a:r>
          </a:p>
          <a:p>
            <a:pPr marL="342900" indent="-342900">
              <a:buAutoNum type="arabicPeriod"/>
            </a:pPr>
            <a:r>
              <a:rPr lang="en-US" sz="2400" dirty="0">
                <a:solidFill>
                  <a:schemeClr val="tx1"/>
                </a:solidFill>
                <a:latin typeface="Cambria" panose="02040503050406030204" pitchFamily="18" charset="0"/>
              </a:rPr>
              <a:t>Accessing array elements</a:t>
            </a:r>
          </a:p>
          <a:p>
            <a:pPr marL="342900" indent="-342900">
              <a:buAutoNum type="arabicPeriod"/>
            </a:pPr>
            <a:r>
              <a:rPr lang="en-US" sz="2400" dirty="0">
                <a:solidFill>
                  <a:schemeClr val="tx1"/>
                </a:solidFill>
                <a:latin typeface="Cambria" panose="02040503050406030204" pitchFamily="18" charset="0"/>
              </a:rPr>
              <a:t>Array of </a:t>
            </a:r>
            <a:r>
              <a:rPr lang="en-US" sz="2400" dirty="0" smtClean="0">
                <a:solidFill>
                  <a:schemeClr val="tx1"/>
                </a:solidFill>
                <a:latin typeface="Cambria" panose="02040503050406030204" pitchFamily="18" charset="0"/>
              </a:rPr>
              <a:t>Objects</a:t>
            </a:r>
            <a:endParaRPr lang="en-US" sz="2400" dirty="0">
              <a:solidFill>
                <a:schemeClr val="tx1"/>
              </a:solidFill>
              <a:latin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rPr>
              <a:t>Manipulating an Array of Objects</a:t>
            </a: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sp>
        <p:nvSpPr>
          <p:cNvPr id="21" name="TextBox 20"/>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have 3 objects of box class and an array of Box class.</a:t>
            </a:r>
          </a:p>
        </p:txBody>
      </p:sp>
      <p:graphicFrame>
        <p:nvGraphicFramePr>
          <p:cNvPr id="22" name="Table 21"/>
          <p:cNvGraphicFramePr>
            <a:graphicFrameLocks noGrp="1"/>
          </p:cNvGraphicFramePr>
          <p:nvPr>
            <p:extLst>
              <p:ext uri="{D42A27DB-BD31-4B8C-83A1-F6EECF244321}">
                <p14:modId xmlns:p14="http://schemas.microsoft.com/office/powerpoint/2010/main" val="3372220404"/>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911641300"/>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584425000"/>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4236967883"/>
              </p:ext>
            </p:extLst>
          </p:nvPr>
        </p:nvGraphicFramePr>
        <p:xfrm>
          <a:off x="2837113" y="3245560"/>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281561396"/>
              </p:ext>
            </p:extLst>
          </p:nvPr>
        </p:nvGraphicFramePr>
        <p:xfrm>
          <a:off x="2608641" y="286803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6" name="TextBox 35"/>
          <p:cNvSpPr txBox="1"/>
          <p:nvPr/>
        </p:nvSpPr>
        <p:spPr>
          <a:xfrm>
            <a:off x="231192" y="3604030"/>
            <a:ext cx="615532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assign the objects in the array. How?</a:t>
            </a:r>
          </a:p>
        </p:txBody>
      </p:sp>
      <p:sp>
        <p:nvSpPr>
          <p:cNvPr id="38" name="TextBox 37"/>
          <p:cNvSpPr txBox="1"/>
          <p:nvPr/>
        </p:nvSpPr>
        <p:spPr>
          <a:xfrm>
            <a:off x="231192" y="3956620"/>
            <a:ext cx="6155321" cy="2246769"/>
          </a:xfrm>
          <a:prstGeom prst="rect">
            <a:avLst/>
          </a:prstGeom>
          <a:solidFill>
            <a:srgbClr val="99FF79"/>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Solution: We can only assign these objects in the array if there is </a:t>
            </a:r>
            <a:r>
              <a:rPr lang="en-US" sz="1750" b="1" i="1" dirty="0" smtClean="0">
                <a:latin typeface="Cambria" panose="02040503050406030204" pitchFamily="18" charset="0"/>
                <a:ea typeface="Cambria" panose="02040503050406030204" pitchFamily="18" charset="0"/>
              </a:rPr>
              <a:t>null </a:t>
            </a:r>
            <a:r>
              <a:rPr lang="en-US" sz="1750" dirty="0" smtClean="0">
                <a:latin typeface="Cambria" panose="02040503050406030204" pitchFamily="18" charset="0"/>
                <a:ea typeface="Cambria" panose="02040503050406030204" pitchFamily="18" charset="0"/>
              </a:rPr>
              <a:t>value in any of the indexes. The followings steps can be followed to assign an object in the array:</a:t>
            </a: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Start from the 1</a:t>
            </a:r>
            <a:r>
              <a:rPr lang="en-US" sz="1750" baseline="30000" dirty="0" smtClean="0">
                <a:latin typeface="Cambria" panose="02040503050406030204" pitchFamily="18" charset="0"/>
                <a:ea typeface="Cambria" panose="02040503050406030204" pitchFamily="18" charset="0"/>
              </a:rPr>
              <a:t>st</a:t>
            </a:r>
            <a:r>
              <a:rPr lang="en-US" sz="1750" dirty="0" smtClean="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If it is </a:t>
            </a:r>
            <a:r>
              <a:rPr lang="en-US" sz="1750" b="1" i="1" dirty="0" smtClean="0">
                <a:latin typeface="Cambria" panose="02040503050406030204" pitchFamily="18" charset="0"/>
                <a:ea typeface="Cambria" panose="02040503050406030204" pitchFamily="18" charset="0"/>
              </a:rPr>
              <a:t>null</a:t>
            </a:r>
            <a:r>
              <a:rPr lang="en-US" sz="1750" dirty="0" smtClean="0">
                <a:latin typeface="Cambria" panose="02040503050406030204" pitchFamily="18" charset="0"/>
                <a:ea typeface="Cambria" panose="02040503050406030204" pitchFamily="18" charset="0"/>
              </a:rPr>
              <a:t>, assign the object and exit. Else, go to the next index.</a:t>
            </a:r>
            <a:endParaRPr lang="en-US" sz="175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Repeat until the last index.</a:t>
            </a:r>
          </a:p>
        </p:txBody>
      </p:sp>
    </p:spTree>
    <p:extLst>
      <p:ext uri="{BB962C8B-B14F-4D97-AF65-F5344CB8AC3E}">
        <p14:creationId xmlns:p14="http://schemas.microsoft.com/office/powerpoint/2010/main" val="359666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ppt_x"/>
                                          </p:val>
                                        </p:tav>
                                        <p:tav tm="100000">
                                          <p:val>
                                            <p:strVal val="#ppt_x"/>
                                          </p:val>
                                        </p:tav>
                                      </p:tavLst>
                                    </p:anim>
                                    <p:anim calcmode="lin" valueType="num">
                                      <p:cBhvr additive="base">
                                        <p:cTn id="1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2" name="Table 21"/>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1300058579"/>
              </p:ext>
            </p:extLst>
          </p:nvPr>
        </p:nvGraphicFramePr>
        <p:xfrm>
          <a:off x="1815428" y="3989737"/>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669316138"/>
              </p:ext>
            </p:extLst>
          </p:nvPr>
        </p:nvGraphicFramePr>
        <p:xfrm>
          <a:off x="1586956" y="3612210"/>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8" name="TextBox 37"/>
          <p:cNvSpPr txBox="1"/>
          <p:nvPr/>
        </p:nvSpPr>
        <p:spPr>
          <a:xfrm>
            <a:off x="299953" y="2062810"/>
            <a:ext cx="6155321" cy="1138773"/>
          </a:xfrm>
          <a:prstGeom prst="rect">
            <a:avLst/>
          </a:prstGeom>
          <a:solidFill>
            <a:srgbClr val="99FF79"/>
          </a:solidFill>
        </p:spPr>
        <p:txBody>
          <a:bodyPr wrap="square" rtlCol="0">
            <a:spAutoFit/>
          </a:bodyPr>
          <a:lstStyle/>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from the 1</a:t>
            </a:r>
            <a:r>
              <a:rPr lang="en-US" sz="1700" baseline="30000" dirty="0" smtClean="0">
                <a:latin typeface="Cambria" panose="02040503050406030204" pitchFamily="18" charset="0"/>
                <a:ea typeface="Cambria" panose="02040503050406030204" pitchFamily="18" charset="0"/>
              </a:rPr>
              <a:t>st</a:t>
            </a:r>
            <a:r>
              <a:rPr lang="en-US" sz="1700" dirty="0" smtClean="0">
                <a:latin typeface="Cambria" panose="02040503050406030204" pitchFamily="18" charset="0"/>
                <a:ea typeface="Cambria" panose="02040503050406030204" pitchFamily="18" charset="0"/>
              </a:rPr>
              <a:t> index of the array and check the value of that index.</a:t>
            </a:r>
          </a:p>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If it is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assign the object and exit. Else, go to the next index.</a:t>
            </a:r>
            <a:endParaRPr lang="en-US" sz="1700"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Repeat until the last index.</a:t>
            </a:r>
          </a:p>
        </p:txBody>
      </p:sp>
      <p:sp>
        <p:nvSpPr>
          <p:cNvPr id="18" name="TextBox 17"/>
          <p:cNvSpPr txBox="1"/>
          <p:nvPr/>
        </p:nvSpPr>
        <p:spPr>
          <a:xfrm>
            <a:off x="394459" y="4645441"/>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b1, by following these steps</a:t>
            </a:r>
          </a:p>
        </p:txBody>
      </p:sp>
      <p:sp>
        <p:nvSpPr>
          <p:cNvPr id="42" name="TextBox 41"/>
          <p:cNvSpPr txBox="1"/>
          <p:nvPr/>
        </p:nvSpPr>
        <p:spPr>
          <a:xfrm>
            <a:off x="905032" y="4055942"/>
            <a:ext cx="1453680"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p>
        </p:txBody>
      </p:sp>
      <p:graphicFrame>
        <p:nvGraphicFramePr>
          <p:cNvPr id="43" name="Table 42"/>
          <p:cNvGraphicFramePr>
            <a:graphicFrameLocks noGrp="1"/>
          </p:cNvGraphicFramePr>
          <p:nvPr>
            <p:extLst>
              <p:ext uri="{D42A27DB-BD31-4B8C-83A1-F6EECF244321}">
                <p14:modId xmlns:p14="http://schemas.microsoft.com/office/powerpoint/2010/main" val="1824145731"/>
              </p:ext>
            </p:extLst>
          </p:nvPr>
        </p:nvGraphicFramePr>
        <p:xfrm>
          <a:off x="1586955" y="3615850"/>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cxnSp>
        <p:nvCxnSpPr>
          <p:cNvPr id="44" name="Curved Connector 43"/>
          <p:cNvCxnSpPr>
            <a:stCxn id="35" idx="0"/>
            <a:endCxn id="23" idx="2"/>
          </p:cNvCxnSpPr>
          <p:nvPr/>
        </p:nvCxnSpPr>
        <p:spPr>
          <a:xfrm rot="5400000" flipH="1" flipV="1">
            <a:off x="4381118" y="1295722"/>
            <a:ext cx="893926" cy="3739051"/>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94458" y="4968360"/>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b2, by following </a:t>
            </a:r>
            <a:r>
              <a:rPr lang="en-US" sz="1750" smtClean="0">
                <a:latin typeface="Cambria" panose="02040503050406030204" pitchFamily="18" charset="0"/>
                <a:ea typeface="Cambria" panose="02040503050406030204" pitchFamily="18" charset="0"/>
              </a:rPr>
              <a:t>these steps</a:t>
            </a:r>
            <a:endParaRPr lang="en-US" sz="1750" dirty="0" smtClean="0">
              <a:latin typeface="Cambria" panose="02040503050406030204" pitchFamily="18" charset="0"/>
              <a:ea typeface="Cambria" panose="02040503050406030204" pitchFamily="18" charset="0"/>
            </a:endParaRPr>
          </a:p>
        </p:txBody>
      </p:sp>
      <p:sp>
        <p:nvSpPr>
          <p:cNvPr id="55" name="TextBox 54"/>
          <p:cNvSpPr txBox="1"/>
          <p:nvPr/>
        </p:nvSpPr>
        <p:spPr>
          <a:xfrm>
            <a:off x="902414" y="3225085"/>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p>
        </p:txBody>
      </p:sp>
      <p:cxnSp>
        <p:nvCxnSpPr>
          <p:cNvPr id="56" name="Straight Arrow Connector 55"/>
          <p:cNvCxnSpPr/>
          <p:nvPr/>
        </p:nvCxnSpPr>
        <p:spPr>
          <a:xfrm>
            <a:off x="2593052" y="3294927"/>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17018" y="323047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58" name="TextBox 57"/>
          <p:cNvSpPr txBox="1"/>
          <p:nvPr/>
        </p:nvSpPr>
        <p:spPr>
          <a:xfrm>
            <a:off x="265837" y="4134430"/>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60" name="Straight Arrow Connector 59"/>
          <p:cNvCxnSpPr/>
          <p:nvPr/>
        </p:nvCxnSpPr>
        <p:spPr>
          <a:xfrm>
            <a:off x="2567170" y="3332935"/>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717574" y="3280071"/>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p>
        </p:txBody>
      </p:sp>
      <p:sp>
        <p:nvSpPr>
          <p:cNvPr id="62" name="TextBox 61"/>
          <p:cNvSpPr txBox="1"/>
          <p:nvPr/>
        </p:nvSpPr>
        <p:spPr>
          <a:xfrm>
            <a:off x="627183" y="4032494"/>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p>
        </p:txBody>
      </p:sp>
      <p:sp>
        <p:nvSpPr>
          <p:cNvPr id="63" name="TextBox 62"/>
          <p:cNvSpPr txBox="1"/>
          <p:nvPr/>
        </p:nvSpPr>
        <p:spPr>
          <a:xfrm>
            <a:off x="2362781" y="3225085"/>
            <a:ext cx="566783"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64" name="TextBox 63"/>
          <p:cNvSpPr txBox="1"/>
          <p:nvPr/>
        </p:nvSpPr>
        <p:spPr>
          <a:xfrm>
            <a:off x="717574" y="4044259"/>
            <a:ext cx="1627004"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65" name="Straight Arrow Connector 64"/>
          <p:cNvCxnSpPr/>
          <p:nvPr/>
        </p:nvCxnSpPr>
        <p:spPr>
          <a:xfrm>
            <a:off x="3347741" y="3417437"/>
            <a:ext cx="4226" cy="20403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661696" y="4013305"/>
            <a:ext cx="134449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p>
        </p:txBody>
      </p:sp>
      <p:graphicFrame>
        <p:nvGraphicFramePr>
          <p:cNvPr id="67" name="Table 66"/>
          <p:cNvGraphicFramePr>
            <a:graphicFrameLocks noGrp="1"/>
          </p:cNvGraphicFramePr>
          <p:nvPr>
            <p:extLst>
              <p:ext uri="{D42A27DB-BD31-4B8C-83A1-F6EECF244321}">
                <p14:modId xmlns:p14="http://schemas.microsoft.com/office/powerpoint/2010/main" val="540144379"/>
              </p:ext>
            </p:extLst>
          </p:nvPr>
        </p:nvGraphicFramePr>
        <p:xfrm>
          <a:off x="1585771" y="3619371"/>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cxnSp>
        <p:nvCxnSpPr>
          <p:cNvPr id="68" name="Curved Connector 67"/>
          <p:cNvCxnSpPr>
            <a:endCxn id="27" idx="0"/>
          </p:cNvCxnSpPr>
          <p:nvPr/>
        </p:nvCxnSpPr>
        <p:spPr>
          <a:xfrm flipV="1">
            <a:off x="3511436" y="3516977"/>
            <a:ext cx="3186171" cy="66771"/>
          </a:xfrm>
          <a:prstGeom prst="curvedConnector4">
            <a:avLst>
              <a:gd name="adj1" fmla="val 2288"/>
              <a:gd name="adj2" fmla="val 442364"/>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388021" y="5306405"/>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b3, by following these steps</a:t>
            </a:r>
          </a:p>
        </p:txBody>
      </p:sp>
      <p:sp>
        <p:nvSpPr>
          <p:cNvPr id="70" name="TextBox 69"/>
          <p:cNvSpPr txBox="1"/>
          <p:nvPr/>
        </p:nvSpPr>
        <p:spPr>
          <a:xfrm>
            <a:off x="3289660" y="3412068"/>
            <a:ext cx="141742" cy="194090"/>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1" name="TextBox 70"/>
          <p:cNvSpPr txBox="1"/>
          <p:nvPr/>
        </p:nvSpPr>
        <p:spPr>
          <a:xfrm>
            <a:off x="0" y="4126122"/>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2" name="TextBox 71"/>
          <p:cNvSpPr txBox="1"/>
          <p:nvPr/>
        </p:nvSpPr>
        <p:spPr>
          <a:xfrm>
            <a:off x="182550" y="321937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73" name="Straight Arrow Connector 72"/>
          <p:cNvCxnSpPr/>
          <p:nvPr/>
        </p:nvCxnSpPr>
        <p:spPr>
          <a:xfrm>
            <a:off x="2660347" y="3330182"/>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35755" y="3280071"/>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p>
        </p:txBody>
      </p:sp>
      <p:sp>
        <p:nvSpPr>
          <p:cNvPr id="75" name="TextBox 74"/>
          <p:cNvSpPr txBox="1"/>
          <p:nvPr/>
        </p:nvSpPr>
        <p:spPr>
          <a:xfrm>
            <a:off x="476205" y="4040894"/>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p>
        </p:txBody>
      </p:sp>
      <p:sp>
        <p:nvSpPr>
          <p:cNvPr id="76" name="TextBox 75"/>
          <p:cNvSpPr txBox="1"/>
          <p:nvPr/>
        </p:nvSpPr>
        <p:spPr>
          <a:xfrm>
            <a:off x="2519918" y="3230302"/>
            <a:ext cx="268863"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7" name="TextBox 76"/>
          <p:cNvSpPr txBox="1"/>
          <p:nvPr/>
        </p:nvSpPr>
        <p:spPr>
          <a:xfrm>
            <a:off x="0" y="415096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78" name="Straight Arrow Connector 77"/>
          <p:cNvCxnSpPr/>
          <p:nvPr/>
        </p:nvCxnSpPr>
        <p:spPr>
          <a:xfrm>
            <a:off x="3346014" y="3398358"/>
            <a:ext cx="0" cy="21815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62071" y="4092270"/>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p>
        </p:txBody>
      </p:sp>
      <p:cxnSp>
        <p:nvCxnSpPr>
          <p:cNvPr id="81" name="Straight Arrow Connector 80"/>
          <p:cNvCxnSpPr/>
          <p:nvPr/>
        </p:nvCxnSpPr>
        <p:spPr>
          <a:xfrm>
            <a:off x="4047812" y="3404723"/>
            <a:ext cx="1" cy="22003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246009" y="4148344"/>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83" name="TextBox 82"/>
          <p:cNvSpPr txBox="1"/>
          <p:nvPr/>
        </p:nvSpPr>
        <p:spPr>
          <a:xfrm>
            <a:off x="3289660" y="3398358"/>
            <a:ext cx="141742" cy="208717"/>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86" name="TextBox 85"/>
          <p:cNvSpPr txBox="1"/>
          <p:nvPr/>
        </p:nvSpPr>
        <p:spPr>
          <a:xfrm>
            <a:off x="471998" y="4035566"/>
            <a:ext cx="134449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p>
        </p:txBody>
      </p:sp>
      <p:cxnSp>
        <p:nvCxnSpPr>
          <p:cNvPr id="87" name="Curved Connector 86"/>
          <p:cNvCxnSpPr>
            <a:endCxn id="30" idx="0"/>
          </p:cNvCxnSpPr>
          <p:nvPr/>
        </p:nvCxnSpPr>
        <p:spPr>
          <a:xfrm>
            <a:off x="4314683" y="3613763"/>
            <a:ext cx="2382924" cy="1071239"/>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8" name="Table 87"/>
          <p:cNvGraphicFramePr>
            <a:graphicFrameLocks noGrp="1"/>
          </p:cNvGraphicFramePr>
          <p:nvPr>
            <p:extLst>
              <p:ext uri="{D42A27DB-BD31-4B8C-83A1-F6EECF244321}">
                <p14:modId xmlns:p14="http://schemas.microsoft.com/office/powerpoint/2010/main" val="4204262922"/>
              </p:ext>
            </p:extLst>
          </p:nvPr>
        </p:nvGraphicFramePr>
        <p:xfrm>
          <a:off x="1580443" y="3616354"/>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1472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down)">
                                      <p:cBhvr>
                                        <p:cTn id="14" dur="500"/>
                                        <p:tgtEl>
                                          <p:spTgt spid="55"/>
                                        </p:tgtEl>
                                      </p:cBhvr>
                                    </p:animEffect>
                                  </p:childTnLst>
                                </p:cTn>
                              </p:par>
                              <p:par>
                                <p:cTn id="15" presetID="22" presetClass="entr" presetSubtype="4"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wipe(down)">
                                      <p:cBhvr>
                                        <p:cTn id="48" dur="500"/>
                                        <p:tgtEl>
                                          <p:spTgt spid="61"/>
                                        </p:tgtEl>
                                      </p:cBhvr>
                                    </p:animEffect>
                                  </p:childTnLst>
                                </p:cTn>
                              </p:par>
                              <p:par>
                                <p:cTn id="49" presetID="2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down)">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down)">
                                      <p:cBhvr>
                                        <p:cTn id="56" dur="500"/>
                                        <p:tgtEl>
                                          <p:spTgt spid="6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wipe(down)">
                                      <p:cBhvr>
                                        <p:cTn id="61" dur="500"/>
                                        <p:tgtEl>
                                          <p:spTgt spid="6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down)">
                                      <p:cBhvr>
                                        <p:cTn id="64" dur="500"/>
                                        <p:tgtEl>
                                          <p:spTgt spid="6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down)">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down)">
                                      <p:cBhvr>
                                        <p:cTn id="72" dur="500"/>
                                        <p:tgtEl>
                                          <p:spTgt spid="6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p:cTn id="85" dur="500" fill="hold"/>
                                        <p:tgtEl>
                                          <p:spTgt spid="71"/>
                                        </p:tgtEl>
                                        <p:attrNameLst>
                                          <p:attrName>ppt_w</p:attrName>
                                        </p:attrNameLst>
                                      </p:cBhvr>
                                      <p:tavLst>
                                        <p:tav tm="0">
                                          <p:val>
                                            <p:fltVal val="0"/>
                                          </p:val>
                                        </p:tav>
                                        <p:tav tm="100000">
                                          <p:val>
                                            <p:strVal val="#ppt_w"/>
                                          </p:val>
                                        </p:tav>
                                      </p:tavLst>
                                    </p:anim>
                                    <p:anim calcmode="lin" valueType="num">
                                      <p:cBhvr>
                                        <p:cTn id="86" dur="500" fill="hold"/>
                                        <p:tgtEl>
                                          <p:spTgt spid="71"/>
                                        </p:tgtEl>
                                        <p:attrNameLst>
                                          <p:attrName>ppt_h</p:attrName>
                                        </p:attrNameLst>
                                      </p:cBhvr>
                                      <p:tavLst>
                                        <p:tav tm="0">
                                          <p:val>
                                            <p:fltVal val="0"/>
                                          </p:val>
                                        </p:tav>
                                        <p:tav tm="100000">
                                          <p:val>
                                            <p:strVal val="#ppt_h"/>
                                          </p:val>
                                        </p:tav>
                                      </p:tavLst>
                                    </p:anim>
                                    <p:animEffect transition="in" filter="fade">
                                      <p:cBhvr>
                                        <p:cTn id="87" dur="500"/>
                                        <p:tgtEl>
                                          <p:spTgt spid="71"/>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72"/>
                                        </p:tgtEl>
                                        <p:attrNameLst>
                                          <p:attrName>style.visibility</p:attrName>
                                        </p:attrNameLst>
                                      </p:cBhvr>
                                      <p:to>
                                        <p:strVal val="visible"/>
                                      </p:to>
                                    </p:set>
                                    <p:anim calcmode="lin" valueType="num">
                                      <p:cBhvr>
                                        <p:cTn id="90" dur="500" fill="hold"/>
                                        <p:tgtEl>
                                          <p:spTgt spid="72"/>
                                        </p:tgtEl>
                                        <p:attrNameLst>
                                          <p:attrName>ppt_w</p:attrName>
                                        </p:attrNameLst>
                                      </p:cBhvr>
                                      <p:tavLst>
                                        <p:tav tm="0">
                                          <p:val>
                                            <p:fltVal val="0"/>
                                          </p:val>
                                        </p:tav>
                                        <p:tav tm="100000">
                                          <p:val>
                                            <p:strVal val="#ppt_w"/>
                                          </p:val>
                                        </p:tav>
                                      </p:tavLst>
                                    </p:anim>
                                    <p:anim calcmode="lin" valueType="num">
                                      <p:cBhvr>
                                        <p:cTn id="91" dur="500" fill="hold"/>
                                        <p:tgtEl>
                                          <p:spTgt spid="72"/>
                                        </p:tgtEl>
                                        <p:attrNameLst>
                                          <p:attrName>ppt_h</p:attrName>
                                        </p:attrNameLst>
                                      </p:cBhvr>
                                      <p:tavLst>
                                        <p:tav tm="0">
                                          <p:val>
                                            <p:fltVal val="0"/>
                                          </p:val>
                                        </p:tav>
                                        <p:tav tm="100000">
                                          <p:val>
                                            <p:strVal val="#ppt_h"/>
                                          </p:val>
                                        </p:tav>
                                      </p:tavLst>
                                    </p:anim>
                                    <p:animEffect transition="in" filter="fade">
                                      <p:cBhvr>
                                        <p:cTn id="92" dur="500"/>
                                        <p:tgtEl>
                                          <p:spTgt spid="7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 calcmode="lin" valueType="num">
                                      <p:cBhvr>
                                        <p:cTn id="95" dur="500" fill="hold"/>
                                        <p:tgtEl>
                                          <p:spTgt spid="69"/>
                                        </p:tgtEl>
                                        <p:attrNameLst>
                                          <p:attrName>ppt_w</p:attrName>
                                        </p:attrNameLst>
                                      </p:cBhvr>
                                      <p:tavLst>
                                        <p:tav tm="0">
                                          <p:val>
                                            <p:fltVal val="0"/>
                                          </p:val>
                                        </p:tav>
                                        <p:tav tm="100000">
                                          <p:val>
                                            <p:strVal val="#ppt_w"/>
                                          </p:val>
                                        </p:tav>
                                      </p:tavLst>
                                    </p:anim>
                                    <p:anim calcmode="lin" valueType="num">
                                      <p:cBhvr>
                                        <p:cTn id="96" dur="500" fill="hold"/>
                                        <p:tgtEl>
                                          <p:spTgt spid="69"/>
                                        </p:tgtEl>
                                        <p:attrNameLst>
                                          <p:attrName>ppt_h</p:attrName>
                                        </p:attrNameLst>
                                      </p:cBhvr>
                                      <p:tavLst>
                                        <p:tav tm="0">
                                          <p:val>
                                            <p:fltVal val="0"/>
                                          </p:val>
                                        </p:tav>
                                        <p:tav tm="100000">
                                          <p:val>
                                            <p:strVal val="#ppt_h"/>
                                          </p:val>
                                        </p:tav>
                                      </p:tavLst>
                                    </p:anim>
                                    <p:animEffect transition="in" filter="fade">
                                      <p:cBhvr>
                                        <p:cTn id="97" dur="500"/>
                                        <p:tgtEl>
                                          <p:spTgt spid="69"/>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anim calcmode="lin" valueType="num">
                                      <p:cBhvr>
                                        <p:cTn id="100" dur="500" fill="hold"/>
                                        <p:tgtEl>
                                          <p:spTgt spid="70"/>
                                        </p:tgtEl>
                                        <p:attrNameLst>
                                          <p:attrName>ppt_w</p:attrName>
                                        </p:attrNameLst>
                                      </p:cBhvr>
                                      <p:tavLst>
                                        <p:tav tm="0">
                                          <p:val>
                                            <p:fltVal val="0"/>
                                          </p:val>
                                        </p:tav>
                                        <p:tav tm="100000">
                                          <p:val>
                                            <p:strVal val="#ppt_w"/>
                                          </p:val>
                                        </p:tav>
                                      </p:tavLst>
                                    </p:anim>
                                    <p:anim calcmode="lin" valueType="num">
                                      <p:cBhvr>
                                        <p:cTn id="101" dur="500" fill="hold"/>
                                        <p:tgtEl>
                                          <p:spTgt spid="70"/>
                                        </p:tgtEl>
                                        <p:attrNameLst>
                                          <p:attrName>ppt_h</p:attrName>
                                        </p:attrNameLst>
                                      </p:cBhvr>
                                      <p:tavLst>
                                        <p:tav tm="0">
                                          <p:val>
                                            <p:fltVal val="0"/>
                                          </p:val>
                                        </p:tav>
                                        <p:tav tm="100000">
                                          <p:val>
                                            <p:strVal val="#ppt_h"/>
                                          </p:val>
                                        </p:tav>
                                      </p:tavLst>
                                    </p:anim>
                                    <p:animEffect transition="in" filter="fade">
                                      <p:cBhvr>
                                        <p:cTn id="102" dur="500"/>
                                        <p:tgtEl>
                                          <p:spTgt spid="7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down)">
                                      <p:cBhvr>
                                        <p:cTn id="107" dur="500"/>
                                        <p:tgtEl>
                                          <p:spTgt spid="73"/>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wipe(down)">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7"/>
                                        </p:tgtEl>
                                        <p:attrNameLst>
                                          <p:attrName>style.visibility</p:attrName>
                                        </p:attrNameLst>
                                      </p:cBhvr>
                                      <p:to>
                                        <p:strVal val="visible"/>
                                      </p:to>
                                    </p:set>
                                    <p:animEffect transition="in" filter="fade">
                                      <p:cBhvr>
                                        <p:cTn id="126" dur="500"/>
                                        <p:tgtEl>
                                          <p:spTgt spid="7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80"/>
                                        </p:tgtEl>
                                        <p:attrNameLst>
                                          <p:attrName>style.visibility</p:attrName>
                                        </p:attrNameLst>
                                      </p:cBhvr>
                                      <p:to>
                                        <p:strVal val="visible"/>
                                      </p:to>
                                    </p:set>
                                    <p:animEffect transition="in" filter="wipe(down)">
                                      <p:cBhvr>
                                        <p:cTn id="131" dur="500"/>
                                        <p:tgtEl>
                                          <p:spTgt spid="8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82"/>
                                        </p:tgtEl>
                                        <p:attrNameLst>
                                          <p:attrName>style.visibility</p:attrName>
                                        </p:attrNameLst>
                                      </p:cBhvr>
                                      <p:to>
                                        <p:strVal val="visible"/>
                                      </p:to>
                                    </p:set>
                                    <p:animEffect transition="in" filter="fade">
                                      <p:cBhvr>
                                        <p:cTn id="136" dur="500"/>
                                        <p:tgtEl>
                                          <p:spTgt spid="8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3"/>
                                        </p:tgtEl>
                                        <p:attrNameLst>
                                          <p:attrName>style.visibility</p:attrName>
                                        </p:attrNameLst>
                                      </p:cBhvr>
                                      <p:to>
                                        <p:strVal val="visible"/>
                                      </p:to>
                                    </p:set>
                                    <p:animEffect transition="in" filter="fade">
                                      <p:cBhvr>
                                        <p:cTn id="139" dur="500"/>
                                        <p:tgtEl>
                                          <p:spTgt spid="83"/>
                                        </p:tgtEl>
                                      </p:cBhvr>
                                    </p:animEffect>
                                  </p:childTnLst>
                                </p:cTn>
                              </p:par>
                              <p:par>
                                <p:cTn id="140" presetID="10" presetClass="entr" presetSubtype="0" fill="hold"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500"/>
                                        <p:tgtEl>
                                          <p:spTgt spid="8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wipe(down)">
                                      <p:cBhvr>
                                        <p:cTn id="147" dur="500"/>
                                        <p:tgtEl>
                                          <p:spTgt spid="8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fade">
                                      <p:cBhvr>
                                        <p:cTn id="152" dur="500"/>
                                        <p:tgtEl>
                                          <p:spTgt spid="88"/>
                                        </p:tgtEl>
                                      </p:cBhvr>
                                    </p:animEffect>
                                  </p:childTnLst>
                                </p:cTn>
                              </p:par>
                              <p:par>
                                <p:cTn id="153" presetID="10" presetClass="entr" presetSubtype="0" fill="hold" nodeType="withEffect">
                                  <p:stCondLst>
                                    <p:cond delay="0"/>
                                  </p:stCondLst>
                                  <p:childTnLst>
                                    <p:set>
                                      <p:cBhvr>
                                        <p:cTn id="154" dur="1" fill="hold">
                                          <p:stCondLst>
                                            <p:cond delay="0"/>
                                          </p:stCondLst>
                                        </p:cTn>
                                        <p:tgtEl>
                                          <p:spTgt spid="87"/>
                                        </p:tgtEl>
                                        <p:attrNameLst>
                                          <p:attrName>style.visibility</p:attrName>
                                        </p:attrNameLst>
                                      </p:cBhvr>
                                      <p:to>
                                        <p:strVal val="visible"/>
                                      </p:to>
                                    </p:set>
                                    <p:animEffect transition="in" filter="fade">
                                      <p:cBhvr>
                                        <p:cTn id="15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2" grpId="0" animBg="1"/>
      <p:bldP spid="45" grpId="0" animBg="1"/>
      <p:bldP spid="55" grpId="0" animBg="1"/>
      <p:bldP spid="57" grpId="0" animBg="1"/>
      <p:bldP spid="58" grpId="0" animBg="1"/>
      <p:bldP spid="61" grpId="0" animBg="1"/>
      <p:bldP spid="62" grpId="0" animBg="1"/>
      <p:bldP spid="63" grpId="0" animBg="1"/>
      <p:bldP spid="64" grpId="0" animBg="1"/>
      <p:bldP spid="66" grpId="0" animBg="1"/>
      <p:bldP spid="69" grpId="0" animBg="1"/>
      <p:bldP spid="70" grpId="0" animBg="1"/>
      <p:bldP spid="71" grpId="0" animBg="1"/>
      <p:bldP spid="72" grpId="0" animBg="1"/>
      <p:bldP spid="74" grpId="0" animBg="1"/>
      <p:bldP spid="75" grpId="0" animBg="1"/>
      <p:bldP spid="76" grpId="0" animBg="1"/>
      <p:bldP spid="77" grpId="0" animBg="1"/>
      <p:bldP spid="80" grpId="0" animBg="1"/>
      <p:bldP spid="82" grpId="0" animBg="1"/>
      <p:bldP spid="83" grpId="0" animBg="1"/>
      <p:bldP spid="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3494767874"/>
              </p:ext>
            </p:extLst>
          </p:nvPr>
        </p:nvGraphicFramePr>
        <p:xfrm>
          <a:off x="1580443" y="3287732"/>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4" name="TextBox 93"/>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have an array of Box class and 3 objects of Box is already assigned in the array.</a:t>
            </a:r>
          </a:p>
        </p:txBody>
      </p:sp>
      <p:sp>
        <p:nvSpPr>
          <p:cNvPr id="95" name="TextBox 94"/>
          <p:cNvSpPr txBox="1"/>
          <p:nvPr/>
        </p:nvSpPr>
        <p:spPr>
          <a:xfrm>
            <a:off x="278466" y="3802420"/>
            <a:ext cx="600766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remove the object b2 from the array. How?</a:t>
            </a:r>
          </a:p>
        </p:txBody>
      </p:sp>
      <p:sp>
        <p:nvSpPr>
          <p:cNvPr id="96" name="TextBox 95"/>
          <p:cNvSpPr txBox="1"/>
          <p:nvPr/>
        </p:nvSpPr>
        <p:spPr>
          <a:xfrm>
            <a:off x="278466" y="4185185"/>
            <a:ext cx="6007661" cy="1923604"/>
          </a:xfrm>
          <a:prstGeom prst="rect">
            <a:avLst/>
          </a:prstGeom>
          <a:solidFill>
            <a:srgbClr val="99FF79"/>
          </a:solidFill>
        </p:spPr>
        <p:txBody>
          <a:bodyPr wrap="square" rtlCol="0">
            <a:spAutoFit/>
          </a:bodyPr>
          <a:lstStyle/>
          <a:p>
            <a:pPr algn="just"/>
            <a:r>
              <a:rPr lang="en-US" sz="1700" dirty="0" smtClean="0">
                <a:latin typeface="Cambria" panose="02040503050406030204" pitchFamily="18" charset="0"/>
                <a:ea typeface="Cambria" panose="02040503050406030204" pitchFamily="18" charset="0"/>
              </a:rPr>
              <a:t>Solution: We can only </a:t>
            </a:r>
            <a:r>
              <a:rPr lang="en-US" sz="1700" dirty="0" smtClean="0">
                <a:latin typeface="Cambria" panose="02040503050406030204" pitchFamily="18" charset="0"/>
                <a:ea typeface="Cambria" panose="02040503050406030204" pitchFamily="18" charset="0"/>
              </a:rPr>
              <a:t>remove an object from the </a:t>
            </a:r>
            <a:r>
              <a:rPr lang="en-US" sz="1700" dirty="0" smtClean="0">
                <a:latin typeface="Cambria" panose="02040503050406030204" pitchFamily="18" charset="0"/>
                <a:ea typeface="Cambria" panose="02040503050406030204" pitchFamily="18" charset="0"/>
              </a:rPr>
              <a:t>array if there is </a:t>
            </a:r>
            <a:r>
              <a:rPr lang="en-US" sz="1700" b="1" i="1" dirty="0" smtClean="0">
                <a:latin typeface="Cambria" panose="02040503050406030204" pitchFamily="18" charset="0"/>
                <a:ea typeface="Cambria" panose="02040503050406030204" pitchFamily="18" charset="0"/>
              </a:rPr>
              <a:t>b2 </a:t>
            </a:r>
            <a:r>
              <a:rPr lang="en-US" sz="1700" dirty="0" smtClean="0">
                <a:latin typeface="Cambria" panose="02040503050406030204" pitchFamily="18" charset="0"/>
                <a:ea typeface="Cambria" panose="02040503050406030204" pitchFamily="18" charset="0"/>
              </a:rPr>
              <a:t>in any of the indexes. The followings steps can be followed to remove an object from the array:</a:t>
            </a: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from the 1</a:t>
            </a:r>
            <a:r>
              <a:rPr lang="en-US" sz="1700" baseline="30000" dirty="0" smtClean="0">
                <a:latin typeface="Cambria" panose="02040503050406030204" pitchFamily="18" charset="0"/>
                <a:ea typeface="Cambria" panose="02040503050406030204" pitchFamily="18" charset="0"/>
              </a:rPr>
              <a:t>st</a:t>
            </a:r>
            <a:r>
              <a:rPr lang="en-US" sz="1700" dirty="0" smtClean="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If it is </a:t>
            </a:r>
            <a:r>
              <a:rPr lang="en-US" sz="1700" b="1" i="1" dirty="0" smtClean="0">
                <a:latin typeface="Cambria" panose="02040503050406030204" pitchFamily="18" charset="0"/>
                <a:ea typeface="Cambria" panose="02040503050406030204" pitchFamily="18" charset="0"/>
              </a:rPr>
              <a:t>b2</a:t>
            </a:r>
            <a:r>
              <a:rPr lang="en-US" sz="1700" dirty="0" smtClean="0">
                <a:latin typeface="Cambria" panose="02040503050406030204" pitchFamily="18" charset="0"/>
                <a:ea typeface="Cambria" panose="02040503050406030204" pitchFamily="18" charset="0"/>
              </a:rPr>
              <a:t>, assign the </a:t>
            </a:r>
            <a:r>
              <a:rPr lang="en-US" sz="1700" b="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and exit. Else, go to the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Repeat until the last index.</a:t>
            </a:r>
          </a:p>
        </p:txBody>
      </p:sp>
      <p:cxnSp>
        <p:nvCxnSpPr>
          <p:cNvPr id="90" name="Curved Connector 89"/>
          <p:cNvCxnSpPr/>
          <p:nvPr/>
        </p:nvCxnSpPr>
        <p:spPr>
          <a:xfrm flipV="1">
            <a:off x="2668763" y="2556048"/>
            <a:ext cx="3917775" cy="729093"/>
          </a:xfrm>
          <a:prstGeom prst="curvedConnector3">
            <a:avLst>
              <a:gd name="adj1" fmla="val 186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3507657"/>
            <a:ext cx="2373964" cy="1177345"/>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a:off x="3404833" y="2896882"/>
            <a:ext cx="3071812" cy="597342"/>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9907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par>
                                <p:cTn id="14" presetID="53" presetClass="entr" presetSubtype="16"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p:cTn id="16" dur="500" fill="hold"/>
                                        <p:tgtEl>
                                          <p:spTgt spid="51"/>
                                        </p:tgtEl>
                                        <p:attrNameLst>
                                          <p:attrName>ppt_w</p:attrName>
                                        </p:attrNameLst>
                                      </p:cBhvr>
                                      <p:tavLst>
                                        <p:tav tm="0">
                                          <p:val>
                                            <p:fltVal val="0"/>
                                          </p:val>
                                        </p:tav>
                                        <p:tav tm="100000">
                                          <p:val>
                                            <p:strVal val="#ppt_w"/>
                                          </p:val>
                                        </p:tav>
                                      </p:tavLst>
                                    </p:anim>
                                    <p:anim calcmode="lin" valueType="num">
                                      <p:cBhvr>
                                        <p:cTn id="17" dur="500" fill="hold"/>
                                        <p:tgtEl>
                                          <p:spTgt spid="51"/>
                                        </p:tgtEl>
                                        <p:attrNameLst>
                                          <p:attrName>ppt_h</p:attrName>
                                        </p:attrNameLst>
                                      </p:cBhvr>
                                      <p:tavLst>
                                        <p:tav tm="0">
                                          <p:val>
                                            <p:fltVal val="0"/>
                                          </p:val>
                                        </p:tav>
                                        <p:tav tm="100000">
                                          <p:val>
                                            <p:strVal val="#ppt_h"/>
                                          </p:val>
                                        </p:tav>
                                      </p:tavLst>
                                    </p:anim>
                                    <p:animEffect transition="in" filter="fade">
                                      <p:cBhvr>
                                        <p:cTn id="18" dur="500"/>
                                        <p:tgtEl>
                                          <p:spTgt spid="5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53" presetClass="entr" presetSubtype="16"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ppt_w</p:attrName>
                                        </p:attrNameLst>
                                      </p:cBhvr>
                                      <p:tavLst>
                                        <p:tav tm="0">
                                          <p:val>
                                            <p:fltVal val="0"/>
                                          </p:val>
                                        </p:tav>
                                        <p:tav tm="100000">
                                          <p:val>
                                            <p:strVal val="#ppt_w"/>
                                          </p:val>
                                        </p:tav>
                                      </p:tavLst>
                                    </p:anim>
                                    <p:anim calcmode="lin" valueType="num">
                                      <p:cBhvr>
                                        <p:cTn id="42" dur="500" fill="hold"/>
                                        <p:tgtEl>
                                          <p:spTgt spid="79"/>
                                        </p:tgtEl>
                                        <p:attrNameLst>
                                          <p:attrName>ppt_h</p:attrName>
                                        </p:attrNameLst>
                                      </p:cBhvr>
                                      <p:tavLst>
                                        <p:tav tm="0">
                                          <p:val>
                                            <p:fltVal val="0"/>
                                          </p:val>
                                        </p:tav>
                                        <p:tav tm="100000">
                                          <p:val>
                                            <p:strVal val="#ppt_h"/>
                                          </p:val>
                                        </p:tav>
                                      </p:tavLst>
                                    </p:anim>
                                    <p:animEffect transition="in" filter="fade">
                                      <p:cBhvr>
                                        <p:cTn id="43" dur="500"/>
                                        <p:tgtEl>
                                          <p:spTgt spid="79"/>
                                        </p:tgtEl>
                                      </p:cBhvr>
                                    </p:animEffect>
                                  </p:childTnLst>
                                </p:cTn>
                              </p:par>
                              <p:par>
                                <p:cTn id="44" presetID="53" presetClass="entr" presetSubtype="16" fill="hold" nodeType="with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p:cTn id="46" dur="500" fill="hold"/>
                                        <p:tgtEl>
                                          <p:spTgt spid="84"/>
                                        </p:tgtEl>
                                        <p:attrNameLst>
                                          <p:attrName>ppt_w</p:attrName>
                                        </p:attrNameLst>
                                      </p:cBhvr>
                                      <p:tavLst>
                                        <p:tav tm="0">
                                          <p:val>
                                            <p:fltVal val="0"/>
                                          </p:val>
                                        </p:tav>
                                        <p:tav tm="100000">
                                          <p:val>
                                            <p:strVal val="#ppt_w"/>
                                          </p:val>
                                        </p:tav>
                                      </p:tavLst>
                                    </p:anim>
                                    <p:anim calcmode="lin" valueType="num">
                                      <p:cBhvr>
                                        <p:cTn id="47" dur="500" fill="hold"/>
                                        <p:tgtEl>
                                          <p:spTgt spid="84"/>
                                        </p:tgtEl>
                                        <p:attrNameLst>
                                          <p:attrName>ppt_h</p:attrName>
                                        </p:attrNameLst>
                                      </p:cBhvr>
                                      <p:tavLst>
                                        <p:tav tm="0">
                                          <p:val>
                                            <p:fltVal val="0"/>
                                          </p:val>
                                        </p:tav>
                                        <p:tav tm="100000">
                                          <p:val>
                                            <p:strVal val="#ppt_h"/>
                                          </p:val>
                                        </p:tav>
                                      </p:tavLst>
                                    </p:anim>
                                    <p:animEffect transition="in" filter="fade">
                                      <p:cBhvr>
                                        <p:cTn id="48" dur="500"/>
                                        <p:tgtEl>
                                          <p:spTgt spid="8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 calcmode="lin" valueType="num">
                                      <p:cBhvr>
                                        <p:cTn id="51" dur="500" fill="hold"/>
                                        <p:tgtEl>
                                          <p:spTgt spid="85"/>
                                        </p:tgtEl>
                                        <p:attrNameLst>
                                          <p:attrName>ppt_w</p:attrName>
                                        </p:attrNameLst>
                                      </p:cBhvr>
                                      <p:tavLst>
                                        <p:tav tm="0">
                                          <p:val>
                                            <p:fltVal val="0"/>
                                          </p:val>
                                        </p:tav>
                                        <p:tav tm="100000">
                                          <p:val>
                                            <p:strVal val="#ppt_w"/>
                                          </p:val>
                                        </p:tav>
                                      </p:tavLst>
                                    </p:anim>
                                    <p:anim calcmode="lin" valueType="num">
                                      <p:cBhvr>
                                        <p:cTn id="52" dur="500" fill="hold"/>
                                        <p:tgtEl>
                                          <p:spTgt spid="85"/>
                                        </p:tgtEl>
                                        <p:attrNameLst>
                                          <p:attrName>ppt_h</p:attrName>
                                        </p:attrNameLst>
                                      </p:cBhvr>
                                      <p:tavLst>
                                        <p:tav tm="0">
                                          <p:val>
                                            <p:fltVal val="0"/>
                                          </p:val>
                                        </p:tav>
                                        <p:tav tm="100000">
                                          <p:val>
                                            <p:strVal val="#ppt_h"/>
                                          </p:val>
                                        </p:tav>
                                      </p:tavLst>
                                    </p:anim>
                                    <p:animEffect transition="in" filter="fade">
                                      <p:cBhvr>
                                        <p:cTn id="53" dur="500"/>
                                        <p:tgtEl>
                                          <p:spTgt spid="85"/>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anim calcmode="lin" valueType="num">
                                      <p:cBhvr>
                                        <p:cTn id="61" dur="500" fill="hold"/>
                                        <p:tgtEl>
                                          <p:spTgt spid="90"/>
                                        </p:tgtEl>
                                        <p:attrNameLst>
                                          <p:attrName>ppt_w</p:attrName>
                                        </p:attrNameLst>
                                      </p:cBhvr>
                                      <p:tavLst>
                                        <p:tav tm="0">
                                          <p:val>
                                            <p:fltVal val="0"/>
                                          </p:val>
                                        </p:tav>
                                        <p:tav tm="100000">
                                          <p:val>
                                            <p:strVal val="#ppt_w"/>
                                          </p:val>
                                        </p:tav>
                                      </p:tavLst>
                                    </p:anim>
                                    <p:anim calcmode="lin" valueType="num">
                                      <p:cBhvr>
                                        <p:cTn id="62" dur="500" fill="hold"/>
                                        <p:tgtEl>
                                          <p:spTgt spid="90"/>
                                        </p:tgtEl>
                                        <p:attrNameLst>
                                          <p:attrName>ppt_h</p:attrName>
                                        </p:attrNameLst>
                                      </p:cBhvr>
                                      <p:tavLst>
                                        <p:tav tm="0">
                                          <p:val>
                                            <p:fltVal val="0"/>
                                          </p:val>
                                        </p:tav>
                                        <p:tav tm="100000">
                                          <p:val>
                                            <p:strVal val="#ppt_h"/>
                                          </p:val>
                                        </p:tav>
                                      </p:tavLst>
                                    </p:anim>
                                    <p:animEffect transition="in" filter="fade">
                                      <p:cBhvr>
                                        <p:cTn id="63" dur="500"/>
                                        <p:tgtEl>
                                          <p:spTgt spid="90"/>
                                        </p:tgtEl>
                                      </p:cBhvr>
                                    </p:animEffect>
                                  </p:childTnLst>
                                </p:cTn>
                              </p:par>
                              <p:par>
                                <p:cTn id="64" presetID="53" presetClass="entr" presetSubtype="16"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 calcmode="lin" valueType="num">
                                      <p:cBhvr>
                                        <p:cTn id="66" dur="500" fill="hold"/>
                                        <p:tgtEl>
                                          <p:spTgt spid="92"/>
                                        </p:tgtEl>
                                        <p:attrNameLst>
                                          <p:attrName>ppt_w</p:attrName>
                                        </p:attrNameLst>
                                      </p:cBhvr>
                                      <p:tavLst>
                                        <p:tav tm="0">
                                          <p:val>
                                            <p:fltVal val="0"/>
                                          </p:val>
                                        </p:tav>
                                        <p:tav tm="100000">
                                          <p:val>
                                            <p:strVal val="#ppt_w"/>
                                          </p:val>
                                        </p:tav>
                                      </p:tavLst>
                                    </p:anim>
                                    <p:anim calcmode="lin" valueType="num">
                                      <p:cBhvr>
                                        <p:cTn id="67" dur="500" fill="hold"/>
                                        <p:tgtEl>
                                          <p:spTgt spid="92"/>
                                        </p:tgtEl>
                                        <p:attrNameLst>
                                          <p:attrName>ppt_h</p:attrName>
                                        </p:attrNameLst>
                                      </p:cBhvr>
                                      <p:tavLst>
                                        <p:tav tm="0">
                                          <p:val>
                                            <p:fltVal val="0"/>
                                          </p:val>
                                        </p:tav>
                                        <p:tav tm="100000">
                                          <p:val>
                                            <p:strVal val="#ppt_h"/>
                                          </p:val>
                                        </p:tav>
                                      </p:tavLst>
                                    </p:anim>
                                    <p:animEffect transition="in" filter="fade">
                                      <p:cBhvr>
                                        <p:cTn id="68" dur="500"/>
                                        <p:tgtEl>
                                          <p:spTgt spid="92"/>
                                        </p:tgtEl>
                                      </p:cBhvr>
                                    </p:animEffect>
                                  </p:childTnLst>
                                </p:cTn>
                              </p:par>
                              <p:par>
                                <p:cTn id="69" presetID="53" presetClass="entr" presetSubtype="16"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anim calcmode="lin" valueType="num">
                                      <p:cBhvr>
                                        <p:cTn id="71" dur="500" fill="hold"/>
                                        <p:tgtEl>
                                          <p:spTgt spid="93"/>
                                        </p:tgtEl>
                                        <p:attrNameLst>
                                          <p:attrName>ppt_w</p:attrName>
                                        </p:attrNameLst>
                                      </p:cBhvr>
                                      <p:tavLst>
                                        <p:tav tm="0">
                                          <p:val>
                                            <p:fltVal val="0"/>
                                          </p:val>
                                        </p:tav>
                                        <p:tav tm="100000">
                                          <p:val>
                                            <p:strVal val="#ppt_w"/>
                                          </p:val>
                                        </p:tav>
                                      </p:tavLst>
                                    </p:anim>
                                    <p:anim calcmode="lin" valueType="num">
                                      <p:cBhvr>
                                        <p:cTn id="72" dur="500" fill="hold"/>
                                        <p:tgtEl>
                                          <p:spTgt spid="93"/>
                                        </p:tgtEl>
                                        <p:attrNameLst>
                                          <p:attrName>ppt_h</p:attrName>
                                        </p:attrNameLst>
                                      </p:cBhvr>
                                      <p:tavLst>
                                        <p:tav tm="0">
                                          <p:val>
                                            <p:fltVal val="0"/>
                                          </p:val>
                                        </p:tav>
                                        <p:tav tm="100000">
                                          <p:val>
                                            <p:strVal val="#ppt_h"/>
                                          </p:val>
                                        </p:tav>
                                      </p:tavLst>
                                    </p:anim>
                                    <p:animEffect transition="in" filter="fade">
                                      <p:cBhvr>
                                        <p:cTn id="73" dur="500"/>
                                        <p:tgtEl>
                                          <p:spTgt spid="93"/>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95"/>
                                        </p:tgtEl>
                                        <p:attrNameLst>
                                          <p:attrName>style.visibility</p:attrName>
                                        </p:attrNameLst>
                                      </p:cBhvr>
                                      <p:to>
                                        <p:strVal val="visible"/>
                                      </p:to>
                                    </p:set>
                                    <p:anim calcmode="lin" valueType="num">
                                      <p:cBhvr>
                                        <p:cTn id="78" dur="500" fill="hold"/>
                                        <p:tgtEl>
                                          <p:spTgt spid="95"/>
                                        </p:tgtEl>
                                        <p:attrNameLst>
                                          <p:attrName>ppt_w</p:attrName>
                                        </p:attrNameLst>
                                      </p:cBhvr>
                                      <p:tavLst>
                                        <p:tav tm="0">
                                          <p:val>
                                            <p:fltVal val="0"/>
                                          </p:val>
                                        </p:tav>
                                        <p:tav tm="100000">
                                          <p:val>
                                            <p:strVal val="#ppt_w"/>
                                          </p:val>
                                        </p:tav>
                                      </p:tavLst>
                                    </p:anim>
                                    <p:anim calcmode="lin" valueType="num">
                                      <p:cBhvr>
                                        <p:cTn id="79" dur="500" fill="hold"/>
                                        <p:tgtEl>
                                          <p:spTgt spid="95"/>
                                        </p:tgtEl>
                                        <p:attrNameLst>
                                          <p:attrName>ppt_h</p:attrName>
                                        </p:attrNameLst>
                                      </p:cBhvr>
                                      <p:tavLst>
                                        <p:tav tm="0">
                                          <p:val>
                                            <p:fltVal val="0"/>
                                          </p:val>
                                        </p:tav>
                                        <p:tav tm="100000">
                                          <p:val>
                                            <p:strVal val="#ppt_h"/>
                                          </p:val>
                                        </p:tav>
                                      </p:tavLst>
                                    </p:anim>
                                    <p:animEffect transition="in" filter="fade">
                                      <p:cBhvr>
                                        <p:cTn id="80" dur="500"/>
                                        <p:tgtEl>
                                          <p:spTgt spid="95"/>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96"/>
                                        </p:tgtEl>
                                        <p:attrNameLst>
                                          <p:attrName>style.visibility</p:attrName>
                                        </p:attrNameLst>
                                      </p:cBhvr>
                                      <p:to>
                                        <p:strVal val="visible"/>
                                      </p:to>
                                    </p:set>
                                    <p:anim calcmode="lin" valueType="num">
                                      <p:cBhvr>
                                        <p:cTn id="85" dur="500" fill="hold"/>
                                        <p:tgtEl>
                                          <p:spTgt spid="96"/>
                                        </p:tgtEl>
                                        <p:attrNameLst>
                                          <p:attrName>ppt_w</p:attrName>
                                        </p:attrNameLst>
                                      </p:cBhvr>
                                      <p:tavLst>
                                        <p:tav tm="0">
                                          <p:val>
                                            <p:fltVal val="0"/>
                                          </p:val>
                                        </p:tav>
                                        <p:tav tm="100000">
                                          <p:val>
                                            <p:strVal val="#ppt_w"/>
                                          </p:val>
                                        </p:tav>
                                      </p:tavLst>
                                    </p:anim>
                                    <p:anim calcmode="lin" valueType="num">
                                      <p:cBhvr>
                                        <p:cTn id="86" dur="500" fill="hold"/>
                                        <p:tgtEl>
                                          <p:spTgt spid="96"/>
                                        </p:tgtEl>
                                        <p:attrNameLst>
                                          <p:attrName>ppt_h</p:attrName>
                                        </p:attrNameLst>
                                      </p:cBhvr>
                                      <p:tavLst>
                                        <p:tav tm="0">
                                          <p:val>
                                            <p:fltVal val="0"/>
                                          </p:val>
                                        </p:tav>
                                        <p:tav tm="100000">
                                          <p:val>
                                            <p:strVal val="#ppt_h"/>
                                          </p:val>
                                        </p:tav>
                                      </p:tavLst>
                                    </p:anim>
                                    <p:animEffect transition="in" filter="fade">
                                      <p:cBhvr>
                                        <p:cTn id="8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95" grpId="0" animBg="1"/>
      <p:bldP spid="96"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514566750"/>
              </p:ext>
            </p:extLst>
          </p:nvPr>
        </p:nvGraphicFramePr>
        <p:xfrm>
          <a:off x="1580443" y="405713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4" name="TextBox 93"/>
          <p:cNvSpPr txBox="1"/>
          <p:nvPr/>
        </p:nvSpPr>
        <p:spPr>
          <a:xfrm>
            <a:off x="278466" y="2082725"/>
            <a:ext cx="6108047" cy="1477328"/>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Start from the 1</a:t>
            </a:r>
            <a:r>
              <a:rPr lang="en-US" baseline="30000" dirty="0">
                <a:latin typeface="Cambria" panose="02040503050406030204" pitchFamily="18" charset="0"/>
                <a:ea typeface="Cambria" panose="02040503050406030204" pitchFamily="18" charset="0"/>
              </a:rPr>
              <a:t>st</a:t>
            </a:r>
            <a:r>
              <a:rPr lang="en-US"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If it is </a:t>
            </a:r>
            <a:r>
              <a:rPr lang="en-US" b="1" i="1" dirty="0">
                <a:latin typeface="Cambria" panose="02040503050406030204" pitchFamily="18" charset="0"/>
                <a:ea typeface="Cambria" panose="02040503050406030204" pitchFamily="18" charset="0"/>
              </a:rPr>
              <a:t>b2</a:t>
            </a:r>
            <a:r>
              <a:rPr lang="en-US" dirty="0">
                <a:latin typeface="Cambria" panose="02040503050406030204" pitchFamily="18" charset="0"/>
                <a:ea typeface="Cambria" panose="02040503050406030204" pitchFamily="18" charset="0"/>
              </a:rPr>
              <a:t>, assign the </a:t>
            </a:r>
            <a:r>
              <a:rPr lang="en-US" b="1" dirty="0">
                <a:latin typeface="Cambria" panose="02040503050406030204" pitchFamily="18" charset="0"/>
                <a:ea typeface="Cambria" panose="02040503050406030204" pitchFamily="18" charset="0"/>
              </a:rPr>
              <a:t>null</a:t>
            </a:r>
            <a:r>
              <a:rPr lang="en-US" dirty="0">
                <a:latin typeface="Cambria" panose="02040503050406030204" pitchFamily="18" charset="0"/>
                <a:ea typeface="Cambria" panose="02040503050406030204" pitchFamily="18" charset="0"/>
              </a:rPr>
              <a:t> and exit. Else, go to the next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Repeat until the last index.</a:t>
            </a:r>
          </a:p>
        </p:txBody>
      </p:sp>
      <p:cxnSp>
        <p:nvCxnSpPr>
          <p:cNvPr id="90" name="Curved Connector 89"/>
          <p:cNvCxnSpPr>
            <a:stCxn id="93" idx="0"/>
          </p:cNvCxnSpPr>
          <p:nvPr/>
        </p:nvCxnSpPr>
        <p:spPr>
          <a:xfrm rot="5400000" flipH="1" flipV="1">
            <a:off x="3986442" y="1521648"/>
            <a:ext cx="1501086" cy="356988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4277058"/>
            <a:ext cx="2373964" cy="40794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rot="21099939">
            <a:off x="3476640" y="3625782"/>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a:off x="2543388" y="3641744"/>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6941" y="3633366"/>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it </a:t>
            </a:r>
            <a:r>
              <a:rPr lang="en-US" b="1" i="1" dirty="0" smtClean="0">
                <a:solidFill>
                  <a:srgbClr val="FF0000"/>
                </a:solidFill>
                <a:latin typeface="Cambria" panose="02040503050406030204" pitchFamily="18" charset="0"/>
                <a:ea typeface="Cambria" panose="02040503050406030204" pitchFamily="18" charset="0"/>
              </a:rPr>
              <a:t>b2 </a:t>
            </a:r>
            <a:r>
              <a:rPr lang="en-US" dirty="0" smtClean="0">
                <a:solidFill>
                  <a:srgbClr val="FF0000"/>
                </a:solidFill>
                <a:latin typeface="Cambria" panose="02040503050406030204" pitchFamily="18" charset="0"/>
                <a:ea typeface="Cambria" panose="02040503050406030204" pitchFamily="18" charset="0"/>
              </a:rPr>
              <a:t>?</a:t>
            </a:r>
          </a:p>
        </p:txBody>
      </p:sp>
      <p:sp>
        <p:nvSpPr>
          <p:cNvPr id="31" name="TextBox 30"/>
          <p:cNvSpPr txBox="1"/>
          <p:nvPr/>
        </p:nvSpPr>
        <p:spPr>
          <a:xfrm>
            <a:off x="600189" y="4481030"/>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p>
        </p:txBody>
      </p:sp>
      <p:sp>
        <p:nvSpPr>
          <p:cNvPr id="32" name="TextBox 31"/>
          <p:cNvSpPr txBox="1"/>
          <p:nvPr/>
        </p:nvSpPr>
        <p:spPr>
          <a:xfrm>
            <a:off x="600189" y="4470943"/>
            <a:ext cx="1771411"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34" name="TextBox 33"/>
          <p:cNvSpPr txBox="1"/>
          <p:nvPr/>
        </p:nvSpPr>
        <p:spPr>
          <a:xfrm>
            <a:off x="2423002" y="3640889"/>
            <a:ext cx="362658"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35" name="Straight Arrow Connector 34"/>
          <p:cNvCxnSpPr/>
          <p:nvPr/>
        </p:nvCxnSpPr>
        <p:spPr>
          <a:xfrm>
            <a:off x="3332489" y="3689586"/>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78479" y="4465119"/>
            <a:ext cx="177141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 null</a:t>
            </a:r>
          </a:p>
        </p:txBody>
      </p:sp>
      <p:graphicFrame>
        <p:nvGraphicFramePr>
          <p:cNvPr id="38" name="Table 37"/>
          <p:cNvGraphicFramePr>
            <a:graphicFrameLocks noGrp="1"/>
          </p:cNvGraphicFramePr>
          <p:nvPr>
            <p:extLst>
              <p:ext uri="{D42A27DB-BD31-4B8C-83A1-F6EECF244321}">
                <p14:modId xmlns:p14="http://schemas.microsoft.com/office/powerpoint/2010/main" val="662173086"/>
              </p:ext>
            </p:extLst>
          </p:nvPr>
        </p:nvGraphicFramePr>
        <p:xfrm>
          <a:off x="1582927" y="405400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9" name="Freeform 38"/>
          <p:cNvSpPr/>
          <p:nvPr/>
        </p:nvSpPr>
        <p:spPr>
          <a:xfrm rot="21099939">
            <a:off x="3484894" y="3620200"/>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425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anim calcmode="lin" valueType="num">
                                      <p:cBhvr>
                                        <p:cTn id="11" dur="500" fill="hold"/>
                                        <p:tgtEl>
                                          <p:spTgt spid="93"/>
                                        </p:tgtEl>
                                        <p:attrNameLst>
                                          <p:attrName>ppt_w</p:attrName>
                                        </p:attrNameLst>
                                      </p:cBhvr>
                                      <p:tavLst>
                                        <p:tav tm="0">
                                          <p:val>
                                            <p:fltVal val="0"/>
                                          </p:val>
                                        </p:tav>
                                        <p:tav tm="100000">
                                          <p:val>
                                            <p:strVal val="#ppt_w"/>
                                          </p:val>
                                        </p:tav>
                                      </p:tavLst>
                                    </p:anim>
                                    <p:anim calcmode="lin" valueType="num">
                                      <p:cBhvr>
                                        <p:cTn id="12" dur="500" fill="hold"/>
                                        <p:tgtEl>
                                          <p:spTgt spid="93"/>
                                        </p:tgtEl>
                                        <p:attrNameLst>
                                          <p:attrName>ppt_h</p:attrName>
                                        </p:attrNameLst>
                                      </p:cBhvr>
                                      <p:tavLst>
                                        <p:tav tm="0">
                                          <p:val>
                                            <p:fltVal val="0"/>
                                          </p:val>
                                        </p:tav>
                                        <p:tav tm="100000">
                                          <p:val>
                                            <p:strVal val="#ppt_h"/>
                                          </p:val>
                                        </p:tav>
                                      </p:tavLst>
                                    </p:anim>
                                    <p:animEffect transition="in" filter="fade">
                                      <p:cBhvr>
                                        <p:cTn id="13" dur="500"/>
                                        <p:tgtEl>
                                          <p:spTgt spid="93"/>
                                        </p:tgtEl>
                                      </p:cBhvr>
                                    </p:animEffect>
                                  </p:childTnLst>
                                </p:cTn>
                              </p:par>
                              <p:par>
                                <p:cTn id="14" presetID="53" presetClass="entr" presetSubtype="16"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 calcmode="lin" valueType="num">
                                      <p:cBhvr>
                                        <p:cTn id="16" dur="500" fill="hold"/>
                                        <p:tgtEl>
                                          <p:spTgt spid="90"/>
                                        </p:tgtEl>
                                        <p:attrNameLst>
                                          <p:attrName>ppt_w</p:attrName>
                                        </p:attrNameLst>
                                      </p:cBhvr>
                                      <p:tavLst>
                                        <p:tav tm="0">
                                          <p:val>
                                            <p:fltVal val="0"/>
                                          </p:val>
                                        </p:tav>
                                        <p:tav tm="100000">
                                          <p:val>
                                            <p:strVal val="#ppt_w"/>
                                          </p:val>
                                        </p:tav>
                                      </p:tavLst>
                                    </p:anim>
                                    <p:anim calcmode="lin" valueType="num">
                                      <p:cBhvr>
                                        <p:cTn id="17" dur="500" fill="hold"/>
                                        <p:tgtEl>
                                          <p:spTgt spid="90"/>
                                        </p:tgtEl>
                                        <p:attrNameLst>
                                          <p:attrName>ppt_h</p:attrName>
                                        </p:attrNameLst>
                                      </p:cBhvr>
                                      <p:tavLst>
                                        <p:tav tm="0">
                                          <p:val>
                                            <p:fltVal val="0"/>
                                          </p:val>
                                        </p:tav>
                                        <p:tav tm="100000">
                                          <p:val>
                                            <p:strVal val="#ppt_h"/>
                                          </p:val>
                                        </p:tav>
                                      </p:tavLst>
                                    </p:anim>
                                    <p:animEffect transition="in" filter="fade">
                                      <p:cBhvr>
                                        <p:cTn id="18" dur="500"/>
                                        <p:tgtEl>
                                          <p:spTgt spid="9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nodeType="withEffect">
                                  <p:stCondLst>
                                    <p:cond delay="0"/>
                                  </p:stCondLst>
                                  <p:childTnLst>
                                    <p:set>
                                      <p:cBhvr>
                                        <p:cTn id="25" dur="1" fill="hold">
                                          <p:stCondLst>
                                            <p:cond delay="0"/>
                                          </p:stCondLst>
                                        </p:cTn>
                                        <p:tgtEl>
                                          <p:spTgt spid="92"/>
                                        </p:tgtEl>
                                        <p:attrNameLst>
                                          <p:attrName>style.visibility</p:attrName>
                                        </p:attrNameLst>
                                      </p:cBhvr>
                                      <p:to>
                                        <p:strVal val="visible"/>
                                      </p:to>
                                    </p:set>
                                    <p:anim calcmode="lin" valueType="num">
                                      <p:cBhvr>
                                        <p:cTn id="26" dur="500" fill="hold"/>
                                        <p:tgtEl>
                                          <p:spTgt spid="92"/>
                                        </p:tgtEl>
                                        <p:attrNameLst>
                                          <p:attrName>ppt_w</p:attrName>
                                        </p:attrNameLst>
                                      </p:cBhvr>
                                      <p:tavLst>
                                        <p:tav tm="0">
                                          <p:val>
                                            <p:fltVal val="0"/>
                                          </p:val>
                                        </p:tav>
                                        <p:tav tm="100000">
                                          <p:val>
                                            <p:strVal val="#ppt_w"/>
                                          </p:val>
                                        </p:tav>
                                      </p:tavLst>
                                    </p:anim>
                                    <p:anim calcmode="lin" valueType="num">
                                      <p:cBhvr>
                                        <p:cTn id="27" dur="500" fill="hold"/>
                                        <p:tgtEl>
                                          <p:spTgt spid="92"/>
                                        </p:tgtEl>
                                        <p:attrNameLst>
                                          <p:attrName>ppt_h</p:attrName>
                                        </p:attrNameLst>
                                      </p:cBhvr>
                                      <p:tavLst>
                                        <p:tav tm="0">
                                          <p:val>
                                            <p:fltVal val="0"/>
                                          </p:val>
                                        </p:tav>
                                        <p:tav tm="100000">
                                          <p:val>
                                            <p:strVal val="#ppt_h"/>
                                          </p:val>
                                        </p:tav>
                                      </p:tavLst>
                                    </p:anim>
                                    <p:animEffect transition="in" filter="fade">
                                      <p:cBhvr>
                                        <p:cTn id="28" dur="500"/>
                                        <p:tgtEl>
                                          <p:spTgt spid="9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p:cTn id="31" dur="500" fill="hold"/>
                                        <p:tgtEl>
                                          <p:spTgt spid="85"/>
                                        </p:tgtEl>
                                        <p:attrNameLst>
                                          <p:attrName>ppt_w</p:attrName>
                                        </p:attrNameLst>
                                      </p:cBhvr>
                                      <p:tavLst>
                                        <p:tav tm="0">
                                          <p:val>
                                            <p:fltVal val="0"/>
                                          </p:val>
                                        </p:tav>
                                        <p:tav tm="100000">
                                          <p:val>
                                            <p:strVal val="#ppt_w"/>
                                          </p:val>
                                        </p:tav>
                                      </p:tavLst>
                                    </p:anim>
                                    <p:anim calcmode="lin" valueType="num">
                                      <p:cBhvr>
                                        <p:cTn id="32" dur="500" fill="hold"/>
                                        <p:tgtEl>
                                          <p:spTgt spid="85"/>
                                        </p:tgtEl>
                                        <p:attrNameLst>
                                          <p:attrName>ppt_h</p:attrName>
                                        </p:attrNameLst>
                                      </p:cBhvr>
                                      <p:tavLst>
                                        <p:tav tm="0">
                                          <p:val>
                                            <p:fltVal val="0"/>
                                          </p:val>
                                        </p:tav>
                                        <p:tav tm="100000">
                                          <p:val>
                                            <p:strVal val="#ppt_h"/>
                                          </p:val>
                                        </p:tav>
                                      </p:tavLst>
                                    </p:anim>
                                    <p:animEffect transition="in" filter="fade">
                                      <p:cBhvr>
                                        <p:cTn id="33" dur="500"/>
                                        <p:tgtEl>
                                          <p:spTgt spid="8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par>
                                <p:cTn id="44" presetID="53" presetClass="entr" presetSubtype="16"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fltVal val="0"/>
                                          </p:val>
                                        </p:tav>
                                        <p:tav tm="100000">
                                          <p:val>
                                            <p:strVal val="#ppt_h"/>
                                          </p:val>
                                        </p:tav>
                                      </p:tavLst>
                                    </p:anim>
                                    <p:animEffect transition="in" filter="fade">
                                      <p:cBhvr>
                                        <p:cTn id="48" dur="500"/>
                                        <p:tgtEl>
                                          <p:spTgt spid="53"/>
                                        </p:tgtEl>
                                      </p:cBhvr>
                                    </p:animEffect>
                                  </p:childTnLst>
                                </p:cTn>
                              </p:par>
                              <p:par>
                                <p:cTn id="49" presetID="53" presetClass="entr" presetSubtype="16"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p:cTn id="61" dur="500" fill="hold"/>
                                        <p:tgtEl>
                                          <p:spTgt spid="84"/>
                                        </p:tgtEl>
                                        <p:attrNameLst>
                                          <p:attrName>ppt_w</p:attrName>
                                        </p:attrNameLst>
                                      </p:cBhvr>
                                      <p:tavLst>
                                        <p:tav tm="0">
                                          <p:val>
                                            <p:fltVal val="0"/>
                                          </p:val>
                                        </p:tav>
                                        <p:tav tm="100000">
                                          <p:val>
                                            <p:strVal val="#ppt_w"/>
                                          </p:val>
                                        </p:tav>
                                      </p:tavLst>
                                    </p:anim>
                                    <p:anim calcmode="lin" valueType="num">
                                      <p:cBhvr>
                                        <p:cTn id="62" dur="500" fill="hold"/>
                                        <p:tgtEl>
                                          <p:spTgt spid="84"/>
                                        </p:tgtEl>
                                        <p:attrNameLst>
                                          <p:attrName>ppt_h</p:attrName>
                                        </p:attrNameLst>
                                      </p:cBhvr>
                                      <p:tavLst>
                                        <p:tav tm="0">
                                          <p:val>
                                            <p:fltVal val="0"/>
                                          </p:val>
                                        </p:tav>
                                        <p:tav tm="100000">
                                          <p:val>
                                            <p:strVal val="#ppt_h"/>
                                          </p:val>
                                        </p:tav>
                                      </p:tavLst>
                                    </p:anim>
                                    <p:animEffect transition="in" filter="fade">
                                      <p:cBhvr>
                                        <p:cTn id="63" dur="500"/>
                                        <p:tgtEl>
                                          <p:spTgt spid="84"/>
                                        </p:tgtEl>
                                      </p:cBhvr>
                                    </p:animEffect>
                                  </p:childTnLst>
                                </p:cTn>
                              </p:par>
                              <p:par>
                                <p:cTn id="64" presetID="53" presetClass="entr" presetSubtype="16"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childTnLst>
                                </p:cTn>
                              </p:par>
                              <p:par>
                                <p:cTn id="69" presetID="53" presetClass="entr" presetSubtype="16"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p:cTn id="71" dur="500" fill="hold"/>
                                        <p:tgtEl>
                                          <p:spTgt spid="51"/>
                                        </p:tgtEl>
                                        <p:attrNameLst>
                                          <p:attrName>ppt_w</p:attrName>
                                        </p:attrNameLst>
                                      </p:cBhvr>
                                      <p:tavLst>
                                        <p:tav tm="0">
                                          <p:val>
                                            <p:fltVal val="0"/>
                                          </p:val>
                                        </p:tav>
                                        <p:tav tm="100000">
                                          <p:val>
                                            <p:strVal val="#ppt_w"/>
                                          </p:val>
                                        </p:tav>
                                      </p:tavLst>
                                    </p:anim>
                                    <p:anim calcmode="lin" valueType="num">
                                      <p:cBhvr>
                                        <p:cTn id="72" dur="500" fill="hold"/>
                                        <p:tgtEl>
                                          <p:spTgt spid="51"/>
                                        </p:tgtEl>
                                        <p:attrNameLst>
                                          <p:attrName>ppt_h</p:attrName>
                                        </p:attrNameLst>
                                      </p:cBhvr>
                                      <p:tavLst>
                                        <p:tav tm="0">
                                          <p:val>
                                            <p:fltVal val="0"/>
                                          </p:val>
                                        </p:tav>
                                        <p:tav tm="100000">
                                          <p:val>
                                            <p:strVal val="#ppt_h"/>
                                          </p:val>
                                        </p:tav>
                                      </p:tavLst>
                                    </p:anim>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down)">
                                      <p:cBhvr>
                                        <p:cTn id="78" dur="500"/>
                                        <p:tgtEl>
                                          <p:spTgt spid="2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down)">
                                      <p:cBhvr>
                                        <p:cTn id="86" dur="5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down)">
                                      <p:cBhvr>
                                        <p:cTn id="91" dur="500"/>
                                        <p:tgtEl>
                                          <p:spTgt spid="3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par>
                                <p:cTn id="95" presetID="22" presetClass="entr" presetSubtype="4"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down)">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down)">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par>
                                <p:cTn id="108" presetID="10" presetClass="entr" presetSubtype="0" fill="hold"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33" grpId="0" animBg="1"/>
      <p:bldP spid="30" grpId="0" animBg="1"/>
      <p:bldP spid="31" grpId="0" animBg="1"/>
      <p:bldP spid="32" grpId="0" animBg="1"/>
      <p:bldP spid="34" grpId="0" animBg="1"/>
      <p:bldP spid="36"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extLst>
              <p:ext uri="{D42A27DB-BD31-4B8C-83A1-F6EECF244321}">
                <p14:modId xmlns:p14="http://schemas.microsoft.com/office/powerpoint/2010/main" val="186050411"/>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565934158"/>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extLst>
              <p:ext uri="{D42A27DB-BD31-4B8C-83A1-F6EECF244321}">
                <p14:modId xmlns:p14="http://schemas.microsoft.com/office/powerpoint/2010/main" val="3377369708"/>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3608131"/>
            <a:ext cx="2344346" cy="10768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1364055432"/>
              </p:ext>
            </p:extLst>
          </p:nvPr>
        </p:nvGraphicFramePr>
        <p:xfrm>
          <a:off x="1610061" y="338820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49" name="TextBox 48"/>
          <p:cNvSpPr txBox="1"/>
          <p:nvPr/>
        </p:nvSpPr>
        <p:spPr>
          <a:xfrm>
            <a:off x="357853"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want to print the data of the boxes stored inside the array. How?</a:t>
            </a:r>
          </a:p>
        </p:txBody>
      </p:sp>
      <p:cxnSp>
        <p:nvCxnSpPr>
          <p:cNvPr id="46" name="Curved Connector 45"/>
          <p:cNvCxnSpPr>
            <a:stCxn id="48" idx="0"/>
          </p:cNvCxnSpPr>
          <p:nvPr/>
        </p:nvCxnSpPr>
        <p:spPr>
          <a:xfrm rot="5400000" flipH="1" flipV="1">
            <a:off x="4307702" y="1230007"/>
            <a:ext cx="832159" cy="348424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57853" y="3977993"/>
            <a:ext cx="5422247" cy="2185214"/>
          </a:xfrm>
          <a:prstGeom prst="rect">
            <a:avLst/>
          </a:prstGeom>
          <a:solidFill>
            <a:srgbClr val="99FF79"/>
          </a:solidFill>
        </p:spPr>
        <p:txBody>
          <a:bodyPr wrap="square" rtlCol="0">
            <a:spAutoFit/>
          </a:bodyPr>
          <a:lstStyle/>
          <a:p>
            <a:pPr algn="just"/>
            <a:r>
              <a:rPr lang="en-US" sz="1700" dirty="0" smtClean="0">
                <a:latin typeface="Cambria" panose="02040503050406030204" pitchFamily="18" charset="0"/>
                <a:ea typeface="Cambria" panose="02040503050406030204" pitchFamily="18" charset="0"/>
              </a:rPr>
              <a:t>Solution: We can not print data from an index if there is </a:t>
            </a:r>
            <a:r>
              <a:rPr lang="en-US" sz="1700" b="1" i="1" dirty="0" smtClean="0">
                <a:latin typeface="Cambria" panose="02040503050406030204" pitchFamily="18" charset="0"/>
                <a:ea typeface="Cambria" panose="02040503050406030204" pitchFamily="18" charset="0"/>
              </a:rPr>
              <a:t>null </a:t>
            </a:r>
            <a:r>
              <a:rPr lang="en-US" sz="1700" dirty="0" smtClean="0">
                <a:latin typeface="Cambria" panose="02040503050406030204" pitchFamily="18" charset="0"/>
                <a:ea typeface="Cambria" panose="02040503050406030204" pitchFamily="18" charset="0"/>
              </a:rPr>
              <a:t>in that index</a:t>
            </a:r>
            <a:r>
              <a:rPr lang="en-US" sz="1700" b="1" i="1" dirty="0" smtClean="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The followings steps can be followed to </a:t>
            </a:r>
            <a:r>
              <a:rPr lang="en-US" sz="1700" dirty="0" smtClean="0">
                <a:latin typeface="Cambria" panose="02040503050406030204" pitchFamily="18" charset="0"/>
                <a:ea typeface="Cambria" panose="02040503050406030204" pitchFamily="18" charset="0"/>
              </a:rPr>
              <a:t>print data of the boxes stored in the </a:t>
            </a:r>
            <a:r>
              <a:rPr lang="en-US" sz="1700" dirty="0">
                <a:latin typeface="Cambria" panose="02040503050406030204" pitchFamily="18" charset="0"/>
                <a:ea typeface="Cambria" panose="02040503050406030204" pitchFamily="18" charset="0"/>
              </a:rPr>
              <a:t>array:</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dirty="0" smtClean="0">
                <a:latin typeface="Cambria" panose="02040503050406030204" pitchFamily="18" charset="0"/>
                <a:ea typeface="Cambria" panose="02040503050406030204" pitchFamily="18" charset="0"/>
              </a:rPr>
              <a:t>not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print data and go to next index. Else, ignore and go to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r>
              <a:rPr lang="en-US" sz="1700" dirty="0" smtClean="0">
                <a:latin typeface="Cambria" panose="02040503050406030204" pitchFamily="18" charset="0"/>
                <a:ea typeface="Cambria" panose="02040503050406030204" pitchFamily="18" charset="0"/>
              </a:rPr>
              <a:t>.</a:t>
            </a:r>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631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46"/>
                                        </p:tgtEl>
                                        <p:attrNameLst>
                                          <p:attrName>style.visibility</p:attrName>
                                        </p:attrNameLst>
                                      </p:cBhvr>
                                      <p:to>
                                        <p:strVal val="visible"/>
                                      </p:to>
                                    </p:set>
                                    <p:anim calcmode="lin" valueType="num">
                                      <p:cBhvr>
                                        <p:cTn id="9" dur="500" fill="hold"/>
                                        <p:tgtEl>
                                          <p:spTgt spid="46"/>
                                        </p:tgtEl>
                                        <p:attrNameLst>
                                          <p:attrName>ppt_w</p:attrName>
                                        </p:attrNameLst>
                                      </p:cBhvr>
                                      <p:tavLst>
                                        <p:tav tm="0">
                                          <p:val>
                                            <p:fltVal val="0"/>
                                          </p:val>
                                        </p:tav>
                                        <p:tav tm="100000">
                                          <p:val>
                                            <p:strVal val="#ppt_w"/>
                                          </p:val>
                                        </p:tav>
                                      </p:tavLst>
                                    </p:anim>
                                    <p:anim calcmode="lin" valueType="num">
                                      <p:cBhvr>
                                        <p:cTn id="10" dur="500" fill="hold"/>
                                        <p:tgtEl>
                                          <p:spTgt spid="46"/>
                                        </p:tgtEl>
                                        <p:attrNameLst>
                                          <p:attrName>ppt_h</p:attrName>
                                        </p:attrNameLst>
                                      </p:cBhvr>
                                      <p:tavLst>
                                        <p:tav tm="0">
                                          <p:val>
                                            <p:fltVal val="0"/>
                                          </p:val>
                                        </p:tav>
                                        <p:tav tm="100000">
                                          <p:val>
                                            <p:strVal val="#ppt_h"/>
                                          </p:val>
                                        </p:tav>
                                      </p:tavLst>
                                    </p:anim>
                                    <p:animEffect transition="in" filter="fade">
                                      <p:cBhvr>
                                        <p:cTn id="11" dur="500"/>
                                        <p:tgtEl>
                                          <p:spTgt spid="46"/>
                                        </p:tgtEl>
                                      </p:cBhvr>
                                    </p:animEffect>
                                  </p:childTnLst>
                                </p:cTn>
                              </p:par>
                              <p:par>
                                <p:cTn id="12" presetID="53" presetClass="entr" presetSubtype="16"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Effect transition="in" filter="fade">
                                      <p:cBhvr>
                                        <p:cTn id="26" dur="500"/>
                                        <p:tgtEl>
                                          <p:spTgt spid="4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53" presetClass="entr" presetSubtype="16"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par>
                                <p:cTn id="42" presetID="53" presetClass="entr" presetSubtype="16"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par>
                                <p:cTn id="47" presetID="53" presetClass="entr" presetSubtype="16"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53" presetClass="entr" presetSubtype="16"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500" fill="hold"/>
                                        <p:tgtEl>
                                          <p:spTgt spid="40"/>
                                        </p:tgtEl>
                                        <p:attrNameLst>
                                          <p:attrName>ppt_w</p:attrName>
                                        </p:attrNameLst>
                                      </p:cBhvr>
                                      <p:tavLst>
                                        <p:tav tm="0">
                                          <p:val>
                                            <p:fltVal val="0"/>
                                          </p:val>
                                        </p:tav>
                                        <p:tav tm="100000">
                                          <p:val>
                                            <p:strVal val="#ppt_w"/>
                                          </p:val>
                                        </p:tav>
                                      </p:tavLst>
                                    </p:anim>
                                    <p:anim calcmode="lin" valueType="num">
                                      <p:cBhvr>
                                        <p:cTn id="55" dur="500" fill="hold"/>
                                        <p:tgtEl>
                                          <p:spTgt spid="40"/>
                                        </p:tgtEl>
                                        <p:attrNameLst>
                                          <p:attrName>ppt_h</p:attrName>
                                        </p:attrNameLst>
                                      </p:cBhvr>
                                      <p:tavLst>
                                        <p:tav tm="0">
                                          <p:val>
                                            <p:fltVal val="0"/>
                                          </p:val>
                                        </p:tav>
                                        <p:tav tm="100000">
                                          <p:val>
                                            <p:strVal val="#ppt_h"/>
                                          </p:val>
                                        </p:tav>
                                      </p:tavLst>
                                    </p:anim>
                                    <p:animEffect transition="in" filter="fade">
                                      <p:cBhvr>
                                        <p:cTn id="56" dur="500"/>
                                        <p:tgtEl>
                                          <p:spTgt spid="40"/>
                                        </p:tgtEl>
                                      </p:cBhvr>
                                    </p:animEffect>
                                  </p:childTnLst>
                                </p:cTn>
                              </p:par>
                              <p:par>
                                <p:cTn id="57" presetID="53" presetClass="entr" presetSubtype="16"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par>
                                <p:cTn id="62" presetID="10"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49"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4141531"/>
            <a:ext cx="2344346" cy="5434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4288955227"/>
              </p:ext>
            </p:extLst>
          </p:nvPr>
        </p:nvGraphicFramePr>
        <p:xfrm>
          <a:off x="1610061" y="392160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0" name="TextBox 49"/>
          <p:cNvSpPr txBox="1"/>
          <p:nvPr/>
        </p:nvSpPr>
        <p:spPr>
          <a:xfrm>
            <a:off x="421341" y="2067147"/>
            <a:ext cx="5422247" cy="1400383"/>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a:t>
            </a:r>
            <a:r>
              <a:rPr lang="en-US" sz="1700" dirty="0">
                <a:latin typeface="Cambria" panose="02040503050406030204" pitchFamily="18" charset="0"/>
                <a:ea typeface="Cambria" panose="02040503050406030204" pitchFamily="18" charset="0"/>
              </a:rPr>
              <a:t>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dirty="0" smtClean="0">
                <a:latin typeface="Cambria" panose="02040503050406030204" pitchFamily="18" charset="0"/>
                <a:ea typeface="Cambria" panose="02040503050406030204" pitchFamily="18" charset="0"/>
              </a:rPr>
              <a:t>not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print data and go to next index. Else, ignore and go to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r>
              <a:rPr lang="en-US" sz="1700" dirty="0" smtClean="0">
                <a:latin typeface="Cambria" panose="02040503050406030204" pitchFamily="18" charset="0"/>
                <a:ea typeface="Cambria" panose="02040503050406030204" pitchFamily="18" charset="0"/>
              </a:rPr>
              <a:t>.</a:t>
            </a:r>
            <a:endParaRPr lang="en-US" sz="1700" dirty="0">
              <a:latin typeface="Cambria" panose="02040503050406030204" pitchFamily="18" charset="0"/>
              <a:ea typeface="Cambria" panose="02040503050406030204" pitchFamily="18" charset="0"/>
            </a:endParaRPr>
          </a:p>
        </p:txBody>
      </p:sp>
      <p:cxnSp>
        <p:nvCxnSpPr>
          <p:cNvPr id="46" name="Curved Connector 45"/>
          <p:cNvCxnSpPr>
            <a:stCxn id="48" idx="0"/>
          </p:cNvCxnSpPr>
          <p:nvPr/>
        </p:nvCxnSpPr>
        <p:spPr>
          <a:xfrm rot="5400000" flipH="1" flipV="1">
            <a:off x="4038224" y="1511403"/>
            <a:ext cx="1353641" cy="3466767"/>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00602" y="4279307"/>
            <a:ext cx="2010821" cy="307777"/>
          </a:xfrm>
          <a:prstGeom prst="rect">
            <a:avLst/>
          </a:prstGeom>
          <a:solidFill>
            <a:schemeClr val="bg1"/>
          </a:solidFill>
        </p:spPr>
        <p:txBody>
          <a:bodyPr wrap="square" rtlCol="0">
            <a:spAutoFit/>
          </a:bodyPr>
          <a:lstStyle/>
          <a:p>
            <a:pPr algn="ctr"/>
            <a:r>
              <a:rPr lang="en-US" sz="1400" dirty="0" smtClean="0">
                <a:solidFill>
                  <a:srgbClr val="00B050"/>
                </a:solidFill>
                <a:latin typeface="Cambria" panose="02040503050406030204" pitchFamily="18" charset="0"/>
                <a:ea typeface="Cambria" panose="02040503050406030204" pitchFamily="18" charset="0"/>
              </a:rPr>
              <a:t>Yes, Print data and next</a:t>
            </a:r>
          </a:p>
        </p:txBody>
      </p:sp>
      <p:sp>
        <p:nvSpPr>
          <p:cNvPr id="22" name="TextBox 21"/>
          <p:cNvSpPr txBox="1"/>
          <p:nvPr/>
        </p:nvSpPr>
        <p:spPr>
          <a:xfrm>
            <a:off x="448374" y="4289604"/>
            <a:ext cx="1931592"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sp>
        <p:nvSpPr>
          <p:cNvPr id="24" name="TextBox 23"/>
          <p:cNvSpPr txBox="1"/>
          <p:nvPr/>
        </p:nvSpPr>
        <p:spPr>
          <a:xfrm>
            <a:off x="608555" y="3624256"/>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it </a:t>
            </a:r>
            <a:r>
              <a:rPr lang="en-US" b="1" i="1" dirty="0" smtClean="0">
                <a:solidFill>
                  <a:srgbClr val="FF0000"/>
                </a:solidFill>
                <a:latin typeface="Cambria" panose="02040503050406030204" pitchFamily="18" charset="0"/>
                <a:ea typeface="Cambria" panose="02040503050406030204" pitchFamily="18" charset="0"/>
              </a:rPr>
              <a:t>not</a:t>
            </a:r>
            <a:r>
              <a:rPr lang="en-US" dirty="0" smtClean="0">
                <a:solidFill>
                  <a:srgbClr val="FF0000"/>
                </a:solidFill>
                <a:latin typeface="Cambria" panose="02040503050406030204" pitchFamily="18" charset="0"/>
                <a:ea typeface="Cambria" panose="02040503050406030204" pitchFamily="18" charset="0"/>
              </a:rPr>
              <a:t> </a:t>
            </a:r>
            <a:r>
              <a:rPr lang="en-US" b="1" i="1" dirty="0" smtClean="0">
                <a:solidFill>
                  <a:srgbClr val="FF0000"/>
                </a:solidFill>
                <a:latin typeface="Cambria" panose="02040503050406030204" pitchFamily="18" charset="0"/>
                <a:ea typeface="Cambria" panose="02040503050406030204" pitchFamily="18" charset="0"/>
              </a:rPr>
              <a:t>null </a:t>
            </a:r>
            <a:r>
              <a:rPr lang="en-US" dirty="0" smtClean="0">
                <a:solidFill>
                  <a:srgbClr val="FF0000"/>
                </a:solidFill>
                <a:latin typeface="Cambria" panose="02040503050406030204" pitchFamily="18" charset="0"/>
                <a:ea typeface="Cambria" panose="02040503050406030204" pitchFamily="18" charset="0"/>
              </a:rPr>
              <a:t>?</a:t>
            </a:r>
          </a:p>
        </p:txBody>
      </p:sp>
      <p:cxnSp>
        <p:nvCxnSpPr>
          <p:cNvPr id="25" name="Straight Arrow Connector 24"/>
          <p:cNvCxnSpPr/>
          <p:nvPr/>
        </p:nvCxnSpPr>
        <p:spPr>
          <a:xfrm>
            <a:off x="2712103" y="3682843"/>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577294" y="3598060"/>
            <a:ext cx="266001" cy="317221"/>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cxnSp>
        <p:nvCxnSpPr>
          <p:cNvPr id="31" name="Straight Arrow Connector 30"/>
          <p:cNvCxnSpPr/>
          <p:nvPr/>
        </p:nvCxnSpPr>
        <p:spPr>
          <a:xfrm>
            <a:off x="3332489" y="3676518"/>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38100" y="4446200"/>
            <a:ext cx="213582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Ignore and next</a:t>
            </a:r>
          </a:p>
        </p:txBody>
      </p:sp>
      <p:sp>
        <p:nvSpPr>
          <p:cNvPr id="33" name="TextBox 32"/>
          <p:cNvSpPr txBox="1"/>
          <p:nvPr/>
        </p:nvSpPr>
        <p:spPr>
          <a:xfrm>
            <a:off x="289575" y="4459403"/>
            <a:ext cx="2409370"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cxnSp>
        <p:nvCxnSpPr>
          <p:cNvPr id="34" name="Straight Arrow Connector 33"/>
          <p:cNvCxnSpPr/>
          <p:nvPr/>
        </p:nvCxnSpPr>
        <p:spPr>
          <a:xfrm>
            <a:off x="3999239" y="3638604"/>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201895" y="3542143"/>
            <a:ext cx="243096"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sp>
        <p:nvSpPr>
          <p:cNvPr id="36" name="TextBox 35"/>
          <p:cNvSpPr txBox="1"/>
          <p:nvPr/>
        </p:nvSpPr>
        <p:spPr>
          <a:xfrm>
            <a:off x="331727" y="4385512"/>
            <a:ext cx="2010821" cy="307777"/>
          </a:xfrm>
          <a:prstGeom prst="rect">
            <a:avLst/>
          </a:prstGeom>
          <a:solidFill>
            <a:schemeClr val="bg1"/>
          </a:solidFill>
        </p:spPr>
        <p:txBody>
          <a:bodyPr wrap="square" rtlCol="0">
            <a:spAutoFit/>
          </a:bodyPr>
          <a:lstStyle/>
          <a:p>
            <a:pPr algn="ctr"/>
            <a:r>
              <a:rPr lang="en-US" sz="1400" dirty="0" smtClean="0">
                <a:solidFill>
                  <a:srgbClr val="00B050"/>
                </a:solidFill>
                <a:latin typeface="Cambria" panose="02040503050406030204" pitchFamily="18" charset="0"/>
                <a:ea typeface="Cambria" panose="02040503050406030204" pitchFamily="18" charset="0"/>
              </a:rPr>
              <a:t>Yes, Print data and next</a:t>
            </a:r>
          </a:p>
        </p:txBody>
      </p:sp>
    </p:spTree>
    <p:extLst>
      <p:ext uri="{BB962C8B-B14F-4D97-AF65-F5344CB8AC3E}">
        <p14:creationId xmlns:p14="http://schemas.microsoft.com/office/powerpoint/2010/main" val="10992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53" presetClass="entr" presetSubtype="16"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par>
                                <p:cTn id="45" presetID="53" presetClass="entr" presetSubtype="16"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500" fill="hold"/>
                                        <p:tgtEl>
                                          <p:spTgt spid="37"/>
                                        </p:tgtEl>
                                        <p:attrNameLst>
                                          <p:attrName>ppt_w</p:attrName>
                                        </p:attrNameLst>
                                      </p:cBhvr>
                                      <p:tavLst>
                                        <p:tav tm="0">
                                          <p:val>
                                            <p:fltVal val="0"/>
                                          </p:val>
                                        </p:tav>
                                        <p:tav tm="100000">
                                          <p:val>
                                            <p:strVal val="#ppt_w"/>
                                          </p:val>
                                        </p:tav>
                                      </p:tavLst>
                                    </p:anim>
                                    <p:anim calcmode="lin" valueType="num">
                                      <p:cBhvr>
                                        <p:cTn id="48" dur="500" fill="hold"/>
                                        <p:tgtEl>
                                          <p:spTgt spid="37"/>
                                        </p:tgtEl>
                                        <p:attrNameLst>
                                          <p:attrName>ppt_h</p:attrName>
                                        </p:attrNameLst>
                                      </p:cBhvr>
                                      <p:tavLst>
                                        <p:tav tm="0">
                                          <p:val>
                                            <p:fltVal val="0"/>
                                          </p:val>
                                        </p:tav>
                                        <p:tav tm="100000">
                                          <p:val>
                                            <p:strVal val="#ppt_h"/>
                                          </p:val>
                                        </p:tav>
                                      </p:tavLst>
                                    </p:anim>
                                    <p:animEffect transition="in" filter="fade">
                                      <p:cBhvr>
                                        <p:cTn id="49" dur="500"/>
                                        <p:tgtEl>
                                          <p:spTgt spid="37"/>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par>
                                <p:cTn id="55" presetID="53" presetClass="entr" presetSubtype="16"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par>
                                <p:cTn id="60" presetID="53" presetClass="entr" presetSubtype="16"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ppt_w</p:attrName>
                                        </p:attrNameLst>
                                      </p:cBhvr>
                                      <p:tavLst>
                                        <p:tav tm="0">
                                          <p:val>
                                            <p:fltVal val="0"/>
                                          </p:val>
                                        </p:tav>
                                        <p:tav tm="100000">
                                          <p:val>
                                            <p:strVal val="#ppt_w"/>
                                          </p:val>
                                        </p:tav>
                                      </p:tavLst>
                                    </p:anim>
                                    <p:anim calcmode="lin" valueType="num">
                                      <p:cBhvr>
                                        <p:cTn id="63" dur="500" fill="hold"/>
                                        <p:tgtEl>
                                          <p:spTgt spid="43"/>
                                        </p:tgtEl>
                                        <p:attrNameLst>
                                          <p:attrName>ppt_h</p:attrName>
                                        </p:attrNameLst>
                                      </p:cBhvr>
                                      <p:tavLst>
                                        <p:tav tm="0">
                                          <p:val>
                                            <p:fltVal val="0"/>
                                          </p:val>
                                        </p:tav>
                                        <p:tav tm="100000">
                                          <p:val>
                                            <p:strVal val="#ppt_h"/>
                                          </p:val>
                                        </p:tav>
                                      </p:tavLst>
                                    </p:anim>
                                    <p:animEffect transition="in" filter="fade">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down)">
                                      <p:cBhvr>
                                        <p:cTn id="69" dur="500"/>
                                        <p:tgtEl>
                                          <p:spTgt spid="24"/>
                                        </p:tgtEl>
                                      </p:cBhvr>
                                    </p:animEffect>
                                  </p:childTnLst>
                                </p:cTn>
                              </p:par>
                              <p:par>
                                <p:cTn id="70" presetID="22" presetClass="entr" presetSubtype="4"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down)">
                                      <p:cBhvr>
                                        <p:cTn id="93" dur="500"/>
                                        <p:tgtEl>
                                          <p:spTgt spid="3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down)">
                                      <p:cBhvr>
                                        <p:cTn id="98" dur="500"/>
                                        <p:tgtEl>
                                          <p:spTgt spid="3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down)">
                                      <p:cBhvr>
                                        <p:cTn id="101" dur="500"/>
                                        <p:tgtEl>
                                          <p:spTgt spid="33"/>
                                        </p:tgtEl>
                                      </p:cBhvr>
                                    </p:animEffect>
                                  </p:childTnLst>
                                </p:cTn>
                              </p:par>
                              <p:par>
                                <p:cTn id="102" presetID="22" presetClass="entr" presetSubtype="4"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down)">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down)">
                                      <p:cBhvr>
                                        <p:cTn id="10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20" grpId="0" animBg="1"/>
      <p:bldP spid="22" grpId="0" animBg="1"/>
      <p:bldP spid="24" grpId="0" animBg="1"/>
      <p:bldP spid="30" grpId="0" animBg="1"/>
      <p:bldP spid="32" grpId="0" animBg="1"/>
      <p:bldP spid="33"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5501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51879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What is Array?</a:t>
            </a:r>
            <a:endParaRPr lang="x-none" dirty="0">
              <a:latin typeface="Cambria" panose="02040503050406030204" pitchFamily="18" charset="0"/>
            </a:endParaRPr>
          </a:p>
        </p:txBody>
      </p:sp>
      <p:sp>
        <p:nvSpPr>
          <p:cNvPr id="7" name="TextBox 6"/>
          <p:cNvSpPr txBox="1"/>
          <p:nvPr/>
        </p:nvSpPr>
        <p:spPr>
          <a:xfrm>
            <a:off x="357187" y="2130984"/>
            <a:ext cx="8501064" cy="923330"/>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declare, initialize and draw the memory representation of  an integer value.</a:t>
            </a:r>
          </a:p>
          <a:p>
            <a:pPr algn="just"/>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age = 22;</a:t>
            </a:r>
          </a:p>
        </p:txBody>
      </p:sp>
      <p:sp>
        <p:nvSpPr>
          <p:cNvPr id="8" name="TextBox 7"/>
          <p:cNvSpPr txBox="1"/>
          <p:nvPr/>
        </p:nvSpPr>
        <p:spPr>
          <a:xfrm>
            <a:off x="357186" y="4771294"/>
            <a:ext cx="8501065"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An array is a collection of similar type of data or value. So, an array of integer type will only hold integer values and an array of double type will only hold double values.</a:t>
            </a:r>
          </a:p>
        </p:txBody>
      </p:sp>
      <p:graphicFrame>
        <p:nvGraphicFramePr>
          <p:cNvPr id="9" name="Table 8"/>
          <p:cNvGraphicFramePr>
            <a:graphicFrameLocks noGrp="1"/>
          </p:cNvGraphicFramePr>
          <p:nvPr>
            <p:extLst>
              <p:ext uri="{D42A27DB-BD31-4B8C-83A1-F6EECF244321}">
                <p14:modId xmlns:p14="http://schemas.microsoft.com/office/powerpoint/2010/main" val="2700018543"/>
              </p:ext>
            </p:extLst>
          </p:nvPr>
        </p:nvGraphicFramePr>
        <p:xfrm>
          <a:off x="3694426" y="2660631"/>
          <a:ext cx="1826586" cy="370840"/>
        </p:xfrm>
        <a:graphic>
          <a:graphicData uri="http://schemas.openxmlformats.org/drawingml/2006/table">
            <a:tbl>
              <a:tblPr firstRow="1" bandRow="1">
                <a:tableStyleId>{2D5ABB26-0587-4C30-8999-92F81FD0307C}</a:tableStyleId>
              </a:tblPr>
              <a:tblGrid>
                <a:gridCol w="913293"/>
                <a:gridCol w="913293"/>
              </a:tblGrid>
              <a:tr h="370840">
                <a:tc>
                  <a:txBody>
                    <a:bodyPr/>
                    <a:lstStyle/>
                    <a:p>
                      <a:pPr algn="ctr"/>
                      <a:r>
                        <a:rPr lang="en-US" dirty="0" smtClean="0">
                          <a:latin typeface="Cambria" panose="02040503050406030204" pitchFamily="18" charset="0"/>
                          <a:ea typeface="Cambria" panose="02040503050406030204" pitchFamily="18" charset="0"/>
                        </a:rPr>
                        <a:t>  age</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0" name="TextBox 9"/>
          <p:cNvSpPr txBox="1"/>
          <p:nvPr/>
        </p:nvSpPr>
        <p:spPr>
          <a:xfrm>
            <a:off x="357188" y="3187050"/>
            <a:ext cx="8501064" cy="923330"/>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variable age can store only one </a:t>
            </a:r>
            <a:r>
              <a:rPr lang="en-US" dirty="0" smtClean="0">
                <a:latin typeface="Cambria" panose="02040503050406030204" pitchFamily="18" charset="0"/>
                <a:ea typeface="Cambria" panose="02040503050406030204" pitchFamily="18" charset="0"/>
              </a:rPr>
              <a:t>value representing the age of only one person. What if we need to store the age of lets say 40 persons? We will certainly not use 40 variables naming age1, age2, age3, . . . . , age40. </a:t>
            </a:r>
            <a:endParaRPr lang="en-US" dirty="0">
              <a:latin typeface="Cambria" panose="02040503050406030204" pitchFamily="18" charset="0"/>
              <a:ea typeface="Cambria" panose="02040503050406030204" pitchFamily="18" charset="0"/>
            </a:endParaRPr>
          </a:p>
        </p:txBody>
      </p:sp>
      <p:sp>
        <p:nvSpPr>
          <p:cNvPr id="11" name="TextBox 10"/>
          <p:cNvSpPr txBox="1"/>
          <p:nvPr/>
        </p:nvSpPr>
        <p:spPr>
          <a:xfrm>
            <a:off x="357188" y="4266721"/>
            <a:ext cx="8501064" cy="461665"/>
          </a:xfrm>
          <a:prstGeom prst="rect">
            <a:avLst/>
          </a:prstGeom>
          <a:solidFill>
            <a:schemeClr val="accent6">
              <a:lumMod val="40000"/>
              <a:lumOff val="60000"/>
            </a:schemeClr>
          </a:solidFill>
        </p:spPr>
        <p:txBody>
          <a:bodyPr wrap="square" rtlCol="0">
            <a:spAutoFit/>
          </a:bodyPr>
          <a:lstStyle/>
          <a:p>
            <a:pPr algn="ctr"/>
            <a:r>
              <a:rPr lang="en-US" sz="2400" b="1" dirty="0" smtClean="0">
                <a:latin typeface="Cambria" panose="02040503050406030204" pitchFamily="18" charset="0"/>
                <a:ea typeface="Cambria" panose="02040503050406030204" pitchFamily="18" charset="0"/>
              </a:rPr>
              <a:t>The solution is Array</a:t>
            </a:r>
          </a:p>
        </p:txBody>
      </p:sp>
      <p:sp>
        <p:nvSpPr>
          <p:cNvPr id="12" name="TextBox 11"/>
          <p:cNvSpPr txBox="1"/>
          <p:nvPr/>
        </p:nvSpPr>
        <p:spPr>
          <a:xfrm>
            <a:off x="357186" y="5432164"/>
            <a:ext cx="8501064"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There are 4 approaches to declare an 1D array. We will illustrate the memory representations and discuss the value initializations process one by one. </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1D Array : 1</a:t>
            </a:r>
            <a:r>
              <a:rPr lang="en-US" baseline="30000" dirty="0" smtClean="0">
                <a:latin typeface="Cambria" panose="02040503050406030204" pitchFamily="18" charset="0"/>
              </a:rPr>
              <a:t>st</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21599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arr1[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ctr"/>
            <a:r>
              <a:rPr lang="en-US" dirty="0" smtClean="0">
                <a:latin typeface="Cambria" panose="02040503050406030204" pitchFamily="18" charset="0"/>
                <a:ea typeface="Cambria" panose="02040503050406030204" pitchFamily="18" charset="0"/>
              </a:rPr>
              <a:t>Or, </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]arr1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just"/>
            <a:endParaRPr lang="en-US" dirty="0">
              <a:latin typeface="Cambria" panose="02040503050406030204" pitchFamily="18" charset="0"/>
              <a:ea typeface="Cambria" panose="02040503050406030204" pitchFamily="18" charset="0"/>
            </a:endParaRPr>
          </a:p>
          <a:p>
            <a:pPr algn="just"/>
            <a:endParaRPr lang="en-US" dirty="0" smtClean="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2928938" y="2092927"/>
            <a:ext cx="5886451" cy="2215991"/>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1200" b="1"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285750" indent="-2857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arr1</a:t>
            </a:r>
            <a:r>
              <a:rPr lang="en-US" dirty="0" smtClean="0">
                <a:latin typeface="Cambria" panose="02040503050406030204" pitchFamily="18" charset="0"/>
                <a:ea typeface="Cambria" panose="02040503050406030204" pitchFamily="18" charset="0"/>
              </a:rPr>
              <a:t> is the name of the array.</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285750" indent="-2857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new </a:t>
            </a:r>
            <a:r>
              <a:rPr lang="en-US" dirty="0" smtClean="0">
                <a:latin typeface="Cambria" panose="02040503050406030204" pitchFamily="18" charset="0"/>
                <a:ea typeface="Cambria" panose="02040503050406030204" pitchFamily="18" charset="0"/>
              </a:rPr>
              <a:t>keyword allocates memory for the array.</a:t>
            </a:r>
            <a:endParaRPr lang="en-US" b="1"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b="1" dirty="0" smtClean="0">
                <a:latin typeface="Cambria" panose="02040503050406030204" pitchFamily="18" charset="0"/>
                <a:ea typeface="Cambria" panose="02040503050406030204" pitchFamily="18" charset="0"/>
              </a:rPr>
              <a:t> [5] </a:t>
            </a:r>
            <a:r>
              <a:rPr lang="en-US" dirty="0" smtClean="0">
                <a:latin typeface="Cambria" panose="02040503050406030204" pitchFamily="18" charset="0"/>
                <a:ea typeface="Cambria" panose="02040503050406030204" pitchFamily="18" charset="0"/>
              </a:rPr>
              <a:t>denotes that memory need to be allocated for 5 integer values.</a:t>
            </a:r>
            <a:endParaRPr lang="en-US" b="1" dirty="0" smtClean="0">
              <a:latin typeface="Cambria" panose="02040503050406030204" pitchFamily="18" charset="0"/>
              <a:ea typeface="Cambria" panose="02040503050406030204" pitchFamily="18" charset="0"/>
            </a:endParaRPr>
          </a:p>
        </p:txBody>
      </p:sp>
      <p:sp>
        <p:nvSpPr>
          <p:cNvPr id="10" name="TextBox 9"/>
          <p:cNvSpPr txBox="1"/>
          <p:nvPr/>
        </p:nvSpPr>
        <p:spPr>
          <a:xfrm>
            <a:off x="357187" y="4429014"/>
            <a:ext cx="8458202" cy="900246"/>
          </a:xfrm>
          <a:prstGeom prst="rect">
            <a:avLst/>
          </a:prstGeom>
          <a:solidFill>
            <a:schemeClr val="accent6">
              <a:lumMod val="40000"/>
              <a:lumOff val="60000"/>
            </a:schemeClr>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So, the array named arr1 can store only integer values and the size of this array is 5. Also, it can be noted that the </a:t>
            </a:r>
            <a:r>
              <a:rPr lang="en-US" sz="1750" b="1" dirty="0" smtClean="0">
                <a:latin typeface="Cambria" panose="02040503050406030204" pitchFamily="18" charset="0"/>
                <a:ea typeface="Cambria" panose="02040503050406030204" pitchFamily="18" charset="0"/>
              </a:rPr>
              <a:t>[ ]</a:t>
            </a:r>
            <a:r>
              <a:rPr lang="en-US" sz="1750" dirty="0" smtClean="0">
                <a:latin typeface="Cambria" panose="02040503050406030204" pitchFamily="18" charset="0"/>
                <a:ea typeface="Cambria" panose="02040503050406030204" pitchFamily="18" charset="0"/>
              </a:rPr>
              <a:t> symbol (better known as Array Notation) can be placed both before and after the name of the array. </a:t>
            </a:r>
            <a:endParaRPr lang="en-US" sz="175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0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and Initialization of an Array: 1</a:t>
            </a:r>
            <a:r>
              <a:rPr lang="en-US" baseline="30000" dirty="0" smtClean="0">
                <a:latin typeface="Cambria" panose="02040503050406030204" pitchFamily="18" charset="0"/>
              </a:rPr>
              <a:t>st</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arr1[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ctr"/>
            <a:r>
              <a:rPr lang="en-US" dirty="0" smtClean="0">
                <a:latin typeface="Cambria" panose="02040503050406030204" pitchFamily="18" charset="0"/>
                <a:ea typeface="Cambria" panose="02040503050406030204" pitchFamily="18" charset="0"/>
              </a:rPr>
              <a:t>Or, </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]arr1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endParaRPr lang="en-US" dirty="0">
              <a:latin typeface="Cambria" panose="02040503050406030204" pitchFamily="18" charset="0"/>
              <a:ea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893213435"/>
              </p:ext>
            </p:extLst>
          </p:nvPr>
        </p:nvGraphicFramePr>
        <p:xfrm>
          <a:off x="357187" y="4034447"/>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 name="Left Brace 2"/>
          <p:cNvSpPr/>
          <p:nvPr/>
        </p:nvSpPr>
        <p:spPr>
          <a:xfrm rot="16200000">
            <a:off x="2274218" y="3690267"/>
            <a:ext cx="185020" cy="2347435"/>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371602" y="5074675"/>
            <a:ext cx="1990251"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Index Positions</a:t>
            </a:r>
          </a:p>
        </p:txBody>
      </p:sp>
      <p:sp>
        <p:nvSpPr>
          <p:cNvPr id="13" name="TextBox 12"/>
          <p:cNvSpPr txBox="1"/>
          <p:nvPr/>
        </p:nvSpPr>
        <p:spPr>
          <a:xfrm>
            <a:off x="3061817" y="2092927"/>
            <a:ext cx="5779294" cy="1200329"/>
          </a:xfrm>
          <a:prstGeom prst="rect">
            <a:avLst/>
          </a:prstGeom>
          <a:solidFill>
            <a:schemeClr val="accent6">
              <a:lumMod val="40000"/>
              <a:lumOff val="60000"/>
            </a:schemeClr>
          </a:solidFill>
        </p:spPr>
        <p:txBody>
          <a:bodyPr wrap="square" rtlCol="0">
            <a:spAutoFit/>
          </a:bodyPr>
          <a:lstStyle/>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This approach is used when we know the size of the array but we do not know the elements of the array.</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As we do not know the elements we can not initialize the array yet.</a:t>
            </a:r>
          </a:p>
        </p:txBody>
      </p:sp>
      <p:graphicFrame>
        <p:nvGraphicFramePr>
          <p:cNvPr id="15" name="Table 14"/>
          <p:cNvGraphicFramePr>
            <a:graphicFrameLocks noGrp="1"/>
          </p:cNvGraphicFramePr>
          <p:nvPr>
            <p:extLst>
              <p:ext uri="{D42A27DB-BD31-4B8C-83A1-F6EECF244321}">
                <p14:modId xmlns:p14="http://schemas.microsoft.com/office/powerpoint/2010/main" val="3230492994"/>
              </p:ext>
            </p:extLst>
          </p:nvPr>
        </p:nvGraphicFramePr>
        <p:xfrm>
          <a:off x="357187" y="4419282"/>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4211961" y="3646123"/>
            <a:ext cx="4629150"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According to the concept of default values, all the index positions will be initialized as 0.</a:t>
            </a:r>
            <a:endParaRPr lang="en-US" dirty="0">
              <a:latin typeface="Cambria" panose="02040503050406030204" pitchFamily="18"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728081191"/>
              </p:ext>
            </p:extLst>
          </p:nvPr>
        </p:nvGraphicFramePr>
        <p:xfrm>
          <a:off x="357187" y="4034916"/>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8" name="TextBox 17"/>
          <p:cNvSpPr txBox="1"/>
          <p:nvPr/>
        </p:nvSpPr>
        <p:spPr>
          <a:xfrm>
            <a:off x="4211961" y="4321030"/>
            <a:ext cx="4629150" cy="1200329"/>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arr1 [0] = 11; </a:t>
            </a:r>
            <a:endParaRPr lang="en-US" dirty="0">
              <a:latin typeface="Cambria" panose="02040503050406030204" pitchFamily="18" charset="0"/>
              <a:ea typeface="Cambria" panose="020405030504060302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1734986119"/>
              </p:ext>
            </p:extLst>
          </p:nvPr>
        </p:nvGraphicFramePr>
        <p:xfrm>
          <a:off x="357187" y="4027996"/>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4211961" y="4323339"/>
            <a:ext cx="4629150" cy="1477328"/>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arr1 [0] = 11; </a:t>
            </a:r>
          </a:p>
          <a:p>
            <a:pPr algn="just"/>
            <a:r>
              <a:rPr lang="en-US" dirty="0" smtClean="0">
                <a:latin typeface="Cambria" panose="02040503050406030204" pitchFamily="18" charset="0"/>
                <a:ea typeface="Cambria" panose="02040503050406030204" pitchFamily="18" charset="0"/>
              </a:rPr>
              <a:t>arr1 [3] = 18;</a:t>
            </a:r>
            <a:endParaRPr lang="en-US" dirty="0">
              <a:latin typeface="Cambria" panose="02040503050406030204" pitchFamily="18" charset="0"/>
              <a:ea typeface="Cambria" panose="020405030504060302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220402188"/>
              </p:ext>
            </p:extLst>
          </p:nvPr>
        </p:nvGraphicFramePr>
        <p:xfrm>
          <a:off x="357187" y="4031588"/>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18</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2" name="TextBox 21"/>
          <p:cNvSpPr txBox="1"/>
          <p:nvPr/>
        </p:nvSpPr>
        <p:spPr>
          <a:xfrm>
            <a:off x="714375" y="5800667"/>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3" grpId="0" animBg="1"/>
      <p:bldP spid="16" grpId="0" animBg="1"/>
      <p:bldP spid="18" grpId="0" animBg="1"/>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1D Array : 2</a:t>
            </a:r>
            <a:r>
              <a:rPr lang="en-US" baseline="30000" dirty="0" smtClean="0">
                <a:latin typeface="Cambria" panose="02040503050406030204" pitchFamily="18" charset="0"/>
              </a:rPr>
              <a:t>nd</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031325"/>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arr2[ ];</a:t>
            </a:r>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
        <p:nvSpPr>
          <p:cNvPr id="9" name="TextBox 8"/>
          <p:cNvSpPr txBox="1"/>
          <p:nvPr/>
        </p:nvSpPr>
        <p:spPr>
          <a:xfrm>
            <a:off x="357188" y="4195692"/>
            <a:ext cx="5786438" cy="1862048"/>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arr2</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size</a:t>
            </a:r>
            <a:r>
              <a:rPr lang="en-US" dirty="0" smtClean="0">
                <a:latin typeface="Cambria" panose="02040503050406030204" pitchFamily="18" charset="0"/>
                <a:ea typeface="Cambria" panose="02040503050406030204" pitchFamily="18" charset="0"/>
              </a:rPr>
              <a:t> is the size of array, which was computed somewhere in between the two statements.</a:t>
            </a:r>
          </a:p>
        </p:txBody>
      </p:sp>
      <p:sp>
        <p:nvSpPr>
          <p:cNvPr id="10" name="TextBox 9"/>
          <p:cNvSpPr txBox="1"/>
          <p:nvPr/>
        </p:nvSpPr>
        <p:spPr>
          <a:xfrm>
            <a:off x="6182061" y="4195692"/>
            <a:ext cx="2614612" cy="1169551"/>
          </a:xfrm>
          <a:prstGeom prst="rect">
            <a:avLst/>
          </a:prstGeom>
          <a:solidFill>
            <a:schemeClr val="accent6">
              <a:lumMod val="40000"/>
              <a:lumOff val="60000"/>
            </a:schemeClr>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Again, the Array Notation can be placed both before and after the name of the array. </a:t>
            </a:r>
            <a:endParaRPr lang="en-US" sz="1750" dirty="0">
              <a:latin typeface="Cambria" panose="02040503050406030204" pitchFamily="18" charset="0"/>
              <a:ea typeface="Cambria" panose="02040503050406030204" pitchFamily="18" charset="0"/>
            </a:endParaRPr>
          </a:p>
        </p:txBody>
      </p:sp>
      <p:sp>
        <p:nvSpPr>
          <p:cNvPr id="7" name="TextBox 6"/>
          <p:cNvSpPr txBox="1"/>
          <p:nvPr/>
        </p:nvSpPr>
        <p:spPr>
          <a:xfrm>
            <a:off x="2988667" y="2351228"/>
            <a:ext cx="5808006" cy="1438855"/>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This approach is used when we neither know the size nor the elements of the array.</a:t>
            </a:r>
            <a:endParaRPr lang="en-US" sz="1750"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So, initially we can not allocate memory for the array.</a:t>
            </a:r>
          </a:p>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Memory allocation is done after knowing the value of size.</a:t>
            </a:r>
          </a:p>
        </p:txBody>
      </p:sp>
      <p:sp>
        <p:nvSpPr>
          <p:cNvPr id="11" name="TextBox 10"/>
          <p:cNvSpPr txBox="1"/>
          <p:nvPr/>
        </p:nvSpPr>
        <p:spPr>
          <a:xfrm>
            <a:off x="357188" y="2095116"/>
            <a:ext cx="2571751" cy="2031325"/>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]arr2;</a:t>
            </a:r>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38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and Initialization of an Array: 2</a:t>
            </a:r>
            <a:r>
              <a:rPr lang="en-US" baseline="30000" dirty="0" smtClean="0">
                <a:latin typeface="Cambria" panose="02040503050406030204" pitchFamily="18" charset="0"/>
              </a:rPr>
              <a:t>nd</a:t>
            </a:r>
            <a:r>
              <a:rPr lang="en-US" dirty="0" smtClean="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17598315"/>
              </p:ext>
            </p:extLst>
          </p:nvPr>
        </p:nvGraphicFramePr>
        <p:xfrm>
          <a:off x="3039953" y="2550922"/>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172031034"/>
              </p:ext>
            </p:extLst>
          </p:nvPr>
        </p:nvGraphicFramePr>
        <p:xfrm>
          <a:off x="3039953" y="2913054"/>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371763" y="3584567"/>
            <a:ext cx="4629150"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According to the concept of default values, all the index positions will be initialized as 0.</a:t>
            </a:r>
            <a:endParaRPr lang="en-US" dirty="0">
              <a:latin typeface="Cambria" panose="02040503050406030204" pitchFamily="18"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244926543"/>
              </p:ext>
            </p:extLst>
          </p:nvPr>
        </p:nvGraphicFramePr>
        <p:xfrm>
          <a:off x="3022375" y="2552821"/>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8" name="TextBox 17"/>
          <p:cNvSpPr txBox="1"/>
          <p:nvPr/>
        </p:nvSpPr>
        <p:spPr>
          <a:xfrm>
            <a:off x="357187" y="4321030"/>
            <a:ext cx="8141312" cy="923330"/>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arr2 [0] = 11; </a:t>
            </a:r>
            <a:endParaRPr lang="en-US" dirty="0">
              <a:latin typeface="Cambria" panose="02040503050406030204" pitchFamily="18" charset="0"/>
              <a:ea typeface="Cambria" panose="020405030504060302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925179112"/>
              </p:ext>
            </p:extLst>
          </p:nvPr>
        </p:nvGraphicFramePr>
        <p:xfrm>
          <a:off x="3022375" y="2574392"/>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371763" y="4306766"/>
            <a:ext cx="8126736" cy="1200329"/>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arr2 [0] = 11; </a:t>
            </a:r>
          </a:p>
          <a:p>
            <a:pPr algn="just"/>
            <a:r>
              <a:rPr lang="en-US" dirty="0" smtClean="0">
                <a:latin typeface="Cambria" panose="02040503050406030204" pitchFamily="18" charset="0"/>
                <a:ea typeface="Cambria" panose="02040503050406030204" pitchFamily="18" charset="0"/>
              </a:rPr>
              <a:t>arr2 [2] = 15;</a:t>
            </a:r>
            <a:endParaRPr lang="en-US" dirty="0">
              <a:latin typeface="Cambria" panose="02040503050406030204" pitchFamily="18" charset="0"/>
              <a:ea typeface="Cambria" panose="020405030504060302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2388231568"/>
              </p:ext>
            </p:extLst>
          </p:nvPr>
        </p:nvGraphicFramePr>
        <p:xfrm>
          <a:off x="3022375" y="2559779"/>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2" name="TextBox 21"/>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arr2[ ];</a:t>
            </a:r>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 = arr1[3] / 6;</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
        <p:nvSpPr>
          <p:cNvPr id="23" name="TextBox 22"/>
          <p:cNvSpPr txBox="1"/>
          <p:nvPr/>
        </p:nvSpPr>
        <p:spPr>
          <a:xfrm>
            <a:off x="371763" y="5517215"/>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
        <p:nvSpPr>
          <p:cNvPr id="24" name="TextBox 23"/>
          <p:cNvSpPr txBox="1"/>
          <p:nvPr/>
        </p:nvSpPr>
        <p:spPr>
          <a:xfrm>
            <a:off x="3039953" y="2092927"/>
            <a:ext cx="257175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size = 18 / 6 = 3 </a:t>
            </a:r>
          </a:p>
        </p:txBody>
      </p:sp>
    </p:spTree>
    <p:extLst>
      <p:ext uri="{BB962C8B-B14F-4D97-AF65-F5344CB8AC3E}">
        <p14:creationId xmlns:p14="http://schemas.microsoft.com/office/powerpoint/2010/main" val="108477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and Initializing 1D Array : 3</a:t>
            </a:r>
            <a:r>
              <a:rPr lang="en-US" baseline="30000" dirty="0" smtClean="0">
                <a:latin typeface="Cambria" panose="02040503050406030204" pitchFamily="18" charset="0"/>
              </a:rPr>
              <a:t>rd</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857626" cy="1477328"/>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arr3[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a:t>
            </a:r>
            <a:endParaRPr lang="en-US" dirty="0">
              <a:latin typeface="Cambria" panose="02040503050406030204" pitchFamily="18" charset="0"/>
              <a:ea typeface="Cambria" panose="02040503050406030204" pitchFamily="18" charset="0"/>
            </a:endParaRPr>
          </a:p>
          <a:p>
            <a:pPr algn="ctr"/>
            <a:r>
              <a:rPr lang="en-US" dirty="0" smtClean="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]arr3 </a:t>
            </a:r>
            <a:r>
              <a:rPr lang="en-US" dirty="0">
                <a:latin typeface="Cambria" panose="02040503050406030204" pitchFamily="18" charset="0"/>
                <a:ea typeface="Cambria" panose="02040503050406030204" pitchFamily="18" charset="0"/>
              </a:rPr>
              <a:t>=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a:t>
            </a:r>
          </a:p>
        </p:txBody>
      </p:sp>
      <p:sp>
        <p:nvSpPr>
          <p:cNvPr id="9" name="TextBox 8"/>
          <p:cNvSpPr txBox="1"/>
          <p:nvPr/>
        </p:nvSpPr>
        <p:spPr>
          <a:xfrm>
            <a:off x="357187" y="3627407"/>
            <a:ext cx="8501062" cy="2416046"/>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arr3</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new </a:t>
            </a:r>
            <a:r>
              <a:rPr lang="en-US" dirty="0" smtClean="0">
                <a:latin typeface="Cambria" panose="02040503050406030204" pitchFamily="18" charset="0"/>
                <a:ea typeface="Cambria" panose="02040503050406030204" pitchFamily="18" charset="0"/>
              </a:rPr>
              <a:t>keyword allocates memory for the array.</a:t>
            </a: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b="1" dirty="0" smtClean="0">
                <a:latin typeface="Cambria" panose="02040503050406030204" pitchFamily="18" charset="0"/>
                <a:ea typeface="Cambria" panose="02040503050406030204" pitchFamily="18" charset="0"/>
              </a:rPr>
              <a:t> [ ] {11,22,33,44} </a:t>
            </a:r>
            <a:r>
              <a:rPr lang="en-US" dirty="0" smtClean="0">
                <a:latin typeface="Cambria" panose="02040503050406030204" pitchFamily="18" charset="0"/>
                <a:ea typeface="Cambria" panose="02040503050406030204" pitchFamily="18" charset="0"/>
              </a:rPr>
              <a:t>denotes that memory will be allocated for four integers (as there are four integers inside the curly braces) and the value 11, 22, 33 and 44 will be initialized in the array.</a:t>
            </a:r>
            <a:endParaRPr lang="en-US" b="1" dirty="0" smtClean="0">
              <a:latin typeface="Cambria" panose="02040503050406030204" pitchFamily="18" charset="0"/>
              <a:ea typeface="Cambria" panose="02040503050406030204" pitchFamily="18" charset="0"/>
            </a:endParaRPr>
          </a:p>
        </p:txBody>
      </p:sp>
      <p:sp>
        <p:nvSpPr>
          <p:cNvPr id="7" name="TextBox 6"/>
          <p:cNvSpPr txBox="1"/>
          <p:nvPr/>
        </p:nvSpPr>
        <p:spPr>
          <a:xfrm>
            <a:off x="4268252" y="2092927"/>
            <a:ext cx="4589997" cy="1477328"/>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This approach is used when we do not know the size of the array but we know the elements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size gets computed automatically from the number of elements of the array.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39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an Array: 3</a:t>
            </a:r>
            <a:r>
              <a:rPr lang="en-US" baseline="30000" dirty="0" smtClean="0">
                <a:latin typeface="Cambria" panose="02040503050406030204" pitchFamily="18" charset="0"/>
              </a:rPr>
              <a:t>rd</a:t>
            </a:r>
            <a:r>
              <a:rPr lang="en-US" dirty="0" smtClean="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17512550"/>
              </p:ext>
            </p:extLst>
          </p:nvPr>
        </p:nvGraphicFramePr>
        <p:xfrm>
          <a:off x="4511565" y="222979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35552340"/>
              </p:ext>
            </p:extLst>
          </p:nvPr>
        </p:nvGraphicFramePr>
        <p:xfrm>
          <a:off x="4511565" y="257640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TextBox 24"/>
          <p:cNvSpPr txBox="1"/>
          <p:nvPr/>
        </p:nvSpPr>
        <p:spPr>
          <a:xfrm>
            <a:off x="357187" y="2092927"/>
            <a:ext cx="3857626" cy="923330"/>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arr3[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a:t>
            </a:r>
            <a:endParaRPr lang="en-US" dirty="0">
              <a:latin typeface="Cambria" panose="02040503050406030204" pitchFamily="18" charset="0"/>
              <a:ea typeface="Cambria" panose="02040503050406030204" pitchFamily="18"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3638539805"/>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33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7" name="TextBox 26"/>
          <p:cNvSpPr txBox="1"/>
          <p:nvPr/>
        </p:nvSpPr>
        <p:spPr>
          <a:xfrm>
            <a:off x="357187" y="3996375"/>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
        <p:nvSpPr>
          <p:cNvPr id="28" name="TextBox 27"/>
          <p:cNvSpPr txBox="1"/>
          <p:nvPr/>
        </p:nvSpPr>
        <p:spPr>
          <a:xfrm>
            <a:off x="357187" y="3136984"/>
            <a:ext cx="8126736" cy="923330"/>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If we want to change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arr3 [2] = 15;</a:t>
            </a:r>
            <a:endParaRPr lang="en-US" dirty="0">
              <a:latin typeface="Cambria" panose="02040503050406030204" pitchFamily="18" charset="0"/>
              <a:ea typeface="Cambria" panose="02040503050406030204" pitchFamily="18"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3199830476"/>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39744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DB04EC24459D45BEC31AB94279D86E" ma:contentTypeVersion="2" ma:contentTypeDescription="Create a new document." ma:contentTypeScope="" ma:versionID="9db392a7934837701d2dc72088cdc54a">
  <xsd:schema xmlns:xsd="http://www.w3.org/2001/XMLSchema" xmlns:xs="http://www.w3.org/2001/XMLSchema" xmlns:p="http://schemas.microsoft.com/office/2006/metadata/properties" xmlns:ns2="153be0fb-ec54-4e77-a5fc-5be05aa76138" targetNamespace="http://schemas.microsoft.com/office/2006/metadata/properties" ma:root="true" ma:fieldsID="18b949569cf215b4abe932e2682f96c6" ns2:_="">
    <xsd:import namespace="153be0fb-ec54-4e77-a5fc-5be05aa761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3be0fb-ec54-4e77-a5fc-5be05aa761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F7F5C2-C860-4DB3-B249-3A3BB910C953}"/>
</file>

<file path=customXml/itemProps2.xml><?xml version="1.0" encoding="utf-8"?>
<ds:datastoreItem xmlns:ds="http://schemas.openxmlformats.org/officeDocument/2006/customXml" ds:itemID="{A2629FEB-CF47-45B1-BE30-83EF32BA224F}"/>
</file>

<file path=customXml/itemProps3.xml><?xml version="1.0" encoding="utf-8"?>
<ds:datastoreItem xmlns:ds="http://schemas.openxmlformats.org/officeDocument/2006/customXml" ds:itemID="{9587A823-07AC-4CF1-AF12-625C61045DBA}"/>
</file>

<file path=docProps/app.xml><?xml version="1.0" encoding="utf-8"?>
<Properties xmlns="http://schemas.openxmlformats.org/officeDocument/2006/extended-properties" xmlns:vt="http://schemas.openxmlformats.org/officeDocument/2006/docPropsVTypes">
  <Template>Spectrum.thmx</Template>
  <TotalTime>1091</TotalTime>
  <Words>3208</Words>
  <Application>Microsoft Office PowerPoint</Application>
  <PresentationFormat>On-screen Show (4:3)</PresentationFormat>
  <Paragraphs>755</Paragraphs>
  <Slides>27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Corbel</vt:lpstr>
      <vt:lpstr>Wingdings</vt:lpstr>
      <vt:lpstr>Spectrum</vt:lpstr>
      <vt:lpstr>Array</vt:lpstr>
      <vt:lpstr>Lecture Outline</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Mohaimen-Bin-Noor</cp:lastModifiedBy>
  <cp:revision>128</cp:revision>
  <dcterms:created xsi:type="dcterms:W3CDTF">2018-12-10T17:20:29Z</dcterms:created>
  <dcterms:modified xsi:type="dcterms:W3CDTF">2020-07-29T08:16:18Z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0x010100D8DB04EC24459D45BEC31AB94279D86E</vt:lpwstr>
  </property>
</Properties>
</file>