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6" r:id="rId7"/>
    <p:sldId id="283" r:id="rId8"/>
    <p:sldId id="284" r:id="rId9"/>
    <p:sldId id="285" r:id="rId10"/>
    <p:sldId id="258" r:id="rId11"/>
    <p:sldId id="267" r:id="rId12"/>
    <p:sldId id="287" r:id="rId13"/>
    <p:sldId id="268" r:id="rId14"/>
    <p:sldId id="289" r:id="rId15"/>
    <p:sldId id="290" r:id="rId16"/>
    <p:sldId id="291" r:id="rId17"/>
    <p:sldId id="292" r:id="rId18"/>
    <p:sldId id="269" r:id="rId19"/>
    <p:sldId id="270" r:id="rId20"/>
    <p:sldId id="271" r:id="rId21"/>
    <p:sldId id="286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B36C-00CF-4786-83D7-A83EA1C26AF8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F9736-3A4F-44B0-AAEC-B0B19A00F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23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F9736-3A4F-44B0-AAEC-B0B19A00F9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3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90348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  <a:endParaRPr lang="x-none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x-none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There is no limit to the number of subclasses a class can have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There is no limit to the depth of the class tree.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Each Java class has one (and only one) superclass.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C++ allows for multiple inheritance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object of a child class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know that, whenever we create an object of a class, a constructor of that class is called.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So, Whenever we create an object of a child class, a constructor of the child class is called, but before executing the first statement inside the child class constructor, by default, the empty constructor of the parent class is called.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If, we want to call the empty constructor of the parent class by ourselves, we can do it by using the keyword super. Example: </a:t>
            </a:r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super( ).</a:t>
            </a:r>
          </a:p>
        </p:txBody>
      </p:sp>
    </p:spTree>
    <p:extLst>
      <p:ext uri="{BB962C8B-B14F-4D97-AF65-F5344CB8AC3E}">
        <p14:creationId xmlns:p14="http://schemas.microsoft.com/office/powerpoint/2010/main" xmlns="" val="20720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object of a child class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want to call any parameterized constructor of the parent class, we can do it by passing respective values inside the parameter of the keyword super. Example: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super(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. . .).</a:t>
            </a:r>
            <a:endParaRPr lang="en-US" sz="2000" b="1" i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statement of super( ) or super ( . . .)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MUST be the first statement inside the child class constructor.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also use the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 keyword to refer to any attribute or method of parent class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Example: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super.attributeName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super.methodName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)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2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Calling same class constructor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Now that we know about calling parent class constructors, we now need to know how can we call a constructor of the same class?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call the empty constructor of the same class by using the keyword this.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this( ).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we want to call a parameterized constructor of the same class, we have to pass respective values inside the parameter of the keyword this.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this(. . . ).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statement of this( ) or this(. . .) MUST be </a:t>
            </a: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first statement inside the constructor.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also use the this keyword to refer to the attributes or methods of the same class.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this.attributeName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this.methodName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).</a:t>
            </a:r>
            <a:endParaRPr lang="en-US" sz="2000" b="1" i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7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– this keyword and super keyword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keyword: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Calling same class empty constructor  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this( 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Calling same class parameterized constructor 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this(. . .)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Referring same class attribute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or method 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this.</a:t>
            </a:r>
          </a:p>
          <a:p>
            <a:pPr lvl="1" algn="just"/>
            <a:endParaRPr lang="en-US" sz="2000" b="1" i="1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 keyword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Calling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parent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empty constructor  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super(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Calling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parent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class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parameterized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constructor 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super(.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. .)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Referring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parent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class attribute or method 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super.</a:t>
            </a:r>
            <a:endParaRPr lang="en-US" sz="2000" b="1" i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000" b="1" i="1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5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Classes use constructors to initialize instance variables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a subclass object is created, its constructor is called.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171450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Superclass constructors can be called using the "super" keyword in a manner similar to "this"</a:t>
            </a:r>
          </a:p>
          <a:p>
            <a:pPr marL="742950" lvl="1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must be the first line of code in the constructor</a:t>
            </a:r>
          </a:p>
          <a:p>
            <a:pPr marL="628650" lvl="1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a call to super is not made, the system will automatically attempt to invoke the no-argument constructor of the superclass.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4BB7D9B9-3B4C-4BA0-A5B4-88CBDFAE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4" y="914400"/>
            <a:ext cx="4813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and Initialization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5574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D3F253F-8239-4E0F-ACE8-24F17B4F3D27}"/>
              </a:ext>
            </a:extLst>
          </p:cNvPr>
          <p:cNvSpPr/>
          <p:nvPr/>
        </p:nvSpPr>
        <p:spPr>
          <a:xfrm>
            <a:off x="436098" y="1393389"/>
            <a:ext cx="780757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String 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int 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BankAccount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 extends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, float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b="1" i="1" dirty="0">
                <a:latin typeface="Courier" charset="0"/>
              </a:rPr>
              <a:t>super(</a:t>
            </a:r>
            <a:r>
              <a:rPr lang="en-GB" altLang="en-US" sz="1200" b="1" i="1" dirty="0" err="1">
                <a:latin typeface="Courier" charset="0"/>
              </a:rPr>
              <a:t>anAccountNumber</a:t>
            </a:r>
            <a:r>
              <a:rPr lang="en-GB" altLang="en-US" sz="1200" b="1" i="1" dirty="0">
                <a:latin typeface="Courier" charset="0"/>
              </a:rPr>
              <a:t>, </a:t>
            </a:r>
            <a:r>
              <a:rPr lang="en-GB" altLang="en-US" sz="1200" b="1" i="1" dirty="0" err="1">
                <a:latin typeface="Courier" charset="0"/>
              </a:rPr>
              <a:t>aName</a:t>
            </a:r>
            <a:r>
              <a:rPr lang="en-GB" altLang="en-US" sz="1200" b="1" i="1" dirty="0">
                <a:latin typeface="Courier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317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52EAE00-F9C0-43C3-8177-17E4DC8229B3}"/>
              </a:ext>
            </a:extLst>
          </p:cNvPr>
          <p:cNvSpPr/>
          <p:nvPr/>
        </p:nvSpPr>
        <p:spPr>
          <a:xfrm>
            <a:off x="478302" y="1224576"/>
            <a:ext cx="7821636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</a:t>
            </a:r>
            <a:r>
              <a:rPr lang="en-GB" altLang="en-US" sz="1400" dirty="0" err="1">
                <a:latin typeface="Courier" charset="0"/>
              </a:rPr>
              <a:t>ownersName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int </a:t>
            </a:r>
            <a:r>
              <a:rPr lang="en-GB" altLang="en-US" sz="1400" dirty="0" err="1">
                <a:latin typeface="Courier" charset="0"/>
              </a:rPr>
              <a:t>accountNumber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protected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void deposit(float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if (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&gt;0.0)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	balance = balance +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(balance&gt;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float </a:t>
            </a:r>
            <a:r>
              <a:rPr lang="en-GB" altLang="en-US" sz="1400" dirty="0" err="1">
                <a:latin typeface="Courier" charset="0"/>
              </a:rPr>
              <a:t>getBalance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return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328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52EAE00-F9C0-43C3-8177-17E4DC8229B3}"/>
              </a:ext>
            </a:extLst>
          </p:cNvPr>
          <p:cNvSpPr/>
          <p:nvPr/>
        </p:nvSpPr>
        <p:spPr>
          <a:xfrm>
            <a:off x="478301" y="1744928"/>
            <a:ext cx="80607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OverdraftAccount</a:t>
            </a:r>
            <a:r>
              <a:rPr lang="en-GB" altLang="en-US" sz="1400" dirty="0">
                <a:latin typeface="Courier" charset="0"/>
              </a:rPr>
              <a:t> extends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float limit;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 // Overriding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getBalance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()+limit&gt;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96019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Inheritance definition and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Different types of Inheritance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Constructor chaining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this and super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Method Overriding in inheritance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Definition of Inheritance 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E02EE4-7797-4DD3-A482-110A776CF8FA}"/>
              </a:ext>
            </a:extLst>
          </p:cNvPr>
          <p:cNvSpPr/>
          <p:nvPr/>
        </p:nvSpPr>
        <p:spPr>
          <a:xfrm>
            <a:off x="6608310" y="2157624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FAAC8-C8DF-41B1-B38F-CB2C24111A95}"/>
              </a:ext>
            </a:extLst>
          </p:cNvPr>
          <p:cNvSpPr/>
          <p:nvPr/>
        </p:nvSpPr>
        <p:spPr>
          <a:xfrm>
            <a:off x="6608311" y="3729775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Teacher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61C9DDE-0DB5-48A4-A31D-191340046A6E}"/>
              </a:ext>
            </a:extLst>
          </p:cNvPr>
          <p:cNvSpPr/>
          <p:nvPr/>
        </p:nvSpPr>
        <p:spPr>
          <a:xfrm>
            <a:off x="7959419" y="2852686"/>
            <a:ext cx="955981" cy="666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B714C7-799B-41E0-8AA7-7B5FD249113F}"/>
              </a:ext>
            </a:extLst>
          </p:cNvPr>
          <p:cNvSpPr/>
          <p:nvPr/>
        </p:nvSpPr>
        <p:spPr>
          <a:xfrm>
            <a:off x="7845404" y="4425438"/>
            <a:ext cx="1128293" cy="737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id, 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roomno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579367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Inheritance is the mechanism of creating a new class by using an existing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Inheritance is used for code reusability.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implement parent-child relationship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existing class that has been used to create a new class is known as parent class/ super class/ base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new class that has been created from an existing class is known as child class/ sub class/ derived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 of inheritance, a child class receives all the attributes and methods of the parent class.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example, Person is a parent class and Teacher is a child class.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415997" y="2831676"/>
            <a:ext cx="373041" cy="348376"/>
          </a:xfrm>
          <a:prstGeom prst="triangl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3"/>
            <a:endCxn id="9" idx="0"/>
          </p:cNvCxnSpPr>
          <p:nvPr/>
        </p:nvCxnSpPr>
        <p:spPr>
          <a:xfrm>
            <a:off x="7602518" y="3180052"/>
            <a:ext cx="4531" cy="549723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A class can be defined as a "subclass" of another class.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data attributes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methods of its </a:t>
            </a:r>
            <a:r>
              <a:rPr lang="en-GB" altLang="en-US" sz="2000" dirty="0" smtClean="0">
                <a:latin typeface="Helvetica" panose="020B0604020202020204" pitchFamily="34" charset="0"/>
              </a:rPr>
              <a:t>superclass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The subclass can: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Add new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Use inherited </a:t>
            </a:r>
            <a:r>
              <a:rPr lang="en-GB" altLang="en-US" sz="2000" dirty="0" smtClean="0">
                <a:latin typeface="Helvetica" panose="020B0604020202020204" pitchFamily="34" charset="0"/>
              </a:rPr>
              <a:t>functionality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DCEE94C1-647B-4C83-A152-64AF47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" y="2236372"/>
            <a:ext cx="85645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This includes any inherited instance variables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 this example, we can say that an Employee "is a kind of" Person.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Employee object inherits all of the attributes, methods and associations of Person</a:t>
            </a:r>
          </a:p>
        </p:txBody>
      </p:sp>
    </p:spTree>
    <p:extLst>
      <p:ext uri="{BB962C8B-B14F-4D97-AF65-F5344CB8AC3E}">
        <p14:creationId xmlns:p14="http://schemas.microsoft.com/office/powerpoint/2010/main" xmlns="" val="3517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23F27EB3-0AF7-4020-ABA2-BEA874EE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5552251"/>
            <a:ext cx="3676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What really happens?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xmlns="" id="{A81C03FB-16E3-4221-B0E8-F4EEC18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2510724"/>
            <a:ext cx="1939925" cy="1179513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xmlns="" id="{77B578E3-7109-4439-B736-9F12DB4A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13" y="3710874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1384F570-42B6-4745-A954-8EDD41C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4164899"/>
            <a:ext cx="1939925" cy="1125538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employeeID</a:t>
            </a:r>
            <a:r>
              <a:rPr lang="en-GB" sz="1600" dirty="0"/>
              <a:t>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salary: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startDate</a:t>
            </a:r>
            <a:r>
              <a:rPr lang="en-GB" sz="1600" dirty="0"/>
              <a:t>: Date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xmlns="" id="{58F4AC12-B685-471B-9BD3-498731B8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51" y="2485324"/>
            <a:ext cx="2538412" cy="10096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Jan 13, 1954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xmlns="" id="{35A6E1E9-CBEB-4D4C-BD39-B06B2948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38" y="3175887"/>
            <a:ext cx="2778125" cy="22717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startDate = Dec 15, 2000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xmlns="" id="{ABD47C62-6385-4462-A4CE-23B7EA7C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01" y="3855337"/>
            <a:ext cx="3318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 smtClean="0">
                <a:latin typeface="Times" panose="02020603050405020304" pitchFamily="18" charset="0"/>
              </a:rPr>
              <a:t>is a </a:t>
            </a:r>
            <a:endParaRPr lang="en-GB" altLang="en-US" sz="16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9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Inheritance</a:t>
            </a:r>
            <a:endParaRPr lang="x-none" sz="28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78981B62-9451-4835-AC78-98A87BB8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327150"/>
            <a:ext cx="85645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inheritance is not defined, the class extends a class called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xmlns="" id="{18495898-5AAE-4D53-881D-173FFDD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xmlns="" id="{BF94843B-1885-4B08-96F4-47C0B574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xmlns="" id="{251A78F9-C6BA-4021-9A8B-D4334113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startDate: Date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6A15F07E-4F84-4960-9B0F-81E2D233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xmlns="" id="{A5E81BD5-48F9-44B9-9082-50A1012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35238"/>
            <a:ext cx="29194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dob;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xmlns="" id="{F9A57E4E-B5BB-4418-A588-5EA78775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xmlns="" id="{F90C80C2-0F37-471C-863D-E813FF4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4314825"/>
            <a:ext cx="40322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Employee extends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</a:t>
            </a:r>
            <a:r>
              <a:rPr lang="en-GB" altLang="en-US" sz="1400" dirty="0" err="1">
                <a:latin typeface="Courier" charset="0"/>
              </a:rPr>
              <a:t>int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employeID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</a:t>
            </a:r>
            <a:r>
              <a:rPr lang="en-GB" altLang="en-US" sz="1400" dirty="0" err="1">
                <a:latin typeface="Courier" charset="0"/>
              </a:rPr>
              <a:t>int</a:t>
            </a:r>
            <a:r>
              <a:rPr lang="en-GB" altLang="en-US" sz="1400" dirty="0">
                <a:latin typeface="Courier" charset="0"/>
              </a:rPr>
              <a:t> salary;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</a:t>
            </a:r>
            <a:r>
              <a:rPr lang="en-GB" altLang="en-US" sz="1400" dirty="0" err="1">
                <a:latin typeface="Courier" charset="0"/>
              </a:rPr>
              <a:t>startDate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xmlns="" id="{32742B82-E12F-4CA4-9C7F-4F9C0C6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6005513"/>
            <a:ext cx="4779963" cy="568325"/>
          </a:xfrm>
          <a:prstGeom prst="roundRect">
            <a:avLst>
              <a:gd name="adj" fmla="val 2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sz="1600" dirty="0">
                <a:latin typeface="Courier" charset="0"/>
              </a:rPr>
              <a:t>Employee </a:t>
            </a:r>
            <a:r>
              <a:rPr lang="en-GB" sz="1600" dirty="0" err="1">
                <a:latin typeface="Courier" charset="0"/>
              </a:rPr>
              <a:t>anEmployee</a:t>
            </a:r>
            <a:r>
              <a:rPr lang="en-GB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473AE7A-BFB6-434D-A6AE-919F403E0B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355" y="2437193"/>
            <a:ext cx="4611811" cy="3113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6166" y="2437193"/>
            <a:ext cx="33563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4) Multiple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Possible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5025" y="273114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6638" y="273114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2846" y="3809258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19206216">
            <a:off x="6451402" y="3100481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719408">
            <a:off x="7815858" y="3098431"/>
            <a:ext cx="414459" cy="290693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29710" y="3314700"/>
            <a:ext cx="464642" cy="494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9" idx="0"/>
          </p:cNvCxnSpPr>
          <p:nvPr/>
        </p:nvCxnSpPr>
        <p:spPr>
          <a:xfrm flipH="1">
            <a:off x="7194352" y="3345971"/>
            <a:ext cx="725382" cy="463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614363" y="2437193"/>
            <a:ext cx="825817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Possible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42" y="273114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7011" y="378449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3863" y="3809258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19206216">
            <a:off x="3193847" y="3100481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719408">
            <a:off x="2858087" y="3098431"/>
            <a:ext cx="414459" cy="290693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00727" y="3314700"/>
            <a:ext cx="464642" cy="494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265153" y="3345971"/>
            <a:ext cx="725382" cy="463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3863" y="4709310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3747782" y="4208453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 flipH="1">
            <a:off x="3929054" y="4422672"/>
            <a:ext cx="36315" cy="286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16366838">
            <a:off x="4486826" y="4805907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88654" y="4766212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ClassF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8654" y="4008441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/>
          <p:cNvCxnSpPr>
            <a:stCxn id="18" idx="3"/>
          </p:cNvCxnSpPr>
          <p:nvPr/>
        </p:nvCxnSpPr>
        <p:spPr>
          <a:xfrm flipV="1">
            <a:off x="4811396" y="4913016"/>
            <a:ext cx="877258" cy="5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5081303" y="4305666"/>
            <a:ext cx="734426" cy="480275"/>
          </a:xfrm>
          <a:prstGeom prst="bentConnector3">
            <a:avLst>
              <a:gd name="adj1" fmla="val 9279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88654" y="3218975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5069517" y="3587353"/>
            <a:ext cx="804812" cy="4962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9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4E3DA-ED55-4CBA-BC25-C8AF93D6B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be0fb-ec54-4e77-a5fc-5be05aa76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E8925-BD31-4BC2-93C6-EBA570E181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9FE1E3-4876-4011-8570-CB1775851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1229</TotalTime>
  <Words>1176</Words>
  <Application>Microsoft Office PowerPoint</Application>
  <PresentationFormat>On-screen Show (4:3)</PresentationFormat>
  <Paragraphs>249</Paragraphs>
  <Slides>20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Spectrum</vt:lpstr>
      <vt:lpstr>Inheritance </vt:lpstr>
      <vt:lpstr>Lecture Outline</vt:lpstr>
      <vt:lpstr>Inheritance</vt:lpstr>
      <vt:lpstr>Inheritance</vt:lpstr>
      <vt:lpstr>Inheritance</vt:lpstr>
      <vt:lpstr>Inheritance</vt:lpstr>
      <vt:lpstr>Slide 7</vt:lpstr>
      <vt:lpstr>Inheritance</vt:lpstr>
      <vt:lpstr>Inheritance</vt:lpstr>
      <vt:lpstr>Slide 10</vt:lpstr>
      <vt:lpstr>Inheritance</vt:lpstr>
      <vt:lpstr>Inheritance</vt:lpstr>
      <vt:lpstr>Inheritance</vt:lpstr>
      <vt:lpstr>Inheritance</vt:lpstr>
      <vt:lpstr>Slide 15</vt:lpstr>
      <vt:lpstr>Slide 16</vt:lpstr>
      <vt:lpstr>Slide 17</vt:lpstr>
      <vt:lpstr>Slide 18</vt:lpstr>
      <vt:lpstr>Slide 19</vt:lpstr>
      <vt:lpstr>Slide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75</cp:revision>
  <dcterms:created xsi:type="dcterms:W3CDTF">2018-12-10T17:20:29Z</dcterms:created>
  <dcterms:modified xsi:type="dcterms:W3CDTF">2021-11-22T15:54:57Z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