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278" r:id="rId3"/>
    <p:sldId id="308" r:id="rId4"/>
    <p:sldId id="309" r:id="rId5"/>
    <p:sldId id="310" r:id="rId6"/>
    <p:sldId id="311" r:id="rId7"/>
    <p:sldId id="312" r:id="rId8"/>
    <p:sldId id="313" r:id="rId9"/>
    <p:sldId id="314" r:id="rId10"/>
    <p:sldId id="315" r:id="rId11"/>
    <p:sldId id="316" r:id="rId12"/>
    <p:sldId id="317" r:id="rId13"/>
    <p:sldId id="319" r:id="rId14"/>
    <p:sldId id="320" r:id="rId15"/>
    <p:sldId id="321" r:id="rId16"/>
    <p:sldId id="322" r:id="rId17"/>
    <p:sldId id="323" r:id="rId18"/>
    <p:sldId id="324" r:id="rId19"/>
    <p:sldId id="325" r:id="rId20"/>
    <p:sldId id="326" r:id="rId21"/>
    <p:sldId id="328" r:id="rId22"/>
    <p:sldId id="329" r:id="rId23"/>
    <p:sldId id="330" r:id="rId24"/>
    <p:sldId id="331" r:id="rId25"/>
    <p:sldId id="332" r:id="rId26"/>
    <p:sldId id="33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59B38B-FC30-4124-91EE-EA90DA5FF39A}">
          <p14:sldIdLst>
            <p14:sldId id="256"/>
            <p14:sldId id="278"/>
            <p14:sldId id="308"/>
            <p14:sldId id="309"/>
            <p14:sldId id="310"/>
            <p14:sldId id="311"/>
            <p14:sldId id="312"/>
            <p14:sldId id="313"/>
            <p14:sldId id="314"/>
            <p14:sldId id="315"/>
            <p14:sldId id="316"/>
            <p14:sldId id="317"/>
            <p14:sldId id="319"/>
            <p14:sldId id="320"/>
            <p14:sldId id="321"/>
            <p14:sldId id="322"/>
            <p14:sldId id="323"/>
            <p14:sldId id="324"/>
            <p14:sldId id="325"/>
            <p14:sldId id="326"/>
            <p14:sldId id="328"/>
            <p14:sldId id="329"/>
            <p14:sldId id="330"/>
            <p14:sldId id="331"/>
            <p14:sldId id="332"/>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autoAdjust="0"/>
  </p:normalViewPr>
  <p:slideViewPr>
    <p:cSldViewPr snapToGrid="0">
      <p:cViewPr varScale="1">
        <p:scale>
          <a:sx n="71" d="100"/>
          <a:sy n="71" d="100"/>
        </p:scale>
        <p:origin x="312" y="60"/>
      </p:cViewPr>
      <p:guideLst/>
    </p:cSldViewPr>
  </p:slideViewPr>
  <p:outlineViewPr>
    <p:cViewPr>
      <p:scale>
        <a:sx n="33" d="100"/>
        <a:sy n="33" d="100"/>
      </p:scale>
      <p:origin x="0" y="-21372"/>
    </p:cViewPr>
  </p:outlineViewPr>
  <p:notesTextViewPr>
    <p:cViewPr>
      <p:scale>
        <a:sx n="1" d="1"/>
        <a:sy n="1" d="1"/>
      </p:scale>
      <p:origin x="0" y="0"/>
    </p:cViewPr>
  </p:notesTextViewPr>
  <p:sorterViewPr>
    <p:cViewPr>
      <p:scale>
        <a:sx n="100" d="100"/>
        <a:sy n="100" d="100"/>
      </p:scale>
      <p:origin x="0" y="-10872"/>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111CA-6A47-4819-B2B5-AD54EC50337C}" type="datetimeFigureOut">
              <a:rPr lang="en-US" smtClean="0"/>
              <a:t>03-Dec-20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446103-E9F8-4B66-AA88-289CC46ADFA9}" type="slidenum">
              <a:rPr lang="en-US" smtClean="0"/>
              <a:t>‹#›</a:t>
            </a:fld>
            <a:endParaRPr lang="en-US"/>
          </a:p>
        </p:txBody>
      </p:sp>
    </p:spTree>
    <p:extLst>
      <p:ext uri="{BB962C8B-B14F-4D97-AF65-F5344CB8AC3E}">
        <p14:creationId xmlns:p14="http://schemas.microsoft.com/office/powerpoint/2010/main" val="3368883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4C2B7-9190-4039-BF72-9C281E02139A}" type="datetimeFigureOut">
              <a:rPr lang="en-US" smtClean="0"/>
              <a:t>03-Dec-20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8AEF2-A719-48F1-8C0F-BF0C1EDDBB53}" type="slidenum">
              <a:rPr lang="en-US" smtClean="0"/>
              <a:t>‹#›</a:t>
            </a:fld>
            <a:endParaRPr lang="en-US"/>
          </a:p>
        </p:txBody>
      </p:sp>
    </p:spTree>
    <p:extLst>
      <p:ext uri="{BB962C8B-B14F-4D97-AF65-F5344CB8AC3E}">
        <p14:creationId xmlns:p14="http://schemas.microsoft.com/office/powerpoint/2010/main" val="3450579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03-Dec-20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3036" y="847167"/>
            <a:ext cx="8915399" cy="2262781"/>
          </a:xfrm>
        </p:spPr>
        <p:txBody>
          <a:bodyPr>
            <a:normAutofit/>
          </a:bodyPr>
          <a:lstStyle/>
          <a:p>
            <a:r>
              <a:rPr lang="en-US" sz="4400" dirty="0" smtClean="0">
                <a:latin typeface="Copperplate Gothic Bold" panose="020E0705020206020404" pitchFamily="34" charset="0"/>
              </a:rPr>
              <a:t>Object Oriented Programming Principle</a:t>
            </a:r>
            <a:endParaRPr lang="en-US" sz="4400" dirty="0">
              <a:latin typeface="Copperplate Gothic Bold" panose="020E0705020206020404" pitchFamily="34" charset="0"/>
            </a:endParaRPr>
          </a:p>
        </p:txBody>
      </p:sp>
      <p:sp>
        <p:nvSpPr>
          <p:cNvPr id="3" name="Subtitle 2"/>
          <p:cNvSpPr>
            <a:spLocks noGrp="1"/>
          </p:cNvSpPr>
          <p:nvPr>
            <p:ph type="subTitle" idx="1"/>
          </p:nvPr>
        </p:nvSpPr>
        <p:spPr>
          <a:xfrm>
            <a:off x="2051330" y="3455894"/>
            <a:ext cx="8915399" cy="2487706"/>
          </a:xfrm>
        </p:spPr>
        <p:txBody>
          <a:bodyPr>
            <a:normAutofit/>
          </a:bodyPr>
          <a:lstStyle/>
          <a:p>
            <a:pPr algn="ctr"/>
            <a:r>
              <a:rPr lang="en-US" sz="3600" dirty="0" smtClean="0">
                <a:latin typeface="Copperplate Gothic Bold" panose="020E0705020206020404" pitchFamily="34" charset="0"/>
              </a:rPr>
              <a:t>Polymorphism</a:t>
            </a:r>
          </a:p>
          <a:p>
            <a:pPr algn="r"/>
            <a:endParaRPr lang="en-US" sz="1700" dirty="0" smtClean="0"/>
          </a:p>
          <a:p>
            <a:pPr algn="r"/>
            <a:r>
              <a:rPr lang="en-US" sz="2400" dirty="0" smtClean="0">
                <a:latin typeface="Copperplate Gothic Light" panose="020E0507020206020404" pitchFamily="34" charset="0"/>
              </a:rPr>
              <a:t>- Mohaimen-Bin-Noor</a:t>
            </a:r>
            <a:endParaRPr lang="en-US" sz="2400" dirty="0">
              <a:latin typeface="Copperplate Gothic Light" panose="020E0507020206020404" pitchFamily="34" charset="0"/>
            </a:endParaRPr>
          </a:p>
        </p:txBody>
      </p:sp>
    </p:spTree>
    <p:extLst>
      <p:ext uri="{BB962C8B-B14F-4D97-AF65-F5344CB8AC3E}">
        <p14:creationId xmlns:p14="http://schemas.microsoft.com/office/powerpoint/2010/main" val="340550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765" y="467228"/>
            <a:ext cx="8911687" cy="1280890"/>
          </a:xfrm>
        </p:spPr>
        <p:txBody>
          <a:bodyPr/>
          <a:lstStyle/>
          <a:p>
            <a:r>
              <a:rPr lang="en-US" dirty="0" smtClean="0">
                <a:latin typeface="Copperplate Gothic Bold" panose="020E0705020206020404" pitchFamily="34" charset="0"/>
              </a:rPr>
              <a:t>Method Overriding</a:t>
            </a:r>
            <a:endParaRPr lang="en-US" dirty="0"/>
          </a:p>
        </p:txBody>
      </p:sp>
      <p:sp>
        <p:nvSpPr>
          <p:cNvPr id="3" name="Content Placeholder 2"/>
          <p:cNvSpPr>
            <a:spLocks noGrp="1"/>
          </p:cNvSpPr>
          <p:nvPr>
            <p:ph idx="1"/>
          </p:nvPr>
        </p:nvSpPr>
        <p:spPr>
          <a:xfrm>
            <a:off x="2218765" y="1748118"/>
            <a:ext cx="9587753" cy="4163104"/>
          </a:xfrm>
        </p:spPr>
        <p:txBody>
          <a:bodyPr>
            <a:noAutofit/>
          </a:bodyPr>
          <a:lstStyle/>
          <a:p>
            <a:pPr algn="just"/>
            <a:r>
              <a:rPr lang="en-US" sz="2200" dirty="0" smtClean="0">
                <a:latin typeface="Copperplate Gothic Bold" panose="020E0705020206020404" pitchFamily="34" charset="0"/>
              </a:rPr>
              <a:t>Again, it happens among methods. There are some conditions of method overriding. If and only If these conditions are met, we can say that there are method overriding among those methods. These conditions are:</a:t>
            </a:r>
          </a:p>
          <a:p>
            <a:pPr marL="0" indent="0" algn="just">
              <a:buNone/>
            </a:pPr>
            <a:endParaRPr lang="en-US" sz="500" dirty="0" smtClean="0">
              <a:latin typeface="Copperplate Gothic Bold" panose="020E0705020206020404" pitchFamily="34" charset="0"/>
            </a:endParaRPr>
          </a:p>
          <a:p>
            <a:pPr lvl="1" algn="just">
              <a:buClr>
                <a:srgbClr val="00B0F0"/>
              </a:buClr>
            </a:pPr>
            <a:r>
              <a:rPr lang="en-US" sz="2200" dirty="0" smtClean="0">
                <a:latin typeface="Copperplate Gothic Bold" panose="020E0705020206020404" pitchFamily="34" charset="0"/>
              </a:rPr>
              <a:t>Methods MUST be in two different classes.</a:t>
            </a:r>
          </a:p>
          <a:p>
            <a:pPr lvl="1" algn="just">
              <a:buClr>
                <a:srgbClr val="00B0F0"/>
              </a:buClr>
            </a:pPr>
            <a:r>
              <a:rPr lang="en-US" sz="2200" dirty="0" smtClean="0">
                <a:latin typeface="Copperplate Gothic Bold" panose="020E0705020206020404" pitchFamily="34" charset="0"/>
              </a:rPr>
              <a:t>There MUST be inheritance between the two classes.</a:t>
            </a:r>
          </a:p>
          <a:p>
            <a:pPr lvl="1" algn="just">
              <a:buClr>
                <a:srgbClr val="00B0F0"/>
              </a:buClr>
            </a:pPr>
            <a:r>
              <a:rPr lang="en-US" sz="2200" dirty="0" smtClean="0">
                <a:latin typeface="Copperplate Gothic Bold" panose="020E0705020206020404" pitchFamily="34" charset="0"/>
              </a:rPr>
              <a:t>Method Name MUST be same.</a:t>
            </a:r>
          </a:p>
          <a:p>
            <a:pPr lvl="1" algn="just">
              <a:buClr>
                <a:srgbClr val="00B0F0"/>
              </a:buClr>
            </a:pPr>
            <a:r>
              <a:rPr lang="en-US" sz="2200" dirty="0" smtClean="0">
                <a:latin typeface="Copperplate Gothic Bold" panose="020E0705020206020404" pitchFamily="34" charset="0"/>
              </a:rPr>
              <a:t>Method Parameter MUST be same.</a:t>
            </a:r>
          </a:p>
          <a:p>
            <a:pPr lvl="1" algn="just">
              <a:buClr>
                <a:srgbClr val="00B0F0"/>
              </a:buClr>
            </a:pPr>
            <a:r>
              <a:rPr lang="en-US" sz="2200" dirty="0" smtClean="0">
                <a:latin typeface="Copperplate Gothic Bold" panose="020E0705020206020404" pitchFamily="34" charset="0"/>
              </a:rPr>
              <a:t>Method Return Type MUST be same.</a:t>
            </a:r>
            <a:endParaRPr lang="en-US" sz="2200" dirty="0">
              <a:latin typeface="Copperplate Gothic Bold" panose="020E0705020206020404" pitchFamily="34" charset="0"/>
            </a:endParaRPr>
          </a:p>
        </p:txBody>
      </p:sp>
    </p:spTree>
    <p:extLst>
      <p:ext uri="{BB962C8B-B14F-4D97-AF65-F5344CB8AC3E}">
        <p14:creationId xmlns:p14="http://schemas.microsoft.com/office/powerpoint/2010/main" val="679341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Method Overriding - Example</a:t>
            </a:r>
            <a:endParaRPr lang="en-US" dirty="0"/>
          </a:p>
        </p:txBody>
      </p:sp>
      <p:sp>
        <p:nvSpPr>
          <p:cNvPr id="4" name="Content Placeholder 3"/>
          <p:cNvSpPr>
            <a:spLocks noGrp="1"/>
          </p:cNvSpPr>
          <p:nvPr>
            <p:ph sz="half" idx="1"/>
          </p:nvPr>
        </p:nvSpPr>
        <p:spPr/>
        <p:txBody>
          <a:bodyPr>
            <a:normAutofit/>
          </a:bodyPr>
          <a:lstStyle/>
          <a:p>
            <a:pPr marL="0" indent="0">
              <a:buNone/>
            </a:pPr>
            <a:r>
              <a:rPr lang="en-US" sz="2200" dirty="0" smtClean="0">
                <a:latin typeface="Cambria" panose="02040503050406030204" pitchFamily="18" charset="0"/>
                <a:ea typeface="Cambria" panose="02040503050406030204" pitchFamily="18" charset="0"/>
              </a:rPr>
              <a:t>public class Alpha{</a:t>
            </a:r>
          </a:p>
          <a:p>
            <a:pPr marL="0" indent="0">
              <a:buNone/>
            </a:pP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public void show( ){. . .}</a:t>
            </a:r>
          </a:p>
          <a:p>
            <a:pPr marL="0" indent="0">
              <a:buNone/>
            </a:pP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public void print( ){. . .}</a:t>
            </a:r>
          </a:p>
          <a:p>
            <a:pPr marL="0" indent="0">
              <a:buNone/>
            </a:pPr>
            <a:r>
              <a:rPr lang="en-US" sz="2200" dirty="0" smtClean="0">
                <a:latin typeface="Cambria" panose="02040503050406030204" pitchFamily="18" charset="0"/>
                <a:ea typeface="Cambria" panose="02040503050406030204" pitchFamily="18" charset="0"/>
              </a:rPr>
              <a:t>}</a:t>
            </a:r>
          </a:p>
          <a:p>
            <a:pPr marL="0" indent="0">
              <a:buNone/>
            </a:pPr>
            <a:r>
              <a:rPr lang="en-US" sz="2200" dirty="0">
                <a:latin typeface="Cambria" panose="02040503050406030204" pitchFamily="18" charset="0"/>
                <a:ea typeface="Cambria" panose="02040503050406030204" pitchFamily="18" charset="0"/>
              </a:rPr>
              <a:t>public class </a:t>
            </a:r>
            <a:r>
              <a:rPr lang="en-US" sz="2200" dirty="0" smtClean="0">
                <a:latin typeface="Cambria" panose="02040503050406030204" pitchFamily="18" charset="0"/>
                <a:ea typeface="Cambria" panose="02040503050406030204" pitchFamily="18" charset="0"/>
              </a:rPr>
              <a:t>Bravo extends Alpha{</a:t>
            </a:r>
            <a:endParaRPr lang="en-US" sz="2200" dirty="0">
              <a:latin typeface="Cambria" panose="02040503050406030204" pitchFamily="18" charset="0"/>
              <a:ea typeface="Cambria" panose="02040503050406030204" pitchFamily="18" charset="0"/>
            </a:endParaRPr>
          </a:p>
          <a:p>
            <a:pPr marL="0" indent="0">
              <a:buNone/>
            </a:pPr>
            <a:r>
              <a:rPr lang="en-US" sz="2200" dirty="0">
                <a:latin typeface="Cambria" panose="02040503050406030204" pitchFamily="18" charset="0"/>
                <a:ea typeface="Cambria" panose="02040503050406030204" pitchFamily="18" charset="0"/>
              </a:rPr>
              <a:t>	public void show( ){. . .}</a:t>
            </a:r>
          </a:p>
          <a:p>
            <a:pPr marL="0" indent="0">
              <a:buNone/>
            </a:pPr>
            <a:r>
              <a:rPr lang="en-US" sz="2200" dirty="0">
                <a:latin typeface="Cambria" panose="02040503050406030204" pitchFamily="18" charset="0"/>
                <a:ea typeface="Cambria" panose="02040503050406030204" pitchFamily="18" charset="0"/>
              </a:rPr>
              <a:t>	public void </a:t>
            </a:r>
            <a:r>
              <a:rPr lang="en-US" sz="2200" dirty="0" smtClean="0">
                <a:latin typeface="Cambria" panose="02040503050406030204" pitchFamily="18" charset="0"/>
                <a:ea typeface="Cambria" panose="02040503050406030204" pitchFamily="18" charset="0"/>
              </a:rPr>
              <a:t>print(</a:t>
            </a:r>
            <a:r>
              <a:rPr lang="en-US" sz="2200" dirty="0" err="1" smtClean="0">
                <a:latin typeface="Cambria" panose="02040503050406030204" pitchFamily="18" charset="0"/>
                <a:ea typeface="Cambria" panose="02040503050406030204" pitchFamily="18" charset="0"/>
              </a:rPr>
              <a:t>int</a:t>
            </a:r>
            <a:r>
              <a:rPr lang="en-US" sz="2200" dirty="0" smtClean="0">
                <a:latin typeface="Cambria" panose="02040503050406030204" pitchFamily="18" charset="0"/>
                <a:ea typeface="Cambria" panose="02040503050406030204" pitchFamily="18" charset="0"/>
              </a:rPr>
              <a:t> a){. </a:t>
            </a:r>
            <a:r>
              <a:rPr lang="en-US" sz="2200" dirty="0">
                <a:latin typeface="Cambria" panose="02040503050406030204" pitchFamily="18" charset="0"/>
                <a:ea typeface="Cambria" panose="02040503050406030204" pitchFamily="18" charset="0"/>
              </a:rPr>
              <a:t>. .}</a:t>
            </a:r>
          </a:p>
          <a:p>
            <a:pPr marL="0" indent="0">
              <a:buNone/>
            </a:pPr>
            <a:r>
              <a:rPr lang="en-US" sz="2200" dirty="0">
                <a:latin typeface="Cambria" panose="02040503050406030204" pitchFamily="18" charset="0"/>
                <a:ea typeface="Cambria" panose="02040503050406030204" pitchFamily="18" charset="0"/>
              </a:rPr>
              <a:t>}</a:t>
            </a:r>
          </a:p>
          <a:p>
            <a:pPr marL="0" indent="0">
              <a:buNone/>
            </a:pPr>
            <a:endParaRPr lang="en-US" sz="2200" dirty="0">
              <a:latin typeface="Cambria" panose="02040503050406030204" pitchFamily="18" charset="0"/>
              <a:ea typeface="Cambria" panose="02040503050406030204" pitchFamily="18" charset="0"/>
            </a:endParaRPr>
          </a:p>
        </p:txBody>
      </p:sp>
      <p:sp>
        <p:nvSpPr>
          <p:cNvPr id="6" name="Content Placeholder 3"/>
          <p:cNvSpPr>
            <a:spLocks noGrp="1"/>
          </p:cNvSpPr>
          <p:nvPr>
            <p:ph sz="half" idx="1"/>
          </p:nvPr>
        </p:nvSpPr>
        <p:spPr>
          <a:xfrm>
            <a:off x="7048767" y="2133600"/>
            <a:ext cx="4455844" cy="3777622"/>
          </a:xfrm>
        </p:spPr>
        <p:txBody>
          <a:bodyPr>
            <a:normAutofit/>
          </a:bodyPr>
          <a:lstStyle/>
          <a:p>
            <a:pPr marL="0" indent="0">
              <a:buNone/>
            </a:pPr>
            <a:r>
              <a:rPr lang="en-US" sz="2200" dirty="0" smtClean="0">
                <a:latin typeface="Cambria" panose="02040503050406030204" pitchFamily="18" charset="0"/>
                <a:ea typeface="Cambria" panose="02040503050406030204" pitchFamily="18" charset="0"/>
              </a:rPr>
              <a:t>public class Charlie extends Alpha{</a:t>
            </a:r>
          </a:p>
          <a:p>
            <a:pPr marL="0" indent="0">
              <a:buNone/>
            </a:pP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public void show(</a:t>
            </a:r>
            <a:r>
              <a:rPr lang="en-US" sz="2200" dirty="0" err="1" smtClean="0">
                <a:latin typeface="Cambria" panose="02040503050406030204" pitchFamily="18" charset="0"/>
                <a:ea typeface="Cambria" panose="02040503050406030204" pitchFamily="18" charset="0"/>
              </a:rPr>
              <a:t>int</a:t>
            </a:r>
            <a:r>
              <a:rPr lang="en-US" sz="2200" dirty="0" smtClean="0">
                <a:latin typeface="Cambria" panose="02040503050406030204" pitchFamily="18" charset="0"/>
                <a:ea typeface="Cambria" panose="02040503050406030204" pitchFamily="18" charset="0"/>
              </a:rPr>
              <a:t> a){. . .}</a:t>
            </a:r>
          </a:p>
          <a:p>
            <a:pPr marL="0" indent="0">
              <a:buNone/>
            </a:pP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public void print(</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 . .}</a:t>
            </a:r>
          </a:p>
          <a:p>
            <a:pPr marL="0" indent="0">
              <a:buNone/>
            </a:pPr>
            <a:r>
              <a:rPr lang="en-US" sz="2200" dirty="0" smtClean="0">
                <a:latin typeface="Cambria" panose="02040503050406030204" pitchFamily="18" charset="0"/>
                <a:ea typeface="Cambria" panose="02040503050406030204" pitchFamily="18" charset="0"/>
              </a:rPr>
              <a:t>}</a:t>
            </a:r>
          </a:p>
          <a:p>
            <a:pPr marL="0" indent="0">
              <a:buNone/>
            </a:pPr>
            <a:r>
              <a:rPr lang="en-US" sz="2200" dirty="0">
                <a:latin typeface="Cambria" panose="02040503050406030204" pitchFamily="18" charset="0"/>
                <a:ea typeface="Cambria" panose="02040503050406030204" pitchFamily="18" charset="0"/>
              </a:rPr>
              <a:t>public class </a:t>
            </a:r>
            <a:r>
              <a:rPr lang="en-US" sz="2200" dirty="0" smtClean="0">
                <a:latin typeface="Cambria" panose="02040503050406030204" pitchFamily="18" charset="0"/>
                <a:ea typeface="Cambria" panose="02040503050406030204" pitchFamily="18" charset="0"/>
              </a:rPr>
              <a:t>Delta{</a:t>
            </a:r>
            <a:endParaRPr lang="en-US" sz="2200" dirty="0">
              <a:latin typeface="Cambria" panose="02040503050406030204" pitchFamily="18" charset="0"/>
              <a:ea typeface="Cambria" panose="02040503050406030204" pitchFamily="18" charset="0"/>
            </a:endParaRPr>
          </a:p>
          <a:p>
            <a:pPr marL="0" indent="0">
              <a:buNone/>
            </a:pPr>
            <a:r>
              <a:rPr lang="en-US" sz="2200" dirty="0">
                <a:latin typeface="Cambria" panose="02040503050406030204" pitchFamily="18" charset="0"/>
                <a:ea typeface="Cambria" panose="02040503050406030204" pitchFamily="18" charset="0"/>
              </a:rPr>
              <a:t>	public void </a:t>
            </a:r>
            <a:r>
              <a:rPr lang="en-US" sz="2200" dirty="0" smtClean="0">
                <a:latin typeface="Cambria" panose="02040503050406030204" pitchFamily="18" charset="0"/>
                <a:ea typeface="Cambria" panose="02040503050406030204" pitchFamily="18" charset="0"/>
              </a:rPr>
              <a:t>show(</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a:t>
            </a:r>
          </a:p>
          <a:p>
            <a:pPr marL="0" indent="0">
              <a:buNone/>
            </a:pPr>
            <a:r>
              <a:rPr lang="en-US" sz="2200" dirty="0">
                <a:latin typeface="Cambria" panose="02040503050406030204" pitchFamily="18" charset="0"/>
                <a:ea typeface="Cambria" panose="02040503050406030204" pitchFamily="18" charset="0"/>
              </a:rPr>
              <a:t>	public void </a:t>
            </a:r>
            <a:r>
              <a:rPr lang="en-US" sz="2200" dirty="0" smtClean="0">
                <a:latin typeface="Cambria" panose="02040503050406030204" pitchFamily="18" charset="0"/>
                <a:ea typeface="Cambria" panose="02040503050406030204" pitchFamily="18" charset="0"/>
              </a:rPr>
              <a:t>print(</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a:t>
            </a:r>
          </a:p>
          <a:p>
            <a:pPr marL="0" indent="0">
              <a:buNone/>
            </a:pPr>
            <a:r>
              <a:rPr lang="en-US" sz="2200" dirty="0">
                <a:latin typeface="Cambria" panose="02040503050406030204" pitchFamily="18" charset="0"/>
                <a:ea typeface="Cambria" panose="02040503050406030204" pitchFamily="18" charset="0"/>
              </a:rPr>
              <a:t>}</a:t>
            </a:r>
          </a:p>
          <a:p>
            <a:pPr marL="0" indent="0">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14732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Constructor Overloading</a:t>
            </a:r>
            <a:endParaRPr lang="en-US" dirty="0"/>
          </a:p>
        </p:txBody>
      </p:sp>
      <p:sp>
        <p:nvSpPr>
          <p:cNvPr id="3" name="Content Placeholder 2"/>
          <p:cNvSpPr>
            <a:spLocks noGrp="1"/>
          </p:cNvSpPr>
          <p:nvPr>
            <p:ph idx="1"/>
          </p:nvPr>
        </p:nvSpPr>
        <p:spPr/>
        <p:txBody>
          <a:bodyPr>
            <a:normAutofit/>
          </a:bodyPr>
          <a:lstStyle/>
          <a:p>
            <a:pPr algn="just"/>
            <a:r>
              <a:rPr lang="en-US" sz="2200" dirty="0" smtClean="0">
                <a:latin typeface="Copperplate Gothic Bold" panose="020E0705020206020404" pitchFamily="34" charset="0"/>
              </a:rPr>
              <a:t>As the name suggests, it happens among Constructors. There are some conditions of constructor overloading. If and only If these conditions are met, we can say that there is constructor overloading in that class. These conditions are:</a:t>
            </a:r>
          </a:p>
          <a:p>
            <a:endParaRPr lang="en-US" sz="1400" dirty="0" smtClean="0">
              <a:latin typeface="Copperplate Gothic Bold" panose="020E0705020206020404" pitchFamily="34" charset="0"/>
            </a:endParaRPr>
          </a:p>
          <a:p>
            <a:pPr lvl="1">
              <a:buClr>
                <a:srgbClr val="00B0F0"/>
              </a:buClr>
            </a:pPr>
            <a:r>
              <a:rPr lang="en-US" sz="2200" dirty="0" smtClean="0">
                <a:latin typeface="Copperplate Gothic Bold" panose="020E0705020206020404" pitchFamily="34" charset="0"/>
              </a:rPr>
              <a:t>Constructors MUST be of same class.</a:t>
            </a:r>
          </a:p>
          <a:p>
            <a:pPr lvl="1">
              <a:buClr>
                <a:srgbClr val="00B0F0"/>
              </a:buClr>
            </a:pPr>
            <a:r>
              <a:rPr lang="en-US" sz="2200" dirty="0" smtClean="0">
                <a:latin typeface="Copperplate Gothic Bold" panose="020E0705020206020404" pitchFamily="34" charset="0"/>
              </a:rPr>
              <a:t>Constructor Parameter MUST be different.</a:t>
            </a:r>
          </a:p>
        </p:txBody>
      </p:sp>
    </p:spTree>
    <p:extLst>
      <p:ext uri="{BB962C8B-B14F-4D97-AF65-F5344CB8AC3E}">
        <p14:creationId xmlns:p14="http://schemas.microsoft.com/office/powerpoint/2010/main" val="2386323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Constructor Overloading - Example</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latin typeface="Copperplate Gothic Bold" panose="020E0705020206020404" pitchFamily="34" charset="0"/>
              </a:rPr>
              <a:t>Just look at all the classes we have written this far. All of them has two constructors. One is Empty and the other is Parameterized. </a:t>
            </a:r>
          </a:p>
          <a:p>
            <a:pPr algn="just"/>
            <a:r>
              <a:rPr lang="en-US" sz="2200" dirty="0" smtClean="0">
                <a:latin typeface="Copperplate Gothic Bold" panose="020E0705020206020404" pitchFamily="34" charset="0"/>
              </a:rPr>
              <a:t>Do you remember, how many constructors the class </a:t>
            </a:r>
            <a:r>
              <a:rPr lang="en-US" sz="2200" dirty="0" smtClean="0">
                <a:latin typeface="Cambria" panose="02040503050406030204" pitchFamily="18" charset="0"/>
                <a:ea typeface="Cambria" panose="02040503050406030204" pitchFamily="18" charset="0"/>
              </a:rPr>
              <a:t>String</a:t>
            </a:r>
            <a:r>
              <a:rPr lang="en-US" sz="2200" dirty="0" smtClean="0">
                <a:latin typeface="Copperplate Gothic Bold" panose="020E0705020206020404" pitchFamily="34" charset="0"/>
              </a:rPr>
              <a:t> has?</a:t>
            </a:r>
          </a:p>
        </p:txBody>
      </p:sp>
    </p:spTree>
    <p:extLst>
      <p:ext uri="{BB962C8B-B14F-4D97-AF65-F5344CB8AC3E}">
        <p14:creationId xmlns:p14="http://schemas.microsoft.com/office/powerpoint/2010/main" val="1744922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Polymorphic Behavior of Objects</a:t>
            </a:r>
            <a:endParaRPr lang="en-US" dirty="0"/>
          </a:p>
        </p:txBody>
      </p:sp>
      <p:sp>
        <p:nvSpPr>
          <p:cNvPr id="3" name="Content Placeholder 2"/>
          <p:cNvSpPr>
            <a:spLocks noGrp="1"/>
          </p:cNvSpPr>
          <p:nvPr>
            <p:ph idx="1"/>
          </p:nvPr>
        </p:nvSpPr>
        <p:spPr/>
        <p:txBody>
          <a:bodyPr>
            <a:normAutofit/>
          </a:bodyPr>
          <a:lstStyle/>
          <a:p>
            <a:pPr algn="just"/>
            <a:r>
              <a:rPr lang="en-US" sz="2200" dirty="0" smtClean="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None/>
            </a:pPr>
            <a:r>
              <a:rPr lang="en-US" sz="2200" dirty="0" smtClean="0">
                <a:latin typeface="Copperplate Gothic Bold" panose="020E0705020206020404" pitchFamily="34" charset="0"/>
              </a:rPr>
              <a:t>	</a:t>
            </a:r>
            <a:r>
              <a:rPr lang="en-US" sz="2200" dirty="0" smtClean="0">
                <a:latin typeface="Cambria" panose="02040503050406030204" pitchFamily="18" charset="0"/>
                <a:ea typeface="Cambria" panose="02040503050406030204" pitchFamily="18" charset="0"/>
              </a:rPr>
              <a:t>Box   b    = new   Box( );</a:t>
            </a:r>
          </a:p>
          <a:p>
            <a:pPr marL="0" indent="0" algn="just">
              <a:buNone/>
            </a:pPr>
            <a:endParaRPr lang="en-US" sz="2200" dirty="0">
              <a:latin typeface="Cambria" panose="02040503050406030204" pitchFamily="18" charset="0"/>
              <a:ea typeface="Cambria" panose="02040503050406030204" pitchFamily="18" charset="0"/>
            </a:endParaRPr>
          </a:p>
          <a:p>
            <a:pPr marL="0" indent="0" algn="just">
              <a:buNone/>
            </a:pPr>
            <a:endParaRPr lang="en-US" sz="2200" dirty="0" smtClean="0">
              <a:latin typeface="Cambria" panose="02040503050406030204" pitchFamily="18" charset="0"/>
              <a:ea typeface="Cambria" panose="02040503050406030204" pitchFamily="18" charset="0"/>
            </a:endParaRPr>
          </a:p>
          <a:p>
            <a:pPr marL="0" indent="0" algn="just">
              <a:buNone/>
            </a:pPr>
            <a:endParaRPr lang="en-US" sz="2200" dirty="0">
              <a:latin typeface="Cambria" panose="02040503050406030204" pitchFamily="18" charset="0"/>
              <a:ea typeface="Cambria" panose="02040503050406030204" pitchFamily="18" charset="0"/>
            </a:endParaRPr>
          </a:p>
          <a:p>
            <a:pPr marL="0" indent="0" algn="just">
              <a:buNone/>
            </a:pPr>
            <a:endParaRPr lang="en-US" sz="2200" dirty="0" smtClean="0">
              <a:latin typeface="Cambria" panose="02040503050406030204" pitchFamily="18" charset="0"/>
              <a:ea typeface="Cambria" panose="02040503050406030204" pitchFamily="18" charset="0"/>
            </a:endParaRPr>
          </a:p>
          <a:p>
            <a:pPr algn="just"/>
            <a:r>
              <a:rPr lang="en-US" sz="2200" dirty="0" smtClean="0">
                <a:solidFill>
                  <a:srgbClr val="FF0000"/>
                </a:solidFill>
                <a:latin typeface="Copperplate Gothic Bold" panose="020E0705020206020404" pitchFamily="34" charset="0"/>
              </a:rPr>
              <a:t>Where is the Object?</a:t>
            </a:r>
            <a:endParaRPr lang="en-US" sz="2200" dirty="0">
              <a:solidFill>
                <a:srgbClr val="FF0000"/>
              </a:solidFill>
              <a:latin typeface="Copperplate Gothic Bold" panose="020E0705020206020404" pitchFamily="34" charset="0"/>
            </a:endParaRPr>
          </a:p>
          <a:p>
            <a:pPr marL="0" indent="0" algn="just">
              <a:buNone/>
            </a:pPr>
            <a:endParaRPr lang="en-US" sz="2200" dirty="0" smtClean="0">
              <a:latin typeface="Copperplate Gothic Bold" panose="020E0705020206020404" pitchFamily="34" charset="0"/>
            </a:endParaRPr>
          </a:p>
        </p:txBody>
      </p:sp>
      <p:sp>
        <p:nvSpPr>
          <p:cNvPr id="4" name="Oval 3"/>
          <p:cNvSpPr/>
          <p:nvPr/>
        </p:nvSpPr>
        <p:spPr>
          <a:xfrm>
            <a:off x="3025588" y="2904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30706" y="3059206"/>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42747" y="2897841"/>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002307" y="2897841"/>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59759" y="3899647"/>
            <a:ext cx="1370947" cy="369332"/>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Class Name</a:t>
            </a:r>
            <a:endParaRPr lang="en-US" dirty="0">
              <a:solidFill>
                <a:srgbClr val="00B0F0"/>
              </a:solidFill>
              <a:latin typeface="Cambria" panose="02040503050406030204" pitchFamily="18" charset="0"/>
              <a:ea typeface="Cambria" panose="02040503050406030204" pitchFamily="18" charset="0"/>
            </a:endParaRPr>
          </a:p>
        </p:txBody>
      </p:sp>
      <p:cxnSp>
        <p:nvCxnSpPr>
          <p:cNvPr id="10" name="Straight Connector 9"/>
          <p:cNvCxnSpPr>
            <a:stCxn id="8" idx="0"/>
            <a:endCxn id="4" idx="3"/>
          </p:cNvCxnSpPr>
          <p:nvPr/>
        </p:nvCxnSpPr>
        <p:spPr>
          <a:xfrm flipV="1">
            <a:off x="2945233" y="3535843"/>
            <a:ext cx="168972" cy="3638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274685" y="3489512"/>
            <a:ext cx="1431786" cy="1339238"/>
            <a:chOff x="2412159" y="3082141"/>
            <a:chExt cx="1431786" cy="1339238"/>
          </a:xfrm>
        </p:grpSpPr>
        <p:sp>
          <p:nvSpPr>
            <p:cNvPr id="11" name="TextBox 10"/>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Object Name</a:t>
              </a:r>
              <a:endParaRPr lang="en-US" dirty="0">
                <a:solidFill>
                  <a:srgbClr val="00B0F0"/>
                </a:solidFill>
                <a:latin typeface="Cambria" panose="02040503050406030204" pitchFamily="18" charset="0"/>
                <a:ea typeface="Cambria" panose="02040503050406030204" pitchFamily="18" charset="0"/>
              </a:endParaRPr>
            </a:p>
          </p:txBody>
        </p:sp>
        <p:cxnSp>
          <p:nvCxnSpPr>
            <p:cNvPr id="12" name="Straight Connector 11"/>
            <p:cNvCxnSpPr>
              <a:stCxn id="11" idx="0"/>
              <a:endCxn id="5" idx="4"/>
            </p:cNvCxnSpPr>
            <p:nvPr/>
          </p:nvCxnSpPr>
          <p:spPr>
            <a:xfrm flipH="1" flipV="1">
              <a:off x="2986368" y="3082141"/>
              <a:ext cx="141684" cy="96990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856911" y="3580769"/>
            <a:ext cx="2054877" cy="1518257"/>
            <a:chOff x="2412159" y="3180121"/>
            <a:chExt cx="1273451" cy="1518257"/>
          </a:xfrm>
        </p:grpSpPr>
        <p:sp>
          <p:nvSpPr>
            <p:cNvPr id="18" name="TextBox 17"/>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New keyword for memory allocation</a:t>
              </a:r>
              <a:endParaRPr lang="en-US" dirty="0">
                <a:solidFill>
                  <a:srgbClr val="00B0F0"/>
                </a:solidFill>
                <a:latin typeface="Cambria" panose="02040503050406030204" pitchFamily="18" charset="0"/>
                <a:ea typeface="Cambria" panose="02040503050406030204" pitchFamily="18" charset="0"/>
              </a:endParaRPr>
            </a:p>
          </p:txBody>
        </p:sp>
        <p:cxnSp>
          <p:nvCxnSpPr>
            <p:cNvPr id="19" name="Straight Connector 18"/>
            <p:cNvCxnSpPr>
              <a:stCxn id="18" idx="0"/>
              <a:endCxn id="6" idx="5"/>
            </p:cNvCxnSpPr>
            <p:nvPr/>
          </p:nvCxnSpPr>
          <p:spPr>
            <a:xfrm flipH="1" flipV="1">
              <a:off x="2421066" y="3180121"/>
              <a:ext cx="627819" cy="87192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3941" y="3297891"/>
            <a:ext cx="2917872" cy="971088"/>
            <a:chOff x="1877343" y="3727290"/>
            <a:chExt cx="1808267" cy="971088"/>
          </a:xfrm>
        </p:grpSpPr>
        <p:sp>
          <p:nvSpPr>
            <p:cNvPr id="23" name="TextBox 22"/>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Constructor Call for Object Creation</a:t>
              </a:r>
              <a:endParaRPr lang="en-US" dirty="0">
                <a:solidFill>
                  <a:srgbClr val="00B0F0"/>
                </a:solidFill>
                <a:latin typeface="Cambria" panose="02040503050406030204" pitchFamily="18" charset="0"/>
                <a:ea typeface="Cambria" panose="02040503050406030204" pitchFamily="18" charset="0"/>
              </a:endParaRPr>
            </a:p>
          </p:txBody>
        </p:sp>
        <p:cxnSp>
          <p:nvCxnSpPr>
            <p:cNvPr id="24" name="Straight Connector 23"/>
            <p:cNvCxnSpPr>
              <a:stCxn id="23" idx="1"/>
              <a:endCxn id="7" idx="6"/>
            </p:cNvCxnSpPr>
            <p:nvPr/>
          </p:nvCxnSpPr>
          <p:spPr>
            <a:xfrm flipH="1" flipV="1">
              <a:off x="1877343" y="3727290"/>
              <a:ext cx="534816" cy="6479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264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wipe(down)">
                                      <p:cBhvr>
                                        <p:cTn id="51" dur="580">
                                          <p:stCondLst>
                                            <p:cond delay="0"/>
                                          </p:stCondLst>
                                        </p:cTn>
                                        <p:tgtEl>
                                          <p:spTgt spid="3">
                                            <p:txEl>
                                              <p:pRg st="7" end="7"/>
                                            </p:txEl>
                                          </p:spTgt>
                                        </p:tgtEl>
                                      </p:cBhvr>
                                    </p:animEffect>
                                    <p:anim calcmode="lin" valueType="num">
                                      <p:cBhvr>
                                        <p:cTn id="5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7" end="7"/>
                                            </p:txEl>
                                          </p:spTgt>
                                        </p:tgtEl>
                                      </p:cBhvr>
                                      <p:to x="100000" y="60000"/>
                                    </p:animScale>
                                    <p:animScale>
                                      <p:cBhvr>
                                        <p:cTn id="58" dur="166" decel="50000">
                                          <p:stCondLst>
                                            <p:cond delay="676"/>
                                          </p:stCondLst>
                                        </p:cTn>
                                        <p:tgtEl>
                                          <p:spTgt spid="3">
                                            <p:txEl>
                                              <p:pRg st="7" end="7"/>
                                            </p:txEl>
                                          </p:spTgt>
                                        </p:tgtEl>
                                      </p:cBhvr>
                                      <p:to x="100000" y="100000"/>
                                    </p:animScale>
                                    <p:animScale>
                                      <p:cBhvr>
                                        <p:cTn id="59" dur="26">
                                          <p:stCondLst>
                                            <p:cond delay="1312"/>
                                          </p:stCondLst>
                                        </p:cTn>
                                        <p:tgtEl>
                                          <p:spTgt spid="3">
                                            <p:txEl>
                                              <p:pRg st="7" end="7"/>
                                            </p:txEl>
                                          </p:spTgt>
                                        </p:tgtEl>
                                      </p:cBhvr>
                                      <p:to x="100000" y="80000"/>
                                    </p:animScale>
                                    <p:animScale>
                                      <p:cBhvr>
                                        <p:cTn id="60" dur="166" decel="50000">
                                          <p:stCondLst>
                                            <p:cond delay="1338"/>
                                          </p:stCondLst>
                                        </p:cTn>
                                        <p:tgtEl>
                                          <p:spTgt spid="3">
                                            <p:txEl>
                                              <p:pRg st="7" end="7"/>
                                            </p:txEl>
                                          </p:spTgt>
                                        </p:tgtEl>
                                      </p:cBhvr>
                                      <p:to x="100000" y="100000"/>
                                    </p:animScale>
                                    <p:animScale>
                                      <p:cBhvr>
                                        <p:cTn id="61" dur="26">
                                          <p:stCondLst>
                                            <p:cond delay="1642"/>
                                          </p:stCondLst>
                                        </p:cTn>
                                        <p:tgtEl>
                                          <p:spTgt spid="3">
                                            <p:txEl>
                                              <p:pRg st="7" end="7"/>
                                            </p:txEl>
                                          </p:spTgt>
                                        </p:tgtEl>
                                      </p:cBhvr>
                                      <p:to x="100000" y="90000"/>
                                    </p:animScale>
                                    <p:animScale>
                                      <p:cBhvr>
                                        <p:cTn id="62" dur="166" decel="50000">
                                          <p:stCondLst>
                                            <p:cond delay="1668"/>
                                          </p:stCondLst>
                                        </p:cTn>
                                        <p:tgtEl>
                                          <p:spTgt spid="3">
                                            <p:txEl>
                                              <p:pRg st="7" end="7"/>
                                            </p:txEl>
                                          </p:spTgt>
                                        </p:tgtEl>
                                      </p:cBhvr>
                                      <p:to x="100000" y="100000"/>
                                    </p:animScale>
                                    <p:animScale>
                                      <p:cBhvr>
                                        <p:cTn id="63" dur="26">
                                          <p:stCondLst>
                                            <p:cond delay="1808"/>
                                          </p:stCondLst>
                                        </p:cTn>
                                        <p:tgtEl>
                                          <p:spTgt spid="3">
                                            <p:txEl>
                                              <p:pRg st="7" end="7"/>
                                            </p:txEl>
                                          </p:spTgt>
                                        </p:tgtEl>
                                      </p:cBhvr>
                                      <p:to x="100000" y="95000"/>
                                    </p:animScale>
                                    <p:animScale>
                                      <p:cBhvr>
                                        <p:cTn id="6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Polymorphic Behavior of Objects</a:t>
            </a:r>
            <a:endParaRPr lang="en-US" dirty="0"/>
          </a:p>
        </p:txBody>
      </p:sp>
      <p:sp>
        <p:nvSpPr>
          <p:cNvPr id="3" name="Content Placeholder 2"/>
          <p:cNvSpPr>
            <a:spLocks noGrp="1"/>
          </p:cNvSpPr>
          <p:nvPr>
            <p:ph sz="half" idx="1"/>
          </p:nvPr>
        </p:nvSpPr>
        <p:spPr>
          <a:xfrm>
            <a:off x="2589211" y="2133600"/>
            <a:ext cx="4954589" cy="4294094"/>
          </a:xfrm>
        </p:spPr>
        <p:txBody>
          <a:bodyPr>
            <a:normAutofit/>
          </a:bodyPr>
          <a:lstStyle/>
          <a:p>
            <a:pPr algn="just"/>
            <a:endParaRPr lang="en-US" sz="2200" dirty="0" smtClean="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None/>
            </a:pPr>
            <a:r>
              <a:rPr lang="en-US" sz="2200" dirty="0" smtClean="0">
                <a:latin typeface="Copperplate Gothic Bold" panose="020E0705020206020404" pitchFamily="34" charset="0"/>
              </a:rPr>
              <a:t>	</a:t>
            </a:r>
            <a:r>
              <a:rPr lang="en-US" sz="2200" dirty="0" smtClean="0">
                <a:latin typeface="Cambria" panose="02040503050406030204" pitchFamily="18" charset="0"/>
                <a:ea typeface="Cambria" panose="02040503050406030204" pitchFamily="18" charset="0"/>
              </a:rPr>
              <a:t>Box   b    =  new   Box( );</a:t>
            </a:r>
          </a:p>
          <a:p>
            <a:pPr marL="0" indent="0" algn="just">
              <a:buNone/>
            </a:pPr>
            <a:endParaRPr lang="en-US" sz="2200" dirty="0">
              <a:latin typeface="Cambria" panose="02040503050406030204" pitchFamily="18" charset="0"/>
              <a:ea typeface="Cambria" panose="02040503050406030204" pitchFamily="18" charset="0"/>
            </a:endParaRPr>
          </a:p>
          <a:p>
            <a:pPr marL="0" indent="0" algn="just">
              <a:buNone/>
            </a:pPr>
            <a:endParaRPr lang="en-US" sz="2200" dirty="0" smtClean="0">
              <a:latin typeface="Cambria" panose="02040503050406030204" pitchFamily="18" charset="0"/>
              <a:ea typeface="Cambria" panose="02040503050406030204" pitchFamily="18" charset="0"/>
            </a:endParaRPr>
          </a:p>
          <a:p>
            <a:pPr marL="0" indent="0" algn="just">
              <a:buNone/>
            </a:pPr>
            <a:endParaRPr lang="en-US" sz="2200" dirty="0">
              <a:latin typeface="Cambria" panose="02040503050406030204" pitchFamily="18" charset="0"/>
              <a:ea typeface="Cambria" panose="02040503050406030204" pitchFamily="18" charset="0"/>
            </a:endParaRPr>
          </a:p>
          <a:p>
            <a:pPr marL="0" indent="0" algn="just">
              <a:buNone/>
            </a:pPr>
            <a:endParaRPr lang="en-US" sz="2200" dirty="0" smtClean="0">
              <a:latin typeface="Cambria" panose="02040503050406030204" pitchFamily="18" charset="0"/>
              <a:ea typeface="Cambria" panose="02040503050406030204" pitchFamily="18" charset="0"/>
            </a:endParaRPr>
          </a:p>
          <a:p>
            <a:pPr algn="just"/>
            <a:r>
              <a:rPr lang="en-US" sz="2200" dirty="0" smtClean="0">
                <a:latin typeface="Copperplate Gothic Bold" panose="020E0705020206020404" pitchFamily="34" charset="0"/>
              </a:rPr>
              <a:t>Where did we hear the term ‘Object Reference before’?</a:t>
            </a:r>
          </a:p>
        </p:txBody>
      </p:sp>
      <p:sp>
        <p:nvSpPr>
          <p:cNvPr id="38" name="Content Placeholder 37"/>
          <p:cNvSpPr>
            <a:spLocks noGrp="1"/>
          </p:cNvSpPr>
          <p:nvPr>
            <p:ph sz="half" idx="2"/>
          </p:nvPr>
        </p:nvSpPr>
        <p:spPr/>
        <p:txBody>
          <a:bodyPr>
            <a:normAutofit/>
          </a:bodyPr>
          <a:lstStyle/>
          <a:p>
            <a:pPr marL="0" indent="0">
              <a:lnSpc>
                <a:spcPct val="200000"/>
              </a:lnSpc>
              <a:buNone/>
            </a:pPr>
            <a:r>
              <a:rPr lang="en-US" sz="2000" dirty="0" smtClean="0">
                <a:latin typeface="Cambria" panose="02040503050406030204" pitchFamily="18" charset="0"/>
                <a:ea typeface="Cambria" panose="02040503050406030204" pitchFamily="18" charset="0"/>
              </a:rPr>
              <a:t>Box b1; </a:t>
            </a:r>
            <a:r>
              <a:rPr lang="en-US" dirty="0" smtClean="0">
                <a:solidFill>
                  <a:srgbClr val="00B050"/>
                </a:solidFill>
                <a:latin typeface="Cambria" panose="02040503050406030204" pitchFamily="18" charset="0"/>
                <a:ea typeface="Cambria" panose="02040503050406030204" pitchFamily="18" charset="0"/>
              </a:rPr>
              <a:t>//Object Reference Declaration</a:t>
            </a:r>
            <a:endParaRPr lang="en-US" sz="2000" dirty="0" smtClean="0">
              <a:solidFill>
                <a:schemeClr val="tx1"/>
              </a:solidFill>
              <a:latin typeface="Cambria" panose="02040503050406030204" pitchFamily="18" charset="0"/>
              <a:ea typeface="Cambria" panose="02040503050406030204" pitchFamily="18" charset="0"/>
            </a:endParaRPr>
          </a:p>
          <a:p>
            <a:pPr marL="0" indent="0">
              <a:lnSpc>
                <a:spcPct val="200000"/>
              </a:lnSpc>
              <a:buNone/>
            </a:pPr>
            <a:r>
              <a:rPr lang="en-US" sz="2000" dirty="0" smtClean="0">
                <a:solidFill>
                  <a:schemeClr val="tx1"/>
                </a:solidFill>
                <a:latin typeface="Cambria" panose="02040503050406030204" pitchFamily="18" charset="0"/>
                <a:ea typeface="Cambria" panose="02040503050406030204" pitchFamily="18" charset="0"/>
              </a:rPr>
              <a:t>b1 </a:t>
            </a:r>
            <a:r>
              <a:rPr lang="en-US" sz="2000" dirty="0">
                <a:solidFill>
                  <a:schemeClr val="tx1"/>
                </a:solidFill>
                <a:latin typeface="Cambria" panose="02040503050406030204" pitchFamily="18" charset="0"/>
                <a:ea typeface="Cambria" panose="02040503050406030204" pitchFamily="18" charset="0"/>
              </a:rPr>
              <a:t>= new Box( ); </a:t>
            </a:r>
            <a:r>
              <a:rPr lang="en-US" dirty="0">
                <a:solidFill>
                  <a:srgbClr val="00B050"/>
                </a:solidFill>
                <a:latin typeface="Cambria" panose="02040503050406030204" pitchFamily="18" charset="0"/>
                <a:ea typeface="Cambria" panose="02040503050406030204" pitchFamily="18" charset="0"/>
              </a:rPr>
              <a:t>//</a:t>
            </a:r>
            <a:r>
              <a:rPr lang="en-US" dirty="0" smtClean="0">
                <a:solidFill>
                  <a:srgbClr val="00B050"/>
                </a:solidFill>
                <a:latin typeface="Cambria" panose="02040503050406030204" pitchFamily="18" charset="0"/>
                <a:ea typeface="Cambria" panose="02040503050406030204" pitchFamily="18" charset="0"/>
              </a:rPr>
              <a:t>Object Creation</a:t>
            </a:r>
          </a:p>
          <a:p>
            <a:pPr marL="0" indent="0">
              <a:lnSpc>
                <a:spcPct val="200000"/>
              </a:lnSpc>
              <a:buNone/>
            </a:pPr>
            <a:r>
              <a:rPr lang="en-US" sz="2000" dirty="0">
                <a:solidFill>
                  <a:schemeClr val="tx1"/>
                </a:solidFill>
                <a:latin typeface="Cambria" panose="02040503050406030204" pitchFamily="18" charset="0"/>
                <a:ea typeface="Cambria" panose="02040503050406030204" pitchFamily="18" charset="0"/>
              </a:rPr>
              <a:t>Box </a:t>
            </a:r>
            <a:r>
              <a:rPr lang="en-US" sz="2000" dirty="0" smtClean="0">
                <a:solidFill>
                  <a:schemeClr val="tx1"/>
                </a:solidFill>
                <a:latin typeface="Cambria" panose="02040503050406030204" pitchFamily="18" charset="0"/>
                <a:ea typeface="Cambria" panose="02040503050406030204" pitchFamily="18" charset="0"/>
              </a:rPr>
              <a:t>b2 </a:t>
            </a:r>
            <a:r>
              <a:rPr lang="en-US" sz="2000" dirty="0">
                <a:solidFill>
                  <a:schemeClr val="tx1"/>
                </a:solidFill>
                <a:latin typeface="Cambria" panose="02040503050406030204" pitchFamily="18" charset="0"/>
                <a:ea typeface="Cambria" panose="02040503050406030204" pitchFamily="18" charset="0"/>
              </a:rPr>
              <a:t>= new Box( ); </a:t>
            </a:r>
            <a:r>
              <a:rPr lang="en-US" dirty="0">
                <a:solidFill>
                  <a:srgbClr val="00B050"/>
                </a:solidFill>
                <a:latin typeface="Cambria" panose="02040503050406030204" pitchFamily="18" charset="0"/>
                <a:ea typeface="Cambria" panose="02040503050406030204" pitchFamily="18" charset="0"/>
              </a:rPr>
              <a:t>//Object </a:t>
            </a:r>
            <a:r>
              <a:rPr lang="en-US" dirty="0" smtClean="0">
                <a:solidFill>
                  <a:srgbClr val="00B050"/>
                </a:solidFill>
                <a:latin typeface="Cambria" panose="02040503050406030204" pitchFamily="18" charset="0"/>
                <a:ea typeface="Cambria" panose="02040503050406030204" pitchFamily="18" charset="0"/>
              </a:rPr>
              <a:t>Creation</a:t>
            </a:r>
          </a:p>
          <a:p>
            <a:pPr marL="0" indent="0">
              <a:lnSpc>
                <a:spcPct val="200000"/>
              </a:lnSpc>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smtClean="0">
                <a:solidFill>
                  <a:schemeClr val="tx1"/>
                </a:solidFill>
                <a:latin typeface="Cambria" panose="02040503050406030204" pitchFamily="18" charset="0"/>
                <a:ea typeface="Cambria" panose="02040503050406030204" pitchFamily="18" charset="0"/>
              </a:rPr>
              <a:t>); </a:t>
            </a:r>
            <a:r>
              <a:rPr lang="en-US" dirty="0" smtClean="0">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4" name="Oval 3"/>
          <p:cNvSpPr/>
          <p:nvPr/>
        </p:nvSpPr>
        <p:spPr>
          <a:xfrm>
            <a:off x="3025588" y="2904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30706" y="3059206"/>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59759" y="3899647"/>
            <a:ext cx="1370947" cy="369332"/>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Class Name</a:t>
            </a:r>
            <a:endParaRPr lang="en-US" dirty="0">
              <a:solidFill>
                <a:srgbClr val="00B0F0"/>
              </a:solidFill>
              <a:latin typeface="Cambria" panose="02040503050406030204" pitchFamily="18" charset="0"/>
              <a:ea typeface="Cambria" panose="02040503050406030204" pitchFamily="18" charset="0"/>
            </a:endParaRPr>
          </a:p>
        </p:txBody>
      </p:sp>
      <p:cxnSp>
        <p:nvCxnSpPr>
          <p:cNvPr id="10" name="Straight Connector 9"/>
          <p:cNvCxnSpPr>
            <a:stCxn id="8" idx="0"/>
            <a:endCxn id="4" idx="3"/>
          </p:cNvCxnSpPr>
          <p:nvPr/>
        </p:nvCxnSpPr>
        <p:spPr>
          <a:xfrm flipV="1">
            <a:off x="2945233" y="3535843"/>
            <a:ext cx="168972" cy="36380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74684" y="4459418"/>
            <a:ext cx="1890459" cy="369332"/>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Object Reference</a:t>
            </a:r>
            <a:endParaRPr lang="en-US" dirty="0">
              <a:solidFill>
                <a:srgbClr val="00B0F0"/>
              </a:solidFill>
              <a:latin typeface="Cambria" panose="02040503050406030204" pitchFamily="18" charset="0"/>
              <a:ea typeface="Cambria" panose="02040503050406030204" pitchFamily="18" charset="0"/>
            </a:endParaRPr>
          </a:p>
        </p:txBody>
      </p:sp>
      <p:cxnSp>
        <p:nvCxnSpPr>
          <p:cNvPr id="12" name="Straight Connector 11"/>
          <p:cNvCxnSpPr>
            <a:stCxn id="11" idx="0"/>
            <a:endCxn id="5" idx="5"/>
          </p:cNvCxnSpPr>
          <p:nvPr/>
        </p:nvCxnSpPr>
        <p:spPr>
          <a:xfrm flipH="1" flipV="1">
            <a:off x="4003176" y="3426495"/>
            <a:ext cx="216738" cy="10329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340201" y="2969036"/>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202414" y="3605792"/>
            <a:ext cx="1117706" cy="1220453"/>
            <a:chOff x="2279591" y="3200926"/>
            <a:chExt cx="835290" cy="1220453"/>
          </a:xfrm>
        </p:grpSpPr>
        <p:sp>
          <p:nvSpPr>
            <p:cNvPr id="26" name="TextBox 25"/>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smtClean="0">
                  <a:solidFill>
                    <a:srgbClr val="00B0F0"/>
                  </a:solidFill>
                  <a:latin typeface="Cambria" panose="02040503050406030204" pitchFamily="18" charset="0"/>
                  <a:ea typeface="Cambria" panose="02040503050406030204" pitchFamily="18" charset="0"/>
                </a:rPr>
                <a:t>Object</a:t>
              </a:r>
              <a:endParaRPr lang="en-US" dirty="0">
                <a:solidFill>
                  <a:srgbClr val="00B0F0"/>
                </a:solidFill>
                <a:latin typeface="Cambria" panose="02040503050406030204" pitchFamily="18" charset="0"/>
                <a:ea typeface="Cambria" panose="02040503050406030204" pitchFamily="18" charset="0"/>
              </a:endParaRPr>
            </a:p>
          </p:txBody>
        </p:sp>
        <p:cxnSp>
          <p:nvCxnSpPr>
            <p:cNvPr id="27" name="Straight Connector 26"/>
            <p:cNvCxnSpPr>
              <a:stCxn id="26" idx="0"/>
              <a:endCxn id="21" idx="4"/>
            </p:cNvCxnSpPr>
            <p:nvPr/>
          </p:nvCxnSpPr>
          <p:spPr>
            <a:xfrm flipH="1" flipV="1">
              <a:off x="2279591" y="3200926"/>
              <a:ext cx="483929" cy="85112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77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xEl>
                                              <p:pRg st="0" end="0"/>
                                            </p:txEl>
                                          </p:spTgt>
                                        </p:tgtEl>
                                        <p:attrNameLst>
                                          <p:attrName>style.visibility</p:attrName>
                                        </p:attrNameLst>
                                      </p:cBhvr>
                                      <p:to>
                                        <p:strVal val="visible"/>
                                      </p:to>
                                    </p:set>
                                    <p:animEffect transition="in" filter="fade">
                                      <p:cBhvr>
                                        <p:cTn id="51" dur="500"/>
                                        <p:tgtEl>
                                          <p:spTgt spid="3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8">
                                            <p:txEl>
                                              <p:pRg st="1" end="1"/>
                                            </p:txEl>
                                          </p:spTgt>
                                        </p:tgtEl>
                                        <p:attrNameLst>
                                          <p:attrName>style.visibility</p:attrName>
                                        </p:attrNameLst>
                                      </p:cBhvr>
                                      <p:to>
                                        <p:strVal val="visible"/>
                                      </p:to>
                                    </p:set>
                                    <p:animEffect transition="in" filter="fade">
                                      <p:cBhvr>
                                        <p:cTn id="56" dur="500"/>
                                        <p:tgtEl>
                                          <p:spTgt spid="38">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xEl>
                                              <p:pRg st="2" end="2"/>
                                            </p:txEl>
                                          </p:spTgt>
                                        </p:tgtEl>
                                        <p:attrNameLst>
                                          <p:attrName>style.visibility</p:attrName>
                                        </p:attrNameLst>
                                      </p:cBhvr>
                                      <p:to>
                                        <p:strVal val="visible"/>
                                      </p:to>
                                    </p:set>
                                    <p:animEffect transition="in" filter="fade">
                                      <p:cBhvr>
                                        <p:cTn id="61" dur="500"/>
                                        <p:tgtEl>
                                          <p:spTgt spid="3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xEl>
                                              <p:pRg st="3" end="3"/>
                                            </p:txEl>
                                          </p:spTgt>
                                        </p:tgtEl>
                                        <p:attrNameLst>
                                          <p:attrName>style.visibility</p:attrName>
                                        </p:attrNameLst>
                                      </p:cBhvr>
                                      <p:to>
                                        <p:strVal val="visible"/>
                                      </p:to>
                                    </p:set>
                                    <p:animEffect transition="in" filter="fade">
                                      <p:cBhvr>
                                        <p:cTn id="66" dur="500"/>
                                        <p:tgtEl>
                                          <p:spTgt spid="38">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additive="base">
                                        <p:cTn id="7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build="p"/>
      <p:bldP spid="4" grpId="0" animBg="1"/>
      <p:bldP spid="5" grpId="0" animBg="1"/>
      <p:bldP spid="8" grpId="0" animBg="1"/>
      <p:bldP spid="11"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Polymorphic Behavior of Objects</a:t>
            </a:r>
            <a:endParaRPr lang="en-US" dirty="0"/>
          </a:p>
        </p:txBody>
      </p:sp>
      <p:sp>
        <p:nvSpPr>
          <p:cNvPr id="3" name="Content Placeholder 2"/>
          <p:cNvSpPr>
            <a:spLocks noGrp="1"/>
          </p:cNvSpPr>
          <p:nvPr>
            <p:ph sz="half" idx="1"/>
          </p:nvPr>
        </p:nvSpPr>
        <p:spPr>
          <a:xfrm>
            <a:off x="2589211" y="2133600"/>
            <a:ext cx="4954589" cy="4294094"/>
          </a:xfrm>
        </p:spPr>
        <p:txBody>
          <a:bodyPr>
            <a:normAutofit/>
          </a:bodyPr>
          <a:lstStyle/>
          <a:p>
            <a:pPr marL="0" indent="0" algn="just">
              <a:buNone/>
            </a:pPr>
            <a:r>
              <a:rPr lang="en-US" sz="2000" dirty="0" smtClean="0">
                <a:latin typeface="Cambria" panose="02040503050406030204" pitchFamily="18" charset="0"/>
                <a:ea typeface="Cambria" panose="02040503050406030204" pitchFamily="18" charset="0"/>
              </a:rPr>
              <a:t>String s1 = new String (“Java</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endParaRPr lang="en-US" sz="2000" dirty="0" smtClean="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endParaRPr lang="en-US" sz="2000" dirty="0" smtClean="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endParaRPr lang="en-US" sz="2000" dirty="0" smtClean="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p:txBody>
      </p:sp>
      <p:sp>
        <p:nvSpPr>
          <p:cNvPr id="38" name="Content Placeholder 37"/>
          <p:cNvSpPr>
            <a:spLocks noGrp="1"/>
          </p:cNvSpPr>
          <p:nvPr>
            <p:ph sz="half" idx="2"/>
          </p:nvPr>
        </p:nvSpPr>
        <p:spPr/>
        <p:txBody>
          <a:bodyPr>
            <a:normAutofit/>
          </a:bodyPr>
          <a:lstStyle/>
          <a:p>
            <a:pPr lvl="1">
              <a:buClr>
                <a:schemeClr val="accent3"/>
              </a:buClr>
            </a:pPr>
            <a:endParaRPr lang="en-US" dirty="0" smtClean="0">
              <a:solidFill>
                <a:schemeClr val="tx1"/>
              </a:solidFill>
              <a:latin typeface="Copperplate Gothic Bold" panose="020E0705020206020404" pitchFamily="34"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sz="2200" dirty="0">
                <a:latin typeface="Cambria" panose="02040503050406030204" pitchFamily="18" charset="0"/>
                <a:ea typeface="Cambria" panose="02040503050406030204" pitchFamily="18" charset="0"/>
              </a:rPr>
              <a:t>Reference</a:t>
            </a:r>
          </a:p>
          <a:p>
            <a:pPr marL="457200" lvl="1" indent="0">
              <a:buClr>
                <a:schemeClr val="accent3"/>
              </a:buClr>
              <a:buNone/>
            </a:pPr>
            <a:endParaRPr lang="en-US" dirty="0">
              <a:solidFill>
                <a:schemeClr val="tx1"/>
              </a:solidFill>
              <a:latin typeface="Cambria" panose="02040503050406030204" pitchFamily="18" charset="0"/>
              <a:ea typeface="Cambria" panose="02040503050406030204" pitchFamily="18" charset="0"/>
            </a:endParaRPr>
          </a:p>
        </p:txBody>
      </p:sp>
      <p:sp>
        <p:nvSpPr>
          <p:cNvPr id="6" name="Oval 5"/>
          <p:cNvSpPr/>
          <p:nvPr/>
        </p:nvSpPr>
        <p:spPr>
          <a:xfrm>
            <a:off x="3334872" y="3079375"/>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861187" y="3799589"/>
            <a:ext cx="2205318" cy="430887"/>
            <a:chOff x="2861187" y="3799589"/>
            <a:chExt cx="2205318" cy="430887"/>
          </a:xfrm>
        </p:grpSpPr>
        <p:sp>
          <p:nvSpPr>
            <p:cNvPr id="7" name="TextBox 6"/>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a:t>
              </a:r>
              <a:r>
                <a:rPr lang="en-US" sz="2200" dirty="0" smtClean="0">
                  <a:latin typeface="Cambria" panose="02040503050406030204" pitchFamily="18" charset="0"/>
                  <a:ea typeface="Cambria" panose="02040503050406030204" pitchFamily="18" charset="0"/>
                </a:rPr>
                <a:t>1        Java</a:t>
              </a:r>
              <a:endParaRPr lang="en-US" sz="2200" dirty="0">
                <a:latin typeface="Cambria" panose="02040503050406030204" pitchFamily="18" charset="0"/>
                <a:ea typeface="Cambria" panose="02040503050406030204" pitchFamily="18" charset="0"/>
              </a:endParaRPr>
            </a:p>
          </p:txBody>
        </p:sp>
        <p:cxnSp>
          <p:nvCxnSpPr>
            <p:cNvPr id="13" name="Straight Arrow Connector 12"/>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5338481" y="3283994"/>
            <a:ext cx="553998" cy="1634715"/>
          </a:xfrm>
          <a:prstGeom prst="rect">
            <a:avLst/>
          </a:prstGeom>
          <a:noFill/>
        </p:spPr>
        <p:txBody>
          <a:bodyPr vert="vert" wrap="square" rtlCol="0">
            <a:spAutoFit/>
          </a:bodyPr>
          <a:lstStyle/>
          <a:p>
            <a:r>
              <a:rPr lang="en-US" sz="2400" dirty="0" smtClean="0">
                <a:solidFill>
                  <a:schemeClr val="accent6"/>
                </a:solidFill>
                <a:latin typeface="Cambria" panose="02040503050406030204" pitchFamily="18" charset="0"/>
                <a:ea typeface="Cambria" panose="02040503050406030204" pitchFamily="18" charset="0"/>
              </a:rPr>
              <a:t>String pool</a:t>
            </a:r>
            <a:endParaRPr lang="en-US" sz="2400" dirty="0">
              <a:solidFill>
                <a:schemeClr val="accent6"/>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33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
                                            <p:txEl>
                                              <p:pRg st="1" end="1"/>
                                            </p:txEl>
                                          </p:spTgt>
                                        </p:tgtEl>
                                        <p:attrNameLst>
                                          <p:attrName>style.visibility</p:attrName>
                                        </p:attrNameLst>
                                      </p:cBhvr>
                                      <p:to>
                                        <p:strVal val="visible"/>
                                      </p:to>
                                    </p:set>
                                    <p:animEffect transition="in" filter="wipe(down)">
                                      <p:cBhvr>
                                        <p:cTn id="42" dur="500"/>
                                        <p:tgtEl>
                                          <p:spTgt spid="3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xEl>
                                              <p:pRg st="2" end="2"/>
                                            </p:txEl>
                                          </p:spTgt>
                                        </p:tgtEl>
                                        <p:attrNameLst>
                                          <p:attrName>style.visibility</p:attrName>
                                        </p:attrNameLst>
                                      </p:cBhvr>
                                      <p:to>
                                        <p:strVal val="visible"/>
                                      </p:to>
                                    </p:set>
                                    <p:animEffect transition="in" filter="wipe(down)">
                                      <p:cBhvr>
                                        <p:cTn id="47"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P spid="6"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Polymorphic Behavior of Objects</a:t>
            </a:r>
            <a:endParaRPr lang="en-US" dirty="0"/>
          </a:p>
        </p:txBody>
      </p:sp>
      <p:sp>
        <p:nvSpPr>
          <p:cNvPr id="38" name="Content Placeholder 37"/>
          <p:cNvSpPr>
            <a:spLocks noGrp="1"/>
          </p:cNvSpPr>
          <p:nvPr>
            <p:ph sz="half" idx="2"/>
          </p:nvPr>
        </p:nvSpPr>
        <p:spPr>
          <a:xfrm>
            <a:off x="2592925" y="2126222"/>
            <a:ext cx="8191616" cy="4409049"/>
          </a:xfrm>
        </p:spPr>
        <p:txBody>
          <a:bodyPr>
            <a:normAutofit/>
          </a:bodyPr>
          <a:lstStyle/>
          <a:p>
            <a:r>
              <a:rPr lang="en-US" sz="2200" dirty="0" smtClean="0">
                <a:solidFill>
                  <a:schemeClr val="tx1"/>
                </a:solidFill>
                <a:latin typeface="Copperplate Gothic Bold" panose="020E0705020206020404" pitchFamily="34" charset="0"/>
                <a:ea typeface="Cambria" panose="02040503050406030204" pitchFamily="18" charset="0"/>
              </a:rPr>
              <a:t>What is Anonymous Object?</a:t>
            </a:r>
          </a:p>
          <a:p>
            <a:pPr lvl="1">
              <a:buClr>
                <a:schemeClr val="accent3"/>
              </a:buClr>
            </a:pPr>
            <a:r>
              <a:rPr lang="en-US" sz="2000" dirty="0" smtClean="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None/>
            </a:pPr>
            <a:r>
              <a:rPr lang="en-US" dirty="0" smtClean="0">
                <a:solidFill>
                  <a:schemeClr val="tx1"/>
                </a:solidFill>
                <a:latin typeface="Cambria" panose="02040503050406030204" pitchFamily="18" charset="0"/>
                <a:ea typeface="Cambria" panose="02040503050406030204" pitchFamily="18" charset="0"/>
              </a:rPr>
              <a:t>	</a:t>
            </a:r>
            <a:r>
              <a:rPr lang="en-US" sz="2000" dirty="0" smtClean="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None/>
            </a:pPr>
            <a:endParaRPr lang="en-US" dirty="0" smtClean="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None/>
            </a:pPr>
            <a:endParaRPr lang="en-US" dirty="0" smtClean="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None/>
            </a:pPr>
            <a:endParaRPr lang="en-US" dirty="0" smtClean="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pPr>
            <a:r>
              <a:rPr lang="en-US" sz="2000" dirty="0" smtClean="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007343"/>
              </p:ext>
            </p:extLst>
          </p:nvPr>
        </p:nvGraphicFramePr>
        <p:xfrm>
          <a:off x="8106217" y="3128234"/>
          <a:ext cx="1975223" cy="1112520"/>
        </p:xfrm>
        <a:graphic>
          <a:graphicData uri="http://schemas.openxmlformats.org/drawingml/2006/table">
            <a:tbl>
              <a:tblPr firstRow="1" bandRow="1">
                <a:tableStyleId>{5940675A-B579-460E-94D1-54222C63F5DA}</a:tableStyleId>
              </a:tblPr>
              <a:tblGrid>
                <a:gridCol w="738094"/>
                <a:gridCol w="1237129"/>
              </a:tblGrid>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1.5</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0.0</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0.0</a:t>
                      </a:r>
                      <a:endParaRPr lang="en-US" dirty="0"/>
                    </a:p>
                  </a:txBody>
                  <a:tcPr/>
                </a:tc>
              </a:tr>
            </a:tbl>
          </a:graphicData>
        </a:graphic>
      </p:graphicFrame>
      <p:sp>
        <p:nvSpPr>
          <p:cNvPr id="16" name="Content Placeholder 37"/>
          <p:cNvSpPr>
            <a:spLocks noGrp="1"/>
          </p:cNvSpPr>
          <p:nvPr>
            <p:ph sz="half" idx="2"/>
          </p:nvPr>
        </p:nvSpPr>
        <p:spPr>
          <a:xfrm>
            <a:off x="2592924" y="3651285"/>
            <a:ext cx="8756394" cy="1297233"/>
          </a:xfrm>
        </p:spPr>
        <p:txBody>
          <a:bodyPr>
            <a:normAutofit lnSpcReduction="10000"/>
          </a:bodyPr>
          <a:lstStyle/>
          <a:p>
            <a:pPr marL="457200" lvl="1" indent="0">
              <a:spcBef>
                <a:spcPts val="1200"/>
              </a:spcBef>
              <a:buClr>
                <a:schemeClr val="accent3"/>
              </a:buClr>
              <a:buNone/>
            </a:pPr>
            <a:endParaRPr lang="en-US" sz="2000" dirty="0" smtClean="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None/>
            </a:pPr>
            <a:r>
              <a:rPr lang="en-US" sz="2000" dirty="0" smtClean="0">
                <a:solidFill>
                  <a:schemeClr val="tx1"/>
                </a:solidFill>
                <a:latin typeface="Cambria" panose="02040503050406030204" pitchFamily="18" charset="0"/>
                <a:ea typeface="Cambria" panose="02040503050406030204" pitchFamily="18" charset="0"/>
              </a:rPr>
              <a:t>new Box( ).</a:t>
            </a:r>
            <a:r>
              <a:rPr lang="en-US" sz="2000" dirty="0" err="1" smtClean="0">
                <a:solidFill>
                  <a:schemeClr val="tx1"/>
                </a:solidFill>
                <a:latin typeface="Cambria" panose="02040503050406030204" pitchFamily="18" charset="0"/>
                <a:ea typeface="Cambria" panose="02040503050406030204" pitchFamily="18" charset="0"/>
              </a:rPr>
              <a:t>setLength</a:t>
            </a:r>
            <a:r>
              <a:rPr lang="en-US" sz="2000" dirty="0" smtClean="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None/>
            </a:pPr>
            <a:r>
              <a:rPr lang="en-US" sz="2000" dirty="0" smtClean="0">
                <a:solidFill>
                  <a:schemeClr val="tx1"/>
                </a:solidFill>
                <a:latin typeface="Cambria" panose="02040503050406030204" pitchFamily="18" charset="0"/>
                <a:ea typeface="Cambria" panose="02040503050406030204" pitchFamily="18" charset="0"/>
              </a:rPr>
              <a:t>new Box( ).</a:t>
            </a:r>
            <a:r>
              <a:rPr lang="en-US" sz="2000" dirty="0" err="1" smtClean="0">
                <a:solidFill>
                  <a:schemeClr val="tx1"/>
                </a:solidFill>
                <a:latin typeface="Cambria" panose="02040503050406030204" pitchFamily="18" charset="0"/>
                <a:ea typeface="Cambria" panose="02040503050406030204" pitchFamily="18" charset="0"/>
              </a:rPr>
              <a:t>setWidth</a:t>
            </a:r>
            <a:r>
              <a:rPr lang="en-US" sz="2000" dirty="0" smtClean="0">
                <a:solidFill>
                  <a:schemeClr val="tx1"/>
                </a:solidFill>
                <a:latin typeface="Cambria" panose="02040503050406030204" pitchFamily="18" charset="0"/>
                <a:ea typeface="Cambria" panose="02040503050406030204" pitchFamily="18" charset="0"/>
              </a:rPr>
              <a:t>(1.2);</a:t>
            </a:r>
          </a:p>
          <a:p>
            <a:pPr marL="457200" lvl="1" indent="0">
              <a:buClr>
                <a:schemeClr val="accent3"/>
              </a:buClr>
              <a:buNone/>
            </a:pPr>
            <a:endParaRPr lang="en-US" dirty="0" smtClean="0">
              <a:solidFill>
                <a:schemeClr val="tx1"/>
              </a:solidFill>
              <a:latin typeface="Copperplate Gothic Bold" panose="020E0705020206020404" pitchFamily="34"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4240033036"/>
              </p:ext>
            </p:extLst>
          </p:nvPr>
        </p:nvGraphicFramePr>
        <p:xfrm>
          <a:off x="8106217" y="4523757"/>
          <a:ext cx="1975223" cy="1112520"/>
        </p:xfrm>
        <a:graphic>
          <a:graphicData uri="http://schemas.openxmlformats.org/drawingml/2006/table">
            <a:tbl>
              <a:tblPr firstRow="1" bandRow="1">
                <a:tableStyleId>{5940675A-B579-460E-94D1-54222C63F5DA}</a:tableStyleId>
              </a:tblPr>
              <a:tblGrid>
                <a:gridCol w="738094"/>
                <a:gridCol w="1237129"/>
              </a:tblGrid>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0.0</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1.2</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0.0</a:t>
                      </a:r>
                      <a:endParaRPr lang="en-US" dirty="0"/>
                    </a:p>
                  </a:txBody>
                  <a:tcPr/>
                </a:tc>
              </a:tr>
            </a:tbl>
          </a:graphicData>
        </a:graphic>
      </p:graphicFrame>
    </p:spTree>
    <p:extLst>
      <p:ext uri="{BB962C8B-B14F-4D97-AF65-F5344CB8AC3E}">
        <p14:creationId xmlns:p14="http://schemas.microsoft.com/office/powerpoint/2010/main" val="36028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 calcmode="lin" valueType="num">
                                      <p:cBhvr additive="base">
                                        <p:cTn id="20"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8">
                                            <p:txEl>
                                              <p:pRg st="9" end="9"/>
                                            </p:txEl>
                                          </p:spTgt>
                                        </p:tgtEl>
                                        <p:attrNameLst>
                                          <p:attrName>style.visibility</p:attrName>
                                        </p:attrNameLst>
                                      </p:cBhvr>
                                      <p:to>
                                        <p:strVal val="visible"/>
                                      </p:to>
                                    </p:set>
                                    <p:anim calcmode="lin" valueType="num">
                                      <p:cBhvr>
                                        <p:cTn id="33" dur="500" fill="hold"/>
                                        <p:tgtEl>
                                          <p:spTgt spid="3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3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Polymorphic Behavior of Objects</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p>
            <a:pPr algn="just"/>
            <a:r>
              <a:rPr lang="en-US" sz="2200" dirty="0" smtClean="0">
                <a:latin typeface="Copperplate Gothic Bold" panose="020E0705020206020404" pitchFamily="34" charset="0"/>
              </a:rPr>
              <a:t>According to the Polymorphic Behavior of Objects, An </a:t>
            </a:r>
            <a:r>
              <a:rPr lang="en-US" sz="2200" dirty="0">
                <a:latin typeface="Copperplate Gothic Bold" panose="020E0705020206020404" pitchFamily="34" charset="0"/>
              </a:rPr>
              <a:t>O</a:t>
            </a:r>
            <a:r>
              <a:rPr lang="en-US" sz="2200" dirty="0" smtClean="0">
                <a:latin typeface="Copperplate Gothic Bold" panose="020E0705020206020404" pitchFamily="34" charset="0"/>
              </a:rPr>
              <a:t>bject Reference of Parent Class can hold an Object of a Child Class.</a:t>
            </a:r>
          </a:p>
          <a:p>
            <a:pPr algn="just"/>
            <a:r>
              <a:rPr lang="en-US" sz="2200" dirty="0" smtClean="0">
                <a:latin typeface="Copperplate Gothic Bold" panose="020E0705020206020404" pitchFamily="34" charset="0"/>
              </a:rPr>
              <a:t>Before going for an example, let’s assume the following Inheritance Tree: </a:t>
            </a:r>
          </a:p>
          <a:p>
            <a:pPr marL="0" indent="0" algn="just">
              <a:buNone/>
            </a:pPr>
            <a:endParaRPr lang="en-US" sz="2200" dirty="0">
              <a:latin typeface="Copperplate Gothic Bold" panose="020E0705020206020404" pitchFamily="34" charset="0"/>
            </a:endParaRPr>
          </a:p>
          <a:p>
            <a:pPr marL="0" indent="0" algn="just">
              <a:buNone/>
            </a:pPr>
            <a:endParaRPr lang="en-US" sz="2200" dirty="0" smtClean="0">
              <a:latin typeface="Copperplate Gothic Bold" panose="020E0705020206020404" pitchFamily="34" charset="0"/>
            </a:endParaRPr>
          </a:p>
        </p:txBody>
      </p:sp>
      <p:grpSp>
        <p:nvGrpSpPr>
          <p:cNvPr id="23" name="Group 22"/>
          <p:cNvGrpSpPr/>
          <p:nvPr/>
        </p:nvGrpSpPr>
        <p:grpSpPr>
          <a:xfrm>
            <a:off x="6615954" y="4047564"/>
            <a:ext cx="3897405" cy="2092258"/>
            <a:chOff x="6615954" y="4047564"/>
            <a:chExt cx="3897405" cy="2092258"/>
          </a:xfrm>
        </p:grpSpPr>
        <p:grpSp>
          <p:nvGrpSpPr>
            <p:cNvPr id="20" name="Group 19"/>
            <p:cNvGrpSpPr/>
            <p:nvPr/>
          </p:nvGrpSpPr>
          <p:grpSpPr>
            <a:xfrm>
              <a:off x="6615954" y="4047564"/>
              <a:ext cx="3897405" cy="2092258"/>
              <a:chOff x="6615954" y="4047564"/>
              <a:chExt cx="3897405" cy="2092258"/>
            </a:xfrm>
          </p:grpSpPr>
          <p:sp>
            <p:nvSpPr>
              <p:cNvPr id="4" name="TextBox 3"/>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Person</a:t>
                </a:r>
                <a:endParaRPr lang="en-US" dirty="0">
                  <a:latin typeface="Cambria" panose="02040503050406030204" pitchFamily="18" charset="0"/>
                  <a:ea typeface="Cambria" panose="02040503050406030204" pitchFamily="18" charset="0"/>
                </a:endParaRPr>
              </a:p>
            </p:txBody>
          </p:sp>
          <p:sp>
            <p:nvSpPr>
              <p:cNvPr id="5" name="TextBox 4"/>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Faculty</a:t>
                </a:r>
                <a:endParaRPr lang="en-US" dirty="0">
                  <a:latin typeface="Cambria" panose="02040503050406030204" pitchFamily="18" charset="0"/>
                  <a:ea typeface="Cambria" panose="02040503050406030204" pitchFamily="18" charset="0"/>
                </a:endParaRPr>
              </a:p>
            </p:txBody>
          </p:sp>
          <p:sp>
            <p:nvSpPr>
              <p:cNvPr id="6" name="TextBox 5"/>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Student</a:t>
                </a:r>
                <a:endParaRPr lang="en-US" dirty="0">
                  <a:latin typeface="Cambria" panose="02040503050406030204" pitchFamily="18" charset="0"/>
                  <a:ea typeface="Cambria" panose="02040503050406030204" pitchFamily="18" charset="0"/>
                </a:endParaRPr>
              </a:p>
            </p:txBody>
          </p:sp>
          <p:sp>
            <p:nvSpPr>
              <p:cNvPr id="7" name="TextBox 6"/>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Employee</a:t>
                </a:r>
                <a:endParaRPr lang="en-US" dirty="0">
                  <a:latin typeface="Cambria" panose="02040503050406030204" pitchFamily="18" charset="0"/>
                  <a:ea typeface="Cambria" panose="02040503050406030204" pitchFamily="18" charset="0"/>
                </a:endParaRPr>
              </a:p>
            </p:txBody>
          </p:sp>
          <p:sp>
            <p:nvSpPr>
              <p:cNvPr id="8" name="Isosceles Triangle 7"/>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8"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41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7956" y="664025"/>
            <a:ext cx="8911687" cy="903518"/>
          </a:xfrm>
        </p:spPr>
        <p:txBody>
          <a:bodyPr>
            <a:normAutofit/>
          </a:bodyPr>
          <a:lstStyle/>
          <a:p>
            <a:r>
              <a:rPr lang="en-US" sz="2800" dirty="0">
                <a:latin typeface="Copperplate Gothic Bold" panose="020E0705020206020404" pitchFamily="34" charset="0"/>
              </a:rPr>
              <a:t>Polymorphic Behavior of </a:t>
            </a:r>
            <a:r>
              <a:rPr lang="en-US" sz="2800" dirty="0" smtClean="0">
                <a:latin typeface="Copperplate Gothic Bold" panose="020E0705020206020404" pitchFamily="34" charset="0"/>
              </a:rPr>
              <a:t>Objects - Example</a:t>
            </a:r>
            <a:endParaRPr lang="en-US" sz="2800" dirty="0"/>
          </a:p>
        </p:txBody>
      </p:sp>
      <p:sp>
        <p:nvSpPr>
          <p:cNvPr id="5" name="Content Placeholder 4"/>
          <p:cNvSpPr>
            <a:spLocks noGrp="1"/>
          </p:cNvSpPr>
          <p:nvPr>
            <p:ph sz="half" idx="1"/>
          </p:nvPr>
        </p:nvSpPr>
        <p:spPr>
          <a:xfrm>
            <a:off x="2327955" y="1567542"/>
            <a:ext cx="3855132" cy="5036457"/>
          </a:xfrm>
        </p:spPr>
        <p:txBody>
          <a:bodyPr>
            <a:normAutofit/>
          </a:bodyPr>
          <a:lstStyle/>
          <a:p>
            <a:pPr marL="0" indent="0" algn="just">
              <a:buNone/>
            </a:pPr>
            <a:endParaRPr lang="en-US" dirty="0" smtClean="0">
              <a:latin typeface="Copperplate Gothic Bold" panose="020E0705020206020404" pitchFamily="34" charset="0"/>
            </a:endParaRPr>
          </a:p>
          <a:p>
            <a:pPr marL="0" indent="0" algn="just">
              <a:buNone/>
            </a:pPr>
            <a:endParaRPr lang="en-US" dirty="0">
              <a:latin typeface="Copperplate Gothic Bold" panose="020E0705020206020404" pitchFamily="34" charset="0"/>
            </a:endParaRPr>
          </a:p>
          <a:p>
            <a:pPr marL="0" indent="0" algn="just">
              <a:buNone/>
            </a:pPr>
            <a:endParaRPr lang="en-US" dirty="0" smtClean="0">
              <a:latin typeface="Copperplate Gothic Bold" panose="020E0705020206020404" pitchFamily="34" charset="0"/>
            </a:endParaRPr>
          </a:p>
          <a:p>
            <a:pPr marL="0" indent="0" algn="just">
              <a:buNone/>
            </a:pPr>
            <a:endParaRPr lang="en-US" dirty="0">
              <a:latin typeface="Copperplate Gothic Bold" panose="020E0705020206020404" pitchFamily="34" charset="0"/>
            </a:endParaRPr>
          </a:p>
          <a:p>
            <a:pPr marL="0" indent="0" algn="just">
              <a:buNone/>
            </a:pPr>
            <a:endParaRPr lang="en-US" dirty="0" smtClean="0">
              <a:latin typeface="Copperplate Gothic Bold" panose="020E0705020206020404" pitchFamily="34" charset="0"/>
            </a:endParaRPr>
          </a:p>
          <a:p>
            <a:pPr marL="0" indent="0" algn="just">
              <a:buNone/>
            </a:pPr>
            <a:endParaRPr lang="en-US" dirty="0" smtClean="0">
              <a:latin typeface="Copperplate Gothic Bold" panose="020E0705020206020404" pitchFamily="34" charset="0"/>
            </a:endParaRPr>
          </a:p>
          <a:p>
            <a:pPr marL="0" indent="0" algn="just">
              <a:buNone/>
            </a:pPr>
            <a:r>
              <a:rPr lang="en-US" dirty="0" smtClean="0">
                <a:latin typeface="Copperplate Gothic Bold" panose="020E0705020206020404" pitchFamily="34" charset="0"/>
              </a:rPr>
              <a:t>From the Inheritance tree, we can write the following statements:</a:t>
            </a:r>
          </a:p>
          <a:p>
            <a:pPr marL="0" indent="0">
              <a:buNone/>
            </a:pPr>
            <a:endParaRPr lang="en-US" dirty="0">
              <a:latin typeface="Copperplate Gothic Bold" panose="020E0705020206020404" pitchFamily="34" charset="0"/>
            </a:endParaRPr>
          </a:p>
          <a:p>
            <a:pPr marL="0" indent="0">
              <a:spcBef>
                <a:spcPts val="0"/>
              </a:spcBef>
              <a:buNone/>
            </a:pPr>
            <a:r>
              <a:rPr lang="en-US" dirty="0" smtClean="0">
                <a:latin typeface="Cambria" panose="02040503050406030204" pitchFamily="18" charset="0"/>
                <a:ea typeface="Cambria" panose="02040503050406030204" pitchFamily="18" charset="0"/>
              </a:rPr>
              <a:t>Person p = new Person( );</a:t>
            </a:r>
          </a:p>
          <a:p>
            <a:pPr marL="0" indent="0">
              <a:spcBef>
                <a:spcPts val="0"/>
              </a:spcBef>
              <a:buNone/>
            </a:pPr>
            <a:r>
              <a:rPr lang="en-US" dirty="0" smtClean="0">
                <a:latin typeface="Cambria" panose="02040503050406030204" pitchFamily="18" charset="0"/>
                <a:ea typeface="Cambria" panose="02040503050406030204" pitchFamily="18" charset="0"/>
              </a:rPr>
              <a:t>Employee e = new Employee( );</a:t>
            </a:r>
          </a:p>
          <a:p>
            <a:pPr marL="0" indent="0">
              <a:spcBef>
                <a:spcPts val="0"/>
              </a:spcBef>
              <a:buNone/>
            </a:pPr>
            <a:r>
              <a:rPr lang="en-US" dirty="0" smtClean="0">
                <a:latin typeface="Cambria" panose="02040503050406030204" pitchFamily="18" charset="0"/>
                <a:ea typeface="Cambria" panose="02040503050406030204" pitchFamily="18" charset="0"/>
              </a:rPr>
              <a:t>Faculty f = new Faculty( );</a:t>
            </a:r>
          </a:p>
          <a:p>
            <a:pPr marL="0" indent="0">
              <a:spcBef>
                <a:spcPts val="0"/>
              </a:spcBef>
              <a:buNone/>
            </a:pPr>
            <a:r>
              <a:rPr lang="en-US" dirty="0" smtClean="0">
                <a:latin typeface="Cambria" panose="02040503050406030204" pitchFamily="18" charset="0"/>
                <a:ea typeface="Cambria" panose="02040503050406030204" pitchFamily="18" charset="0"/>
              </a:rPr>
              <a:t>Student s = new Student( );</a:t>
            </a:r>
            <a:endParaRPr lang="en-US" dirty="0">
              <a:latin typeface="Cambria" panose="02040503050406030204" pitchFamily="18" charset="0"/>
              <a:ea typeface="Cambria" panose="02040503050406030204" pitchFamily="18" charset="0"/>
            </a:endParaRPr>
          </a:p>
        </p:txBody>
      </p:sp>
      <p:sp>
        <p:nvSpPr>
          <p:cNvPr id="6" name="Content Placeholder 5"/>
          <p:cNvSpPr>
            <a:spLocks noGrp="1"/>
          </p:cNvSpPr>
          <p:nvPr>
            <p:ph sz="half" idx="2"/>
          </p:nvPr>
        </p:nvSpPr>
        <p:spPr>
          <a:xfrm>
            <a:off x="7238509" y="1567543"/>
            <a:ext cx="3876834" cy="4789714"/>
          </a:xfrm>
        </p:spPr>
        <p:txBody>
          <a:bodyPr>
            <a:normAutofit/>
          </a:bodyPr>
          <a:lstStyle/>
          <a:p>
            <a:pPr marL="0" indent="0" algn="just">
              <a:buNone/>
            </a:pPr>
            <a:r>
              <a:rPr lang="en-US" dirty="0" smtClean="0">
                <a:latin typeface="Copperplate Gothic Bold" panose="020E0705020206020404" pitchFamily="34" charset="0"/>
              </a:rPr>
              <a:t>According to polymorphic behavior of objects, we can also write the following statements:</a:t>
            </a:r>
            <a:endParaRPr lang="en-US" dirty="0">
              <a:latin typeface="Copperplate Gothic Bold" panose="020E0705020206020404" pitchFamily="34" charset="0"/>
            </a:endParaRPr>
          </a:p>
          <a:p>
            <a:pPr marL="0" indent="0">
              <a:buNone/>
            </a:pPr>
            <a:endParaRPr lang="en-US" sz="1200" dirty="0">
              <a:latin typeface="Copperplate Gothic Bold" panose="020E0705020206020404" pitchFamily="34" charset="0"/>
            </a:endParaRPr>
          </a:p>
          <a:p>
            <a:pPr marL="0" indent="0">
              <a:spcBef>
                <a:spcPts val="0"/>
              </a:spcBef>
              <a:buNone/>
            </a:pPr>
            <a:r>
              <a:rPr lang="en-US" dirty="0">
                <a:latin typeface="Cambria" panose="02040503050406030204" pitchFamily="18" charset="0"/>
                <a:ea typeface="Cambria" panose="02040503050406030204" pitchFamily="18" charset="0"/>
              </a:rPr>
              <a:t>Person </a:t>
            </a:r>
            <a:r>
              <a:rPr lang="en-US" dirty="0" smtClean="0">
                <a:latin typeface="Cambria" panose="02040503050406030204" pitchFamily="18" charset="0"/>
                <a:ea typeface="Cambria" panose="02040503050406030204" pitchFamily="18" charset="0"/>
              </a:rPr>
              <a:t>p1 </a:t>
            </a:r>
            <a:r>
              <a:rPr lang="en-US" dirty="0">
                <a:latin typeface="Cambria" panose="02040503050406030204" pitchFamily="18" charset="0"/>
                <a:ea typeface="Cambria" panose="02040503050406030204" pitchFamily="18" charset="0"/>
              </a:rPr>
              <a:t>= new </a:t>
            </a:r>
            <a:r>
              <a:rPr lang="en-US" dirty="0" smtClean="0">
                <a:latin typeface="Cambria" panose="02040503050406030204" pitchFamily="18" charset="0"/>
                <a:ea typeface="Cambria" panose="02040503050406030204" pitchFamily="18" charset="0"/>
              </a:rPr>
              <a:t>Employee( );</a:t>
            </a:r>
          </a:p>
          <a:p>
            <a:pPr marL="0" indent="0">
              <a:spcBef>
                <a:spcPts val="0"/>
              </a:spcBef>
              <a:buNone/>
            </a:pPr>
            <a:r>
              <a:rPr lang="en-US" dirty="0">
                <a:latin typeface="Cambria" panose="02040503050406030204" pitchFamily="18" charset="0"/>
                <a:ea typeface="Cambria" panose="02040503050406030204" pitchFamily="18" charset="0"/>
              </a:rPr>
              <a:t>Person </a:t>
            </a:r>
            <a:r>
              <a:rPr lang="en-US" dirty="0" smtClean="0">
                <a:latin typeface="Cambria" panose="02040503050406030204" pitchFamily="18" charset="0"/>
                <a:ea typeface="Cambria" panose="02040503050406030204" pitchFamily="18" charset="0"/>
              </a:rPr>
              <a:t>p2 </a:t>
            </a:r>
            <a:r>
              <a:rPr lang="en-US" dirty="0">
                <a:latin typeface="Cambria" panose="02040503050406030204" pitchFamily="18" charset="0"/>
                <a:ea typeface="Cambria" panose="02040503050406030204" pitchFamily="18" charset="0"/>
              </a:rPr>
              <a:t>= new </a:t>
            </a:r>
            <a:r>
              <a:rPr lang="en-US" dirty="0" smtClean="0">
                <a:latin typeface="Cambria" panose="02040503050406030204" pitchFamily="18" charset="0"/>
                <a:ea typeface="Cambria" panose="02040503050406030204" pitchFamily="18" charset="0"/>
              </a:rPr>
              <a:t>Faculty( </a:t>
            </a:r>
            <a:r>
              <a:rPr lang="en-US" dirty="0">
                <a:latin typeface="Cambria" panose="02040503050406030204" pitchFamily="18" charset="0"/>
                <a:ea typeface="Cambria" panose="02040503050406030204" pitchFamily="18" charset="0"/>
              </a:rPr>
              <a:t>);</a:t>
            </a:r>
          </a:p>
          <a:p>
            <a:pPr marL="0" indent="0">
              <a:spcBef>
                <a:spcPts val="0"/>
              </a:spcBef>
              <a:buNone/>
            </a:pPr>
            <a:r>
              <a:rPr lang="en-US" dirty="0">
                <a:latin typeface="Cambria" panose="02040503050406030204" pitchFamily="18" charset="0"/>
                <a:ea typeface="Cambria" panose="02040503050406030204" pitchFamily="18" charset="0"/>
              </a:rPr>
              <a:t>Person </a:t>
            </a:r>
            <a:r>
              <a:rPr lang="en-US" dirty="0" smtClean="0">
                <a:latin typeface="Cambria" panose="02040503050406030204" pitchFamily="18" charset="0"/>
                <a:ea typeface="Cambria" panose="02040503050406030204" pitchFamily="18" charset="0"/>
              </a:rPr>
              <a:t>p3 </a:t>
            </a:r>
            <a:r>
              <a:rPr lang="en-US" dirty="0">
                <a:latin typeface="Cambria" panose="02040503050406030204" pitchFamily="18" charset="0"/>
                <a:ea typeface="Cambria" panose="02040503050406030204" pitchFamily="18" charset="0"/>
              </a:rPr>
              <a:t>= new </a:t>
            </a:r>
            <a:r>
              <a:rPr lang="en-US" dirty="0" smtClean="0">
                <a:latin typeface="Cambria" panose="02040503050406030204" pitchFamily="18" charset="0"/>
                <a:ea typeface="Cambria" panose="02040503050406030204" pitchFamily="18" charset="0"/>
              </a:rPr>
              <a:t>Student( );</a:t>
            </a:r>
            <a:endParaRPr lang="en-US" dirty="0">
              <a:latin typeface="Cambria" panose="02040503050406030204" pitchFamily="18" charset="0"/>
              <a:ea typeface="Cambria" panose="02040503050406030204" pitchFamily="18" charset="0"/>
            </a:endParaRPr>
          </a:p>
          <a:p>
            <a:pPr marL="0" indent="0">
              <a:spcBef>
                <a:spcPts val="0"/>
              </a:spcBef>
              <a:buNone/>
            </a:pPr>
            <a:r>
              <a:rPr lang="en-US" dirty="0" smtClean="0">
                <a:latin typeface="Cambria" panose="02040503050406030204" pitchFamily="18" charset="0"/>
                <a:ea typeface="Cambria" panose="02040503050406030204" pitchFamily="18" charset="0"/>
              </a:rPr>
              <a:t>Employee e1 </a:t>
            </a:r>
            <a:r>
              <a:rPr lang="en-US" dirty="0">
                <a:latin typeface="Cambria" panose="02040503050406030204" pitchFamily="18" charset="0"/>
                <a:ea typeface="Cambria" panose="02040503050406030204" pitchFamily="18" charset="0"/>
              </a:rPr>
              <a:t>= new </a:t>
            </a:r>
            <a:r>
              <a:rPr lang="en-US" dirty="0" smtClean="0">
                <a:latin typeface="Cambria" panose="02040503050406030204" pitchFamily="18" charset="0"/>
                <a:ea typeface="Cambria" panose="02040503050406030204" pitchFamily="18" charset="0"/>
              </a:rPr>
              <a:t>Faculty( );</a:t>
            </a:r>
          </a:p>
          <a:p>
            <a:pPr marL="0" indent="0">
              <a:buNone/>
            </a:pPr>
            <a:endParaRPr lang="en-US" sz="1200" dirty="0">
              <a:latin typeface="Cambria" panose="02040503050406030204" pitchFamily="18" charset="0"/>
              <a:ea typeface="Cambria" panose="02040503050406030204" pitchFamily="18" charset="0"/>
            </a:endParaRPr>
          </a:p>
          <a:p>
            <a:pPr marL="0" indent="0" algn="just">
              <a:buNone/>
            </a:pPr>
            <a:r>
              <a:rPr lang="en-US" dirty="0" smtClean="0">
                <a:latin typeface="Cambria" panose="02040503050406030204" pitchFamily="18" charset="0"/>
                <a:ea typeface="Cambria" panose="02040503050406030204" pitchFamily="18" charset="0"/>
              </a:rPr>
              <a:t>But we can not write the following statements:</a:t>
            </a:r>
          </a:p>
          <a:p>
            <a:pPr marL="0" indent="0" algn="just">
              <a:buNone/>
            </a:pPr>
            <a:endParaRPr lang="en-US" dirty="0" smtClean="0">
              <a:latin typeface="Cambria" panose="02040503050406030204" pitchFamily="18" charset="0"/>
              <a:ea typeface="Cambria" panose="02040503050406030204" pitchFamily="18" charset="0"/>
            </a:endParaRPr>
          </a:p>
          <a:p>
            <a:pPr marL="0" indent="0" algn="just">
              <a:spcBef>
                <a:spcPts val="0"/>
              </a:spcBef>
              <a:buNone/>
            </a:pPr>
            <a:r>
              <a:rPr lang="en-US" dirty="0" smtClean="0">
                <a:latin typeface="Cambria" panose="02040503050406030204" pitchFamily="18" charset="0"/>
                <a:ea typeface="Cambria" panose="02040503050406030204" pitchFamily="18" charset="0"/>
              </a:rPr>
              <a:t>Employee e2 = new Student( );</a:t>
            </a:r>
          </a:p>
          <a:p>
            <a:pPr marL="0" indent="0" algn="just">
              <a:spcBef>
                <a:spcPts val="0"/>
              </a:spcBef>
              <a:buNone/>
            </a:pPr>
            <a:r>
              <a:rPr lang="en-US" dirty="0" smtClean="0">
                <a:latin typeface="Cambria" panose="02040503050406030204" pitchFamily="18" charset="0"/>
                <a:ea typeface="Cambria" panose="02040503050406030204" pitchFamily="18" charset="0"/>
              </a:rPr>
              <a:t>Student s2 = new Faculty( );</a:t>
            </a:r>
            <a:endParaRPr lang="en-US" dirty="0">
              <a:latin typeface="Cambria" panose="02040503050406030204" pitchFamily="18" charset="0"/>
              <a:ea typeface="Cambria" panose="02040503050406030204" pitchFamily="18" charset="0"/>
            </a:endParaRPr>
          </a:p>
        </p:txBody>
      </p:sp>
      <p:grpSp>
        <p:nvGrpSpPr>
          <p:cNvPr id="7" name="Group 6"/>
          <p:cNvGrpSpPr/>
          <p:nvPr/>
        </p:nvGrpSpPr>
        <p:grpSpPr>
          <a:xfrm>
            <a:off x="2327954" y="1592695"/>
            <a:ext cx="3573075" cy="2224561"/>
            <a:chOff x="6615954" y="4047564"/>
            <a:chExt cx="3897405" cy="2092258"/>
          </a:xfrm>
        </p:grpSpPr>
        <p:grpSp>
          <p:nvGrpSpPr>
            <p:cNvPr id="8" name="Group 7"/>
            <p:cNvGrpSpPr/>
            <p:nvPr/>
          </p:nvGrpSpPr>
          <p:grpSpPr>
            <a:xfrm>
              <a:off x="6615954" y="4047564"/>
              <a:ext cx="3897405" cy="2092258"/>
              <a:chOff x="6615954" y="4047564"/>
              <a:chExt cx="3897405" cy="2092258"/>
            </a:xfrm>
          </p:grpSpPr>
          <p:sp>
            <p:nvSpPr>
              <p:cNvPr id="10" name="TextBox 9"/>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Person</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Faculty</a:t>
                </a:r>
                <a:endParaRPr lang="en-US" dirty="0">
                  <a:latin typeface="Cambria" panose="02040503050406030204" pitchFamily="18" charset="0"/>
                  <a:ea typeface="Cambria" panose="02040503050406030204" pitchFamily="18" charset="0"/>
                </a:endParaRPr>
              </a:p>
            </p:txBody>
          </p:sp>
          <p:sp>
            <p:nvSpPr>
              <p:cNvPr id="12" name="TextBox 11"/>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Student</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smtClean="0">
                    <a:latin typeface="Cambria" panose="02040503050406030204" pitchFamily="18" charset="0"/>
                    <a:ea typeface="Cambria" panose="02040503050406030204" pitchFamily="18" charset="0"/>
                  </a:rPr>
                  <a:t>Employee</a:t>
                </a:r>
                <a:endParaRPr lang="en-US" dirty="0">
                  <a:latin typeface="Cambria" panose="02040503050406030204" pitchFamily="18" charset="0"/>
                  <a:ea typeface="Cambria" panose="02040503050406030204" pitchFamily="18" charset="0"/>
                </a:endParaRPr>
              </a:p>
            </p:txBody>
          </p:sp>
          <p:sp>
            <p:nvSpPr>
              <p:cNvPr id="14" name="Isosceles Triangle 13"/>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465943" y="5249261"/>
            <a:ext cx="862011" cy="1107996"/>
          </a:xfrm>
          <a:prstGeom prst="rect">
            <a:avLst/>
          </a:prstGeom>
          <a:noFill/>
        </p:spPr>
        <p:txBody>
          <a:bodyPr wrap="square" rtlCol="0">
            <a:spAutoFit/>
          </a:bodyPr>
          <a:lstStyle/>
          <a:p>
            <a:r>
              <a:rPr lang="en-US" sz="6600" b="1" i="1" dirty="0" smtClean="0">
                <a:solidFill>
                  <a:srgbClr val="00CC00"/>
                </a:solidFill>
                <a:sym typeface="Symbol" panose="05050102010706020507" pitchFamily="18" charset="2"/>
              </a:rPr>
              <a:t></a:t>
            </a:r>
            <a:endParaRPr lang="en-US" sz="2800" b="1" i="1" dirty="0">
              <a:solidFill>
                <a:srgbClr val="00CC00"/>
              </a:solidFill>
            </a:endParaRPr>
          </a:p>
        </p:txBody>
      </p:sp>
      <p:sp>
        <p:nvSpPr>
          <p:cNvPr id="21" name="TextBox 20"/>
          <p:cNvSpPr txBox="1"/>
          <p:nvPr/>
        </p:nvSpPr>
        <p:spPr>
          <a:xfrm>
            <a:off x="6387131" y="3066914"/>
            <a:ext cx="862011" cy="1107996"/>
          </a:xfrm>
          <a:prstGeom prst="rect">
            <a:avLst/>
          </a:prstGeom>
          <a:noFill/>
        </p:spPr>
        <p:txBody>
          <a:bodyPr wrap="square" rtlCol="0">
            <a:spAutoFit/>
          </a:bodyPr>
          <a:lstStyle/>
          <a:p>
            <a:r>
              <a:rPr lang="en-US" sz="6600" b="1" i="1" dirty="0" smtClean="0">
                <a:solidFill>
                  <a:srgbClr val="00CC00"/>
                </a:solidFill>
                <a:sym typeface="Symbol" panose="05050102010706020507" pitchFamily="18" charset="2"/>
              </a:rPr>
              <a:t></a:t>
            </a:r>
            <a:endParaRPr lang="en-US" sz="2800" b="1" i="1" dirty="0">
              <a:solidFill>
                <a:srgbClr val="00CC00"/>
              </a:solidFill>
            </a:endParaRPr>
          </a:p>
        </p:txBody>
      </p:sp>
      <p:sp>
        <p:nvSpPr>
          <p:cNvPr id="22" name="TextBox 21"/>
          <p:cNvSpPr txBox="1"/>
          <p:nvPr/>
        </p:nvSpPr>
        <p:spPr>
          <a:xfrm>
            <a:off x="6387131" y="5120283"/>
            <a:ext cx="862011" cy="1107996"/>
          </a:xfrm>
          <a:prstGeom prst="rect">
            <a:avLst/>
          </a:prstGeom>
          <a:noFill/>
        </p:spPr>
        <p:txBody>
          <a:bodyPr wrap="square" rtlCol="0">
            <a:spAutoFit/>
          </a:bodyPr>
          <a:lstStyle/>
          <a:p>
            <a:r>
              <a:rPr lang="en-US" sz="6600" b="1" i="1" dirty="0" smtClean="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9279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fade">
                                      <p:cBhvr>
                                        <p:cTn id="43" dur="1000"/>
                                        <p:tgtEl>
                                          <p:spTgt spid="6">
                                            <p:txEl>
                                              <p:pRg st="9" end="9"/>
                                            </p:txEl>
                                          </p:spTgt>
                                        </p:tgtEl>
                                      </p:cBhvr>
                                    </p:animEffect>
                                    <p:anim calcmode="lin" valueType="num">
                                      <p:cBhvr>
                                        <p:cTn id="4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arn(inVertical)">
                                      <p:cBhvr>
                                        <p:cTn id="55" dur="500"/>
                                        <p:tgtEl>
                                          <p:spTgt spid="2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arn(inVertical)">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9196"/>
          </a:xfrm>
        </p:spPr>
        <p:txBody>
          <a:bodyPr/>
          <a:lstStyle/>
          <a:p>
            <a:r>
              <a:rPr lang="en-US" dirty="0" smtClean="0">
                <a:latin typeface="Copperplate Gothic Bold" panose="020E0705020206020404" pitchFamily="34" charset="0"/>
              </a:rPr>
              <a:t>Polymorphism</a:t>
            </a:r>
            <a:endParaRPr lang="en-US" dirty="0">
              <a:latin typeface="Copperplate Gothic Bold" panose="020E0705020206020404" pitchFamily="34" charset="0"/>
            </a:endParaRPr>
          </a:p>
        </p:txBody>
      </p:sp>
      <p:sp>
        <p:nvSpPr>
          <p:cNvPr id="3" name="Content Placeholder 2"/>
          <p:cNvSpPr>
            <a:spLocks noGrp="1"/>
          </p:cNvSpPr>
          <p:nvPr>
            <p:ph idx="1"/>
          </p:nvPr>
        </p:nvSpPr>
        <p:spPr>
          <a:xfrm>
            <a:off x="2589212" y="1694329"/>
            <a:ext cx="8915400" cy="4216893"/>
          </a:xfrm>
        </p:spPr>
        <p:txBody>
          <a:bodyPr/>
          <a:lstStyle/>
          <a:p>
            <a:endParaRPr lang="en-US" dirty="0" smtClean="0">
              <a:latin typeface="Copperplate Gothic Light" panose="020E0507020206020404" pitchFamily="34" charset="0"/>
            </a:endParaRPr>
          </a:p>
          <a:p>
            <a:r>
              <a:rPr lang="en-US" sz="2400" dirty="0" smtClean="0">
                <a:latin typeface="Copperplate Gothic Light" panose="020E0507020206020404" pitchFamily="34" charset="0"/>
              </a:rPr>
              <a:t>It means ‘Different Forms of the Same Thing’.</a:t>
            </a:r>
          </a:p>
          <a:p>
            <a:r>
              <a:rPr lang="en-US" sz="2400" dirty="0" smtClean="0">
                <a:latin typeface="Copperplate Gothic Light" panose="020E0507020206020404" pitchFamily="34" charset="0"/>
              </a:rPr>
              <a:t>In other words ‘One Name, Different Forms’.</a:t>
            </a:r>
          </a:p>
          <a:p>
            <a:r>
              <a:rPr lang="en-US" sz="2400" dirty="0" smtClean="0">
                <a:latin typeface="Copperplate Gothic Light" panose="020E0507020206020404" pitchFamily="34" charset="0"/>
              </a:rPr>
              <a:t>Real Life Example:</a:t>
            </a:r>
          </a:p>
          <a:p>
            <a:pPr marL="0" indent="0" algn="just">
              <a:buNone/>
            </a:pPr>
            <a:r>
              <a:rPr lang="en-US" sz="2400" dirty="0">
                <a:latin typeface="Copperplate Gothic Light" panose="020E0507020206020404" pitchFamily="34" charset="0"/>
              </a:rPr>
              <a:t>	</a:t>
            </a:r>
            <a:r>
              <a:rPr lang="en-US" sz="2400" dirty="0" smtClean="0">
                <a:latin typeface="Copperplate Gothic Light" panose="020E0507020206020404" pitchFamily="34" charset="0"/>
              </a:rPr>
              <a:t>Imagine, you and your friend are walking inside 	your </a:t>
            </a:r>
            <a:r>
              <a:rPr lang="en-US" sz="2400" dirty="0" err="1" smtClean="0">
                <a:latin typeface="Copperplate Gothic Light" panose="020E0507020206020404" pitchFamily="34" charset="0"/>
              </a:rPr>
              <a:t>MidTerm</a:t>
            </a:r>
            <a:r>
              <a:rPr lang="en-US" sz="2400" dirty="0" smtClean="0">
                <a:latin typeface="Copperplate Gothic Light" panose="020E0507020206020404" pitchFamily="34" charset="0"/>
              </a:rPr>
              <a:t> exam room. Just before entering 	the room, your friend is saying, “You are my best 	friend, bro. Don’t worry about the exam. I got 	your back. I’ll slide my script a bit right from me, 	all you need to do is to take a peek and write.”</a:t>
            </a:r>
            <a:endParaRPr lang="en-US" sz="2400" dirty="0">
              <a:latin typeface="Copperplate Gothic Light" panose="020E0507020206020404" pitchFamily="34" charset="0"/>
            </a:endParaRPr>
          </a:p>
        </p:txBody>
      </p:sp>
    </p:spTree>
    <p:extLst>
      <p:ext uri="{BB962C8B-B14F-4D97-AF65-F5344CB8AC3E}">
        <p14:creationId xmlns:p14="http://schemas.microsoft.com/office/powerpoint/2010/main" val="1469753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Polymorphic Behavior of Objects</a:t>
            </a:r>
            <a:endParaRPr lang="en-US" sz="3200" dirty="0"/>
          </a:p>
        </p:txBody>
      </p:sp>
      <p:sp>
        <p:nvSpPr>
          <p:cNvPr id="3" name="Content Placeholder 2"/>
          <p:cNvSpPr>
            <a:spLocks noGrp="1"/>
          </p:cNvSpPr>
          <p:nvPr>
            <p:ph idx="1"/>
          </p:nvPr>
        </p:nvSpPr>
        <p:spPr>
          <a:xfrm>
            <a:off x="2589212" y="2133600"/>
            <a:ext cx="8915400" cy="1160929"/>
          </a:xfrm>
        </p:spPr>
        <p:txBody>
          <a:bodyPr>
            <a:normAutofit/>
          </a:bodyPr>
          <a:lstStyle/>
          <a:p>
            <a:pPr algn="just"/>
            <a:r>
              <a:rPr lang="en-US" sz="2200" dirty="0" smtClean="0">
                <a:latin typeface="Copperplate Gothic Bold" panose="020E0705020206020404" pitchFamily="34" charset="0"/>
              </a:rPr>
              <a:t>Why is it necessary?</a:t>
            </a:r>
          </a:p>
          <a:p>
            <a:pPr lvl="1" algn="just">
              <a:buClr>
                <a:srgbClr val="00B0F0"/>
              </a:buClr>
            </a:pPr>
            <a:r>
              <a:rPr lang="en-US" sz="2000" dirty="0" smtClean="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2493388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Polymorphic Behavior of Objects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31" y="1633573"/>
            <a:ext cx="8456063" cy="4492554"/>
          </a:xfrm>
        </p:spPr>
      </p:pic>
    </p:spTree>
    <p:extLst>
      <p:ext uri="{BB962C8B-B14F-4D97-AF65-F5344CB8AC3E}">
        <p14:creationId xmlns:p14="http://schemas.microsoft.com/office/powerpoint/2010/main" val="1642591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Polymorphic Behavior of Objects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31" y="1679548"/>
            <a:ext cx="8456063" cy="4400604"/>
          </a:xfrm>
        </p:spPr>
      </p:pic>
    </p:spTree>
    <p:extLst>
      <p:ext uri="{BB962C8B-B14F-4D97-AF65-F5344CB8AC3E}">
        <p14:creationId xmlns:p14="http://schemas.microsoft.com/office/powerpoint/2010/main" val="3134435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Polymorphic Behavior of Objects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269" y="1633573"/>
            <a:ext cx="8066986" cy="4492554"/>
          </a:xfrm>
        </p:spPr>
      </p:pic>
    </p:spTree>
    <p:extLst>
      <p:ext uri="{BB962C8B-B14F-4D97-AF65-F5344CB8AC3E}">
        <p14:creationId xmlns:p14="http://schemas.microsoft.com/office/powerpoint/2010/main" val="3600418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anose="020E0705020206020404" pitchFamily="34" charset="0"/>
              </a:rPr>
              <a:t>Polymorphic Behavior of Objects</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938" y="1633573"/>
            <a:ext cx="7739647" cy="4492554"/>
          </a:xfrm>
        </p:spPr>
      </p:pic>
    </p:spTree>
    <p:extLst>
      <p:ext uri="{BB962C8B-B14F-4D97-AF65-F5344CB8AC3E}">
        <p14:creationId xmlns:p14="http://schemas.microsoft.com/office/powerpoint/2010/main" val="2459427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pperplate Gothic Bold" panose="020E0705020206020404" pitchFamily="34" charset="0"/>
              </a:rPr>
              <a:t>Polymorphic Behavior of Objects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42319027"/>
              </p:ext>
            </p:extLst>
          </p:nvPr>
        </p:nvGraphicFramePr>
        <p:xfrm>
          <a:off x="8930972" y="2724471"/>
          <a:ext cx="2315251" cy="1112520"/>
        </p:xfrm>
        <a:graphic>
          <a:graphicData uri="http://schemas.openxmlformats.org/drawingml/2006/table">
            <a:tbl>
              <a:tblPr firstRow="1" bandRow="1">
                <a:tableStyleId>{5940675A-B579-460E-94D1-54222C63F5DA}</a:tableStyleId>
              </a:tblPr>
              <a:tblGrid>
                <a:gridCol w="1252934"/>
                <a:gridCol w="1062317"/>
              </a:tblGrid>
              <a:tr h="370840">
                <a:tc>
                  <a:txBody>
                    <a:bodyPr/>
                    <a:lstStyle/>
                    <a:p>
                      <a:r>
                        <a:rPr lang="en-US" b="0" i="0" dirty="0" err="1"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1111</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2500.0</a:t>
                      </a:r>
                      <a:endParaRPr lang="en-US" dirty="0"/>
                    </a:p>
                  </a:txBody>
                  <a:tcPr/>
                </a:tc>
              </a:tr>
              <a:tr h="370840">
                <a:tc>
                  <a:txBody>
                    <a:bodyPr/>
                    <a:lstStyle/>
                    <a:p>
                      <a:r>
                        <a:rPr lang="en-US" b="0" i="0" dirty="0" err="1"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3.75</a:t>
                      </a:r>
                      <a:endParaRPr lang="en-US" dirty="0"/>
                    </a:p>
                  </a:txBody>
                  <a:tcPr/>
                </a:tc>
              </a:tr>
            </a:tbl>
          </a:graphicData>
        </a:graphic>
      </p:graphicFrame>
      <p:sp>
        <p:nvSpPr>
          <p:cNvPr id="8" name="Content Placeholder 7"/>
          <p:cNvSpPr>
            <a:spLocks noGrp="1"/>
          </p:cNvSpPr>
          <p:nvPr>
            <p:ph idx="1"/>
          </p:nvPr>
        </p:nvSpPr>
        <p:spPr/>
        <p:txBody>
          <a:bodyPr/>
          <a:lstStyle/>
          <a:p>
            <a:pPr marL="0" indent="0">
              <a:buNone/>
            </a:pPr>
            <a:r>
              <a:rPr lang="en-US" dirty="0" smtClean="0">
                <a:latin typeface="Cambria" panose="02040503050406030204" pitchFamily="18" charset="0"/>
                <a:ea typeface="Cambria" panose="02040503050406030204" pitchFamily="18" charset="0"/>
              </a:rPr>
              <a:t>accounts  = new Account [5];</a:t>
            </a:r>
          </a:p>
          <a:p>
            <a:pPr marL="0" indent="0">
              <a:buNone/>
            </a:pPr>
            <a:r>
              <a:rPr lang="en-US" dirty="0" smtClean="0">
                <a:latin typeface="Cambria" panose="02040503050406030204" pitchFamily="18" charset="0"/>
                <a:ea typeface="Cambria" panose="02040503050406030204" pitchFamily="18" charset="0"/>
              </a:rPr>
              <a:t>Account a1 = new </a:t>
            </a:r>
            <a:r>
              <a:rPr lang="en-US" dirty="0" err="1" smtClean="0">
                <a:latin typeface="Cambria" panose="02040503050406030204" pitchFamily="18" charset="0"/>
                <a:ea typeface="Cambria" panose="02040503050406030204" pitchFamily="18" charset="0"/>
              </a:rPr>
              <a:t>SavingsAccount</a:t>
            </a:r>
            <a:r>
              <a:rPr lang="en-US" dirty="0" smtClean="0">
                <a:latin typeface="Cambria" panose="02040503050406030204" pitchFamily="18" charset="0"/>
                <a:ea typeface="Cambria" panose="02040503050406030204" pitchFamily="18" charset="0"/>
              </a:rPr>
              <a:t>(1111, 2500.0, 3.75);</a:t>
            </a:r>
          </a:p>
          <a:p>
            <a:pPr marL="0" indent="0">
              <a:buNone/>
            </a:pPr>
            <a:r>
              <a:rPr lang="en-US" dirty="0" smtClean="0">
                <a:latin typeface="Cambria" panose="02040503050406030204" pitchFamily="18" charset="0"/>
                <a:ea typeface="Cambria" panose="02040503050406030204" pitchFamily="18" charset="0"/>
              </a:rPr>
              <a:t>Account a2 = </a:t>
            </a:r>
            <a:r>
              <a:rPr lang="en-US" dirty="0">
                <a:latin typeface="Cambria" panose="02040503050406030204" pitchFamily="18" charset="0"/>
                <a:ea typeface="Cambria" panose="02040503050406030204" pitchFamily="18" charset="0"/>
              </a:rPr>
              <a:t>new </a:t>
            </a:r>
            <a:r>
              <a:rPr lang="en-US" dirty="0" err="1" smtClean="0">
                <a:latin typeface="Cambria" panose="02040503050406030204" pitchFamily="18" charset="0"/>
                <a:ea typeface="Cambria" panose="02040503050406030204" pitchFamily="18" charset="0"/>
              </a:rPr>
              <a:t>FixedAccount</a:t>
            </a:r>
            <a:r>
              <a:rPr lang="en-US" dirty="0" smtClean="0">
                <a:latin typeface="Cambria" panose="02040503050406030204" pitchFamily="18" charset="0"/>
                <a:ea typeface="Cambria" panose="02040503050406030204" pitchFamily="18" charset="0"/>
              </a:rPr>
              <a:t>(2222, 3500.0</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10);</a:t>
            </a:r>
          </a:p>
          <a:p>
            <a:pPr marL="0" indent="0">
              <a:buNone/>
            </a:pPr>
            <a:r>
              <a:rPr lang="en-US" dirty="0" smtClean="0">
                <a:latin typeface="Cambria" panose="02040503050406030204" pitchFamily="18" charset="0"/>
                <a:ea typeface="Cambria" panose="02040503050406030204" pitchFamily="18" charset="0"/>
              </a:rPr>
              <a:t>accounts[0] = a1;</a:t>
            </a:r>
          </a:p>
          <a:p>
            <a:pPr marL="0" indent="0">
              <a:buNone/>
            </a:pPr>
            <a:r>
              <a:rPr lang="en-US" dirty="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ccounts[1] </a:t>
            </a:r>
            <a:r>
              <a:rPr lang="en-US" smtClean="0">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a</a:t>
            </a:r>
            <a:r>
              <a:rPr lang="en-US"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597834339"/>
              </p:ext>
            </p:extLst>
          </p:nvPr>
        </p:nvGraphicFramePr>
        <p:xfrm>
          <a:off x="2885047" y="5354962"/>
          <a:ext cx="6992470" cy="741680"/>
        </p:xfrm>
        <a:graphic>
          <a:graphicData uri="http://schemas.openxmlformats.org/drawingml/2006/table">
            <a:tbl>
              <a:tblPr firstRow="1" bandRow="1">
                <a:tableStyleId>{5940675A-B579-460E-94D1-54222C63F5DA}</a:tableStyleId>
              </a:tblPr>
              <a:tblGrid>
                <a:gridCol w="1398494"/>
                <a:gridCol w="1398494"/>
                <a:gridCol w="1398494"/>
                <a:gridCol w="1398494"/>
                <a:gridCol w="1398494"/>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0</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21439822"/>
              </p:ext>
            </p:extLst>
          </p:nvPr>
        </p:nvGraphicFramePr>
        <p:xfrm>
          <a:off x="8930972" y="4022411"/>
          <a:ext cx="2315251" cy="1112520"/>
        </p:xfrm>
        <a:graphic>
          <a:graphicData uri="http://schemas.openxmlformats.org/drawingml/2006/table">
            <a:tbl>
              <a:tblPr firstRow="1" bandRow="1">
                <a:tableStyleId>{5940675A-B579-460E-94D1-54222C63F5DA}</a:tableStyleId>
              </a:tblPr>
              <a:tblGrid>
                <a:gridCol w="1261898"/>
                <a:gridCol w="1053353"/>
              </a:tblGrid>
              <a:tr h="370840">
                <a:tc>
                  <a:txBody>
                    <a:bodyPr/>
                    <a:lstStyle/>
                    <a:p>
                      <a:r>
                        <a:rPr lang="en-US" b="0" i="0" dirty="0" err="1"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2222</a:t>
                      </a:r>
                      <a:endParaRPr lang="en-US" dirty="0"/>
                    </a:p>
                  </a:txBody>
                  <a:tcPr/>
                </a:tc>
              </a:tr>
              <a:tr h="370840">
                <a:tc>
                  <a:txBody>
                    <a:bodyPr/>
                    <a:lstStyle/>
                    <a:p>
                      <a:r>
                        <a:rPr lang="en-US" b="0" i="0" dirty="0"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3500.0</a:t>
                      </a:r>
                      <a:endParaRPr lang="en-US" dirty="0"/>
                    </a:p>
                  </a:txBody>
                  <a:tcPr/>
                </a:tc>
              </a:tr>
              <a:tr h="370840">
                <a:tc>
                  <a:txBody>
                    <a:bodyPr/>
                    <a:lstStyle/>
                    <a:p>
                      <a:r>
                        <a:rPr lang="en-US" b="0" i="0" dirty="0" err="1" smtClean="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tc>
                <a:tc>
                  <a:txBody>
                    <a:bodyPr/>
                    <a:lstStyle/>
                    <a:p>
                      <a:r>
                        <a:rPr lang="en-US" dirty="0" smtClean="0"/>
                        <a:t>10</a:t>
                      </a:r>
                      <a:endParaRPr lang="en-US" dirty="0"/>
                    </a:p>
                  </a:txBody>
                  <a:tcPr/>
                </a:tc>
              </a:tr>
            </a:tbl>
          </a:graphicData>
        </a:graphic>
      </p:graphicFrame>
      <p:cxnSp>
        <p:nvCxnSpPr>
          <p:cNvPr id="14" name="Straight Arrow Connector 13"/>
          <p:cNvCxnSpPr/>
          <p:nvPr/>
        </p:nvCxnSpPr>
        <p:spPr>
          <a:xfrm flipH="1">
            <a:off x="3778624" y="3280731"/>
            <a:ext cx="5152348" cy="207423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63671" y="4195482"/>
            <a:ext cx="3767301" cy="115948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3712505253"/>
              </p:ext>
            </p:extLst>
          </p:nvPr>
        </p:nvGraphicFramePr>
        <p:xfrm>
          <a:off x="2889530" y="5359445"/>
          <a:ext cx="6992470" cy="741680"/>
        </p:xfrm>
        <a:graphic>
          <a:graphicData uri="http://schemas.openxmlformats.org/drawingml/2006/table">
            <a:tbl>
              <a:tblPr firstRow="1" bandRow="1">
                <a:tableStyleId>{5940675A-B579-460E-94D1-54222C63F5DA}</a:tableStyleId>
              </a:tblPr>
              <a:tblGrid>
                <a:gridCol w="1398494"/>
                <a:gridCol w="1398494"/>
                <a:gridCol w="1398494"/>
                <a:gridCol w="1398494"/>
                <a:gridCol w="1398494"/>
              </a:tblGrid>
              <a:tr h="370840">
                <a:tc>
                  <a:txBody>
                    <a:bodyPr/>
                    <a:lstStyle/>
                    <a:p>
                      <a:r>
                        <a:rPr lang="en-US" dirty="0" smtClean="0"/>
                        <a:t>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33CCCC"/>
                          </a:solidFill>
                          <a:latin typeface="Cambria" panose="02040503050406030204" pitchFamily="18" charset="0"/>
                          <a:ea typeface="Cambria" panose="02040503050406030204" pitchFamily="18" charset="0"/>
                        </a:rPr>
                        <a:t>null</a:t>
                      </a:r>
                      <a:endParaRPr lang="en-US" dirty="0">
                        <a:solidFill>
                          <a:srgbClr val="33CCCC"/>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33CCCC"/>
                          </a:solidFill>
                          <a:latin typeface="Cambria" panose="02040503050406030204" pitchFamily="18" charset="0"/>
                          <a:ea typeface="Cambria" panose="02040503050406030204" pitchFamily="18" charset="0"/>
                        </a:rPr>
                        <a:t>null</a:t>
                      </a:r>
                      <a:endParaRPr lang="en-US" dirty="0">
                        <a:solidFill>
                          <a:srgbClr val="33CCCC"/>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33CCCC"/>
                          </a:solidFill>
                          <a:latin typeface="Cambria" panose="02040503050406030204" pitchFamily="18" charset="0"/>
                          <a:ea typeface="Cambria" panose="02040503050406030204" pitchFamily="18" charset="0"/>
                        </a:rPr>
                        <a:t>null</a:t>
                      </a:r>
                      <a:endParaRPr lang="en-US" dirty="0">
                        <a:solidFill>
                          <a:srgbClr val="33CCCC"/>
                        </a:solidFill>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0</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1603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 calcmode="lin" valueType="num">
                                      <p:cBhvr>
                                        <p:cTn id="21"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 calcmode="lin" valueType="num">
                                      <p:cBhvr>
                                        <p:cTn id="3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 calcmode="lin" valueType="num">
                                      <p:cBhvr>
                                        <p:cTn id="49"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51" dur="500"/>
                                        <p:tgtEl>
                                          <p:spTgt spid="8">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anim calcmode="lin" valueType="num">
                                      <p:cBhvr>
                                        <p:cTn id="63"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64"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65" dur="500"/>
                                        <p:tgtEl>
                                          <p:spTgt spid="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ppt_w</p:attrName>
                                        </p:attrNameLst>
                                      </p:cBhvr>
                                      <p:tavLst>
                                        <p:tav tm="0">
                                          <p:val>
                                            <p:fltVal val="0"/>
                                          </p:val>
                                        </p:tav>
                                        <p:tav tm="100000">
                                          <p:val>
                                            <p:strVal val="#ppt_w"/>
                                          </p:val>
                                        </p:tav>
                                      </p:tavLst>
                                    </p:anim>
                                    <p:anim calcmode="lin" valueType="num">
                                      <p:cBhvr>
                                        <p:cTn id="71" dur="500" fill="hold"/>
                                        <p:tgtEl>
                                          <p:spTgt spid="16"/>
                                        </p:tgtEl>
                                        <p:attrNameLst>
                                          <p:attrName>ppt_h</p:attrName>
                                        </p:attrNameLst>
                                      </p:cBhvr>
                                      <p:tavLst>
                                        <p:tav tm="0">
                                          <p:val>
                                            <p:fltVal val="0"/>
                                          </p:val>
                                        </p:tav>
                                        <p:tav tm="100000">
                                          <p:val>
                                            <p:strVal val="#ppt_h"/>
                                          </p:val>
                                        </p:tav>
                                      </p:tavLst>
                                    </p:anim>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Copperplate Gothic Bold" panose="020E0705020206020404" pitchFamily="34" charset="0"/>
              </a:rPr>
              <a:t>Any Questions?</a:t>
            </a:r>
            <a:endParaRPr lang="en-US" dirty="0">
              <a:latin typeface="Copperplate Gothic Bold" panose="020E0705020206020404" pitchFamily="34" charset="0"/>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30131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9196"/>
          </a:xfrm>
        </p:spPr>
        <p:txBody>
          <a:bodyPr/>
          <a:lstStyle/>
          <a:p>
            <a:r>
              <a:rPr lang="en-US" dirty="0" smtClean="0">
                <a:latin typeface="Copperplate Gothic Bold" panose="020E0705020206020404" pitchFamily="34" charset="0"/>
              </a:rPr>
              <a:t>Polymorphism</a:t>
            </a:r>
            <a:endParaRPr lang="en-US" dirty="0">
              <a:latin typeface="Copperplate Gothic Bold" panose="020E0705020206020404" pitchFamily="34" charset="0"/>
            </a:endParaRPr>
          </a:p>
        </p:txBody>
      </p:sp>
      <p:sp>
        <p:nvSpPr>
          <p:cNvPr id="3" name="Content Placeholder 2"/>
          <p:cNvSpPr>
            <a:spLocks noGrp="1"/>
          </p:cNvSpPr>
          <p:nvPr>
            <p:ph idx="1"/>
          </p:nvPr>
        </p:nvSpPr>
        <p:spPr>
          <a:xfrm>
            <a:off x="2589212" y="1694329"/>
            <a:ext cx="8915400" cy="4216893"/>
          </a:xfrm>
        </p:spPr>
        <p:txBody>
          <a:bodyPr>
            <a:normAutofit/>
          </a:bodyPr>
          <a:lstStyle/>
          <a:p>
            <a:endParaRPr lang="en-US" dirty="0" smtClean="0">
              <a:latin typeface="Copperplate Gothic Light" panose="020E0507020206020404" pitchFamily="34" charset="0"/>
            </a:endParaRPr>
          </a:p>
          <a:p>
            <a:pPr marL="0" indent="0" algn="just">
              <a:buNone/>
            </a:pPr>
            <a:r>
              <a:rPr lang="en-US" sz="2400" dirty="0" smtClean="0">
                <a:latin typeface="Copperplate Gothic Light" panose="020E0507020206020404" pitchFamily="34" charset="0"/>
              </a:rPr>
              <a:t>	Now, during the exam, no matter how much you 	poke your friend, your friend is neither 	responding nor sliding the script. You are really 	really upset with your friend.</a:t>
            </a:r>
            <a:endParaRPr lang="en-US" sz="1600" dirty="0">
              <a:latin typeface="Copperplate Gothic Light" panose="020E0507020206020404" pitchFamily="34" charset="0"/>
            </a:endParaRPr>
          </a:p>
          <a:p>
            <a:pPr marL="0" indent="0" algn="just">
              <a:buNone/>
            </a:pPr>
            <a:r>
              <a:rPr lang="en-US" sz="1600" dirty="0" smtClean="0">
                <a:latin typeface="Copperplate Gothic Light" panose="020E0507020206020404" pitchFamily="34" charset="0"/>
              </a:rPr>
              <a:t>	</a:t>
            </a:r>
            <a:r>
              <a:rPr lang="en-US" sz="2400" dirty="0" smtClean="0">
                <a:latin typeface="Copperplate Gothic Light" panose="020E0507020206020404" pitchFamily="34" charset="0"/>
              </a:rPr>
              <a:t>And after the exam, your friend is like, “I’m sorry, 	bro. Please forgive me, bro. I’m your best friend, 	bro. Let me give you a treat, bro. Lets Chill in 	</a:t>
            </a:r>
            <a:r>
              <a:rPr lang="en-US" sz="2400" dirty="0" err="1" smtClean="0">
                <a:latin typeface="Copperplate Gothic Light" panose="020E0507020206020404" pitchFamily="34" charset="0"/>
              </a:rPr>
              <a:t>Chillox</a:t>
            </a:r>
            <a:r>
              <a:rPr lang="en-US" sz="2400" dirty="0" smtClean="0">
                <a:latin typeface="Copperplate Gothic Light" panose="020E0507020206020404" pitchFamily="34" charset="0"/>
              </a:rPr>
              <a:t>.”</a:t>
            </a:r>
            <a:endParaRPr lang="en-US" sz="2400" dirty="0">
              <a:latin typeface="Copperplate Gothic Light" panose="020E0507020206020404" pitchFamily="34" charset="0"/>
            </a:endParaRPr>
          </a:p>
        </p:txBody>
      </p:sp>
    </p:spTree>
    <p:extLst>
      <p:ext uri="{BB962C8B-B14F-4D97-AF65-F5344CB8AC3E}">
        <p14:creationId xmlns:p14="http://schemas.microsoft.com/office/powerpoint/2010/main" val="291093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9196"/>
          </a:xfrm>
        </p:spPr>
        <p:txBody>
          <a:bodyPr/>
          <a:lstStyle/>
          <a:p>
            <a:r>
              <a:rPr lang="en-US" dirty="0" smtClean="0">
                <a:latin typeface="Copperplate Gothic Bold" panose="020E0705020206020404" pitchFamily="34" charset="0"/>
              </a:rPr>
              <a:t>Polymorphism</a:t>
            </a:r>
            <a:endParaRPr lang="en-US" dirty="0">
              <a:latin typeface="Copperplate Gothic Bold" panose="020E0705020206020404" pitchFamily="34" charset="0"/>
            </a:endParaRPr>
          </a:p>
        </p:txBody>
      </p:sp>
      <p:sp>
        <p:nvSpPr>
          <p:cNvPr id="3" name="Content Placeholder 2"/>
          <p:cNvSpPr>
            <a:spLocks noGrp="1"/>
          </p:cNvSpPr>
          <p:nvPr>
            <p:ph idx="1"/>
          </p:nvPr>
        </p:nvSpPr>
        <p:spPr>
          <a:xfrm>
            <a:off x="2589212" y="1694329"/>
            <a:ext cx="8915400" cy="4216893"/>
          </a:xfrm>
        </p:spPr>
        <p:txBody>
          <a:bodyPr>
            <a:normAutofit/>
          </a:bodyPr>
          <a:lstStyle/>
          <a:p>
            <a:endParaRPr lang="en-US" dirty="0" smtClean="0">
              <a:latin typeface="Copperplate Gothic Light" panose="020E0507020206020404" pitchFamily="34" charset="0"/>
            </a:endParaRPr>
          </a:p>
          <a:p>
            <a:r>
              <a:rPr lang="en-US" sz="2400" dirty="0" smtClean="0">
                <a:latin typeface="Copperplate Gothic Light" panose="020E0507020206020404" pitchFamily="34" charset="0"/>
              </a:rPr>
              <a:t>What do you learn from the story?</a:t>
            </a:r>
          </a:p>
          <a:p>
            <a:r>
              <a:rPr lang="en-US" sz="2400" dirty="0" smtClean="0">
                <a:latin typeface="Copperplate Gothic Light" panose="020E0507020206020404" pitchFamily="34" charset="0"/>
              </a:rPr>
              <a:t>Before the Exam: Your Friend is a Friend.</a:t>
            </a:r>
          </a:p>
          <a:p>
            <a:r>
              <a:rPr lang="en-US" sz="2400" dirty="0" smtClean="0">
                <a:latin typeface="Copperplate Gothic Light" panose="020E0507020206020404" pitchFamily="34" charset="0"/>
              </a:rPr>
              <a:t>During The Exam: Your Friend acts Like Enemy.</a:t>
            </a:r>
          </a:p>
          <a:p>
            <a:r>
              <a:rPr lang="en-US" sz="2400" dirty="0" smtClean="0">
                <a:latin typeface="Copperplate Gothic Light" panose="020E0507020206020404" pitchFamily="34" charset="0"/>
              </a:rPr>
              <a:t>After The Exam: Your Friend is a Friend Again.</a:t>
            </a:r>
          </a:p>
          <a:p>
            <a:endParaRPr lang="en-US" sz="2400" dirty="0">
              <a:latin typeface="Copperplate Gothic Light" panose="020E0507020206020404" pitchFamily="34" charset="0"/>
            </a:endParaRPr>
          </a:p>
          <a:p>
            <a:pPr algn="just"/>
            <a:r>
              <a:rPr lang="en-US" sz="2400" dirty="0" smtClean="0">
                <a:latin typeface="Copperplate Gothic Light" panose="020E0507020206020404" pitchFamily="34" charset="0"/>
              </a:rPr>
              <a:t>The story highlights on different forms of your friend. Sometimes he is like a friend, sometimes he is like an enemy.</a:t>
            </a:r>
          </a:p>
        </p:txBody>
      </p:sp>
    </p:spTree>
    <p:extLst>
      <p:ext uri="{BB962C8B-B14F-4D97-AF65-F5344CB8AC3E}">
        <p14:creationId xmlns:p14="http://schemas.microsoft.com/office/powerpoint/2010/main" val="482228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9196"/>
          </a:xfrm>
        </p:spPr>
        <p:txBody>
          <a:bodyPr/>
          <a:lstStyle/>
          <a:p>
            <a:r>
              <a:rPr lang="en-US" dirty="0" smtClean="0">
                <a:latin typeface="Copperplate Gothic Bold" panose="020E0705020206020404" pitchFamily="34" charset="0"/>
              </a:rPr>
              <a:t>Polymorphism</a:t>
            </a:r>
            <a:endParaRPr lang="en-US" dirty="0">
              <a:latin typeface="Copperplate Gothic Bold" panose="020E0705020206020404" pitchFamily="34" charset="0"/>
            </a:endParaRPr>
          </a:p>
        </p:txBody>
      </p:sp>
      <p:sp>
        <p:nvSpPr>
          <p:cNvPr id="3" name="Content Placeholder 2"/>
          <p:cNvSpPr>
            <a:spLocks noGrp="1"/>
          </p:cNvSpPr>
          <p:nvPr>
            <p:ph idx="1"/>
          </p:nvPr>
        </p:nvSpPr>
        <p:spPr>
          <a:xfrm>
            <a:off x="2589212" y="1694329"/>
            <a:ext cx="8915400" cy="4216893"/>
          </a:xfrm>
        </p:spPr>
        <p:txBody>
          <a:bodyPr>
            <a:normAutofit/>
          </a:bodyPr>
          <a:lstStyle/>
          <a:p>
            <a:endParaRPr lang="en-US" dirty="0" smtClean="0">
              <a:latin typeface="Copperplate Gothic Light" panose="020E0507020206020404" pitchFamily="34" charset="0"/>
            </a:endParaRPr>
          </a:p>
          <a:p>
            <a:pPr marL="0" indent="0" algn="just">
              <a:buNone/>
            </a:pPr>
            <a:r>
              <a:rPr lang="en-US" sz="2400" dirty="0" smtClean="0">
                <a:latin typeface="Copperplate Gothic Light" panose="020E0507020206020404" pitchFamily="34" charset="0"/>
              </a:rPr>
              <a:t>	Let’s imagine another scenario, it is a very usual 	case that in a class (section) there are more than 	one student having the same name. But their	work/activities are different. One may get 	scholarship, the other might be in probation.</a:t>
            </a:r>
          </a:p>
          <a:p>
            <a:pPr marL="0" indent="0" algn="just">
              <a:buNone/>
            </a:pPr>
            <a:r>
              <a:rPr lang="en-US" sz="2400" dirty="0">
                <a:solidFill>
                  <a:srgbClr val="00B050"/>
                </a:solidFill>
                <a:latin typeface="Copperplate Gothic Light" panose="020E0507020206020404" pitchFamily="34" charset="0"/>
              </a:rPr>
              <a:t>	</a:t>
            </a:r>
            <a:r>
              <a:rPr lang="en-US" sz="2400" dirty="0" smtClean="0">
                <a:solidFill>
                  <a:srgbClr val="00B050"/>
                </a:solidFill>
                <a:latin typeface="Copperplate Gothic Light" panose="020E0507020206020404" pitchFamily="34" charset="0"/>
              </a:rPr>
              <a:t>/*Usually I do a funny comparison on this point 	inside the class, but it is not possible in this 	virtual environment. */</a:t>
            </a:r>
            <a:endParaRPr lang="en-US" sz="2400" dirty="0">
              <a:solidFill>
                <a:srgbClr val="00B050"/>
              </a:solidFill>
              <a:latin typeface="Copperplate Gothic Light" panose="020E0507020206020404" pitchFamily="34" charset="0"/>
            </a:endParaRPr>
          </a:p>
        </p:txBody>
      </p:sp>
    </p:spTree>
    <p:extLst>
      <p:ext uri="{BB962C8B-B14F-4D97-AF65-F5344CB8AC3E}">
        <p14:creationId xmlns:p14="http://schemas.microsoft.com/office/powerpoint/2010/main" val="41274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pperplate Gothic Bold" panose="020E0705020206020404" pitchFamily="34" charset="0"/>
              </a:rPr>
              <a:t>Polymorphism</a:t>
            </a:r>
            <a:endParaRPr lang="en-US" dirty="0"/>
          </a:p>
        </p:txBody>
      </p:sp>
      <p:sp>
        <p:nvSpPr>
          <p:cNvPr id="3" name="Content Placeholder 2"/>
          <p:cNvSpPr>
            <a:spLocks noGrp="1"/>
          </p:cNvSpPr>
          <p:nvPr>
            <p:ph idx="1"/>
          </p:nvPr>
        </p:nvSpPr>
        <p:spPr/>
        <p:txBody>
          <a:bodyPr>
            <a:normAutofit/>
          </a:bodyPr>
          <a:lstStyle/>
          <a:p>
            <a:r>
              <a:rPr lang="en-US" sz="2200" dirty="0" smtClean="0">
                <a:latin typeface="Copperplate Gothic Bold" panose="020E0705020206020404" pitchFamily="34" charset="0"/>
              </a:rPr>
              <a:t>So, in real life, we always see polymorphic behavior of humans. </a:t>
            </a:r>
          </a:p>
          <a:p>
            <a:r>
              <a:rPr lang="en-US" sz="2200" dirty="0" smtClean="0">
                <a:latin typeface="Copperplate Gothic Bold" panose="020E0705020206020404" pitchFamily="34" charset="0"/>
              </a:rPr>
              <a:t>In Programming the polymorphic behavior might be with methods, Constructors and Objects.</a:t>
            </a:r>
          </a:p>
          <a:p>
            <a:endParaRPr lang="en-US" sz="1400" dirty="0" smtClean="0">
              <a:latin typeface="Copperplate Gothic Bold" panose="020E0705020206020404" pitchFamily="34" charset="0"/>
            </a:endParaRPr>
          </a:p>
          <a:p>
            <a:pPr lvl="1">
              <a:buClr>
                <a:srgbClr val="00B0F0"/>
              </a:buClr>
            </a:pPr>
            <a:r>
              <a:rPr lang="en-US" sz="2200" dirty="0" smtClean="0">
                <a:latin typeface="Copperplate Gothic Bold" panose="020E0705020206020404" pitchFamily="34" charset="0"/>
              </a:rPr>
              <a:t>Method Overloading.</a:t>
            </a:r>
          </a:p>
          <a:p>
            <a:pPr lvl="1">
              <a:buClr>
                <a:srgbClr val="00B0F0"/>
              </a:buClr>
            </a:pPr>
            <a:r>
              <a:rPr lang="en-US" sz="2200" dirty="0" smtClean="0">
                <a:latin typeface="Copperplate Gothic Bold" panose="020E0705020206020404" pitchFamily="34" charset="0"/>
              </a:rPr>
              <a:t>Method Overriding.</a:t>
            </a:r>
          </a:p>
          <a:p>
            <a:pPr lvl="1">
              <a:buClr>
                <a:srgbClr val="00B0F0"/>
              </a:buClr>
            </a:pPr>
            <a:r>
              <a:rPr lang="en-US" sz="2200" dirty="0" smtClean="0">
                <a:latin typeface="Copperplate Gothic Bold" panose="020E0705020206020404" pitchFamily="34" charset="0"/>
              </a:rPr>
              <a:t>Constructor Overloading.</a:t>
            </a:r>
          </a:p>
          <a:p>
            <a:pPr lvl="1">
              <a:buClr>
                <a:srgbClr val="00B0F0"/>
              </a:buClr>
            </a:pPr>
            <a:r>
              <a:rPr lang="en-US" sz="2200" dirty="0" smtClean="0">
                <a:latin typeface="Copperplate Gothic Bold" panose="020E0705020206020404" pitchFamily="34" charset="0"/>
              </a:rPr>
              <a:t>Polymorphic Behavior of Objects.</a:t>
            </a:r>
            <a:endParaRPr lang="en-US" sz="2200" dirty="0">
              <a:latin typeface="Copperplate Gothic Bold" panose="020E0705020206020404" pitchFamily="34" charset="0"/>
            </a:endParaRPr>
          </a:p>
        </p:txBody>
      </p:sp>
    </p:spTree>
    <p:extLst>
      <p:ext uri="{BB962C8B-B14F-4D97-AF65-F5344CB8AC3E}">
        <p14:creationId xmlns:p14="http://schemas.microsoft.com/office/powerpoint/2010/main" val="1858245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Method Overloading</a:t>
            </a:r>
            <a:endParaRPr lang="en-US" dirty="0"/>
          </a:p>
        </p:txBody>
      </p:sp>
      <p:sp>
        <p:nvSpPr>
          <p:cNvPr id="3" name="Content Placeholder 2"/>
          <p:cNvSpPr>
            <a:spLocks noGrp="1"/>
          </p:cNvSpPr>
          <p:nvPr>
            <p:ph idx="1"/>
          </p:nvPr>
        </p:nvSpPr>
        <p:spPr/>
        <p:txBody>
          <a:bodyPr>
            <a:normAutofit lnSpcReduction="10000"/>
          </a:bodyPr>
          <a:lstStyle/>
          <a:p>
            <a:pPr algn="just"/>
            <a:r>
              <a:rPr lang="en-US" sz="2200" dirty="0" smtClean="0">
                <a:latin typeface="Copperplate Gothic Bold" panose="020E0705020206020404" pitchFamily="34" charset="0"/>
              </a:rPr>
              <a:t>As the name suggests, it happens among methods. There are some conditions of method overloading. If and only If these conditions are met, we can say that there are method overloading among those methods. These conditions are:</a:t>
            </a:r>
          </a:p>
          <a:p>
            <a:endParaRPr lang="en-US" sz="1400" dirty="0" smtClean="0">
              <a:latin typeface="Copperplate Gothic Bold" panose="020E0705020206020404" pitchFamily="34" charset="0"/>
            </a:endParaRPr>
          </a:p>
          <a:p>
            <a:pPr lvl="1">
              <a:buClr>
                <a:srgbClr val="00B0F0"/>
              </a:buClr>
            </a:pPr>
            <a:r>
              <a:rPr lang="en-US" sz="2200" dirty="0" smtClean="0">
                <a:latin typeface="Copperplate Gothic Bold" panose="020E0705020206020404" pitchFamily="34" charset="0"/>
              </a:rPr>
              <a:t>Methods MUST be in same class.</a:t>
            </a:r>
          </a:p>
          <a:p>
            <a:pPr lvl="1">
              <a:buClr>
                <a:srgbClr val="00B0F0"/>
              </a:buClr>
            </a:pPr>
            <a:r>
              <a:rPr lang="en-US" sz="2200" dirty="0" smtClean="0">
                <a:latin typeface="Copperplate Gothic Bold" panose="020E0705020206020404" pitchFamily="34" charset="0"/>
              </a:rPr>
              <a:t>Method Name MUST be same.</a:t>
            </a:r>
          </a:p>
          <a:p>
            <a:pPr lvl="1">
              <a:buClr>
                <a:srgbClr val="00B0F0"/>
              </a:buClr>
            </a:pPr>
            <a:r>
              <a:rPr lang="en-US" sz="2200" dirty="0" smtClean="0">
                <a:latin typeface="Copperplate Gothic Bold" panose="020E0705020206020404" pitchFamily="34" charset="0"/>
              </a:rPr>
              <a:t>Method Parameter MUST be different.</a:t>
            </a:r>
          </a:p>
          <a:p>
            <a:pPr lvl="1">
              <a:buClr>
                <a:srgbClr val="00B0F0"/>
              </a:buClr>
            </a:pPr>
            <a:r>
              <a:rPr lang="en-US" sz="2200" dirty="0" smtClean="0">
                <a:latin typeface="Copperplate Gothic Bold" panose="020E0705020206020404" pitchFamily="34" charset="0"/>
              </a:rPr>
              <a:t>Method Return Type may or may not be same.</a:t>
            </a:r>
            <a:endParaRPr lang="en-US" sz="2200" dirty="0">
              <a:latin typeface="Copperplate Gothic Bold" panose="020E0705020206020404" pitchFamily="34" charset="0"/>
            </a:endParaRPr>
          </a:p>
        </p:txBody>
      </p:sp>
    </p:spTree>
    <p:extLst>
      <p:ext uri="{BB962C8B-B14F-4D97-AF65-F5344CB8AC3E}">
        <p14:creationId xmlns:p14="http://schemas.microsoft.com/office/powerpoint/2010/main" val="3933079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Method Overloading - Example</a:t>
            </a:r>
            <a:endParaRPr lang="en-US" dirty="0"/>
          </a:p>
        </p:txBody>
      </p:sp>
      <p:sp>
        <p:nvSpPr>
          <p:cNvPr id="3" name="Content Placeholder 2"/>
          <p:cNvSpPr>
            <a:spLocks noGrp="1"/>
          </p:cNvSpPr>
          <p:nvPr>
            <p:ph sz="half" idx="1"/>
          </p:nvPr>
        </p:nvSpPr>
        <p:spPr>
          <a:xfrm>
            <a:off x="2592924" y="1905001"/>
            <a:ext cx="6016906" cy="2814918"/>
          </a:xfrm>
        </p:spPr>
        <p:txBody>
          <a:bodyPr>
            <a:normAutofit lnSpcReduction="10000"/>
          </a:bodyPr>
          <a:lstStyle/>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public class </a:t>
            </a:r>
            <a:r>
              <a:rPr lang="en-US" sz="2200" dirty="0" err="1" smtClean="0">
                <a:latin typeface="Cambria" panose="02040503050406030204" pitchFamily="18" charset="0"/>
                <a:ea typeface="Cambria" panose="02040503050406030204" pitchFamily="18" charset="0"/>
                <a:cs typeface="Courier New" panose="02070309020205020404" pitchFamily="49" charset="0"/>
              </a:rPr>
              <a:t>MyClass</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	public void add( ){. . .}</a:t>
            </a:r>
          </a:p>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	public </a:t>
            </a:r>
            <a:r>
              <a:rPr lang="en-US" sz="2200" dirty="0">
                <a:latin typeface="Cambria" panose="02040503050406030204" pitchFamily="18" charset="0"/>
                <a:ea typeface="Cambria" panose="02040503050406030204" pitchFamily="18" charset="0"/>
                <a:cs typeface="Courier New" panose="02070309020205020404" pitchFamily="49" charset="0"/>
              </a:rPr>
              <a:t>void </a:t>
            </a:r>
            <a:r>
              <a:rPr lang="en-US" sz="2200" dirty="0" smtClean="0">
                <a:latin typeface="Cambria" panose="02040503050406030204" pitchFamily="18" charset="0"/>
                <a:ea typeface="Cambria" panose="02040503050406030204" pitchFamily="18" charset="0"/>
                <a:cs typeface="Courier New" panose="02070309020205020404" pitchFamily="49" charset="0"/>
              </a:rPr>
              <a:t>add(</a:t>
            </a:r>
            <a:r>
              <a:rPr lang="en-US" sz="2200" dirty="0" err="1" smtClean="0">
                <a:latin typeface="Cambria" panose="02040503050406030204" pitchFamily="18" charset="0"/>
                <a:ea typeface="Cambria" panose="02040503050406030204" pitchFamily="18" charset="0"/>
                <a:cs typeface="Courier New" panose="02070309020205020404" pitchFamily="49" charset="0"/>
              </a:rPr>
              <a:t>int</a:t>
            </a:r>
            <a:r>
              <a:rPr lang="en-US" sz="2200" dirty="0" smtClean="0">
                <a:latin typeface="Cambria" panose="02040503050406030204" pitchFamily="18" charset="0"/>
                <a:ea typeface="Cambria" panose="02040503050406030204" pitchFamily="18" charset="0"/>
                <a:cs typeface="Courier New" panose="02070309020205020404" pitchFamily="49" charset="0"/>
              </a:rPr>
              <a:t> a)</a:t>
            </a:r>
            <a:r>
              <a:rPr lang="en-US" sz="2200" dirty="0">
                <a:latin typeface="Cambria" panose="02040503050406030204" pitchFamily="18" charset="0"/>
                <a:ea typeface="Cambria" panose="02040503050406030204" pitchFamily="18" charset="0"/>
                <a:cs typeface="Courier New" panose="02070309020205020404" pitchFamily="49" charset="0"/>
              </a:rPr>
              <a:t> {. . .}</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t>
            </a:r>
            <a:r>
              <a:rPr lang="en-US" sz="2200" dirty="0" smtClean="0">
                <a:latin typeface="Cambria" panose="02040503050406030204" pitchFamily="18" charset="0"/>
                <a:ea typeface="Cambria" panose="02040503050406030204" pitchFamily="18" charset="0"/>
                <a:cs typeface="Courier New" panose="02070309020205020404" pitchFamily="49" charset="0"/>
              </a:rPr>
              <a:t>a, </a:t>
            </a:r>
            <a:r>
              <a:rPr lang="en-US" sz="2200" dirty="0" err="1" smtClean="0">
                <a:latin typeface="Cambria" panose="02040503050406030204" pitchFamily="18" charset="0"/>
                <a:ea typeface="Cambria" panose="02040503050406030204" pitchFamily="18" charset="0"/>
                <a:cs typeface="Courier New" panose="02070309020205020404" pitchFamily="49" charset="0"/>
              </a:rPr>
              <a:t>int</a:t>
            </a:r>
            <a:r>
              <a:rPr lang="en-US" sz="2200" dirty="0" smtClean="0">
                <a:latin typeface="Cambria" panose="02040503050406030204" pitchFamily="18" charset="0"/>
                <a:ea typeface="Cambria" panose="02040503050406030204" pitchFamily="18" charset="0"/>
                <a:cs typeface="Courier New" panose="02070309020205020404" pitchFamily="49" charset="0"/>
              </a:rPr>
              <a:t> b) </a:t>
            </a:r>
            <a:r>
              <a:rPr lang="en-US" sz="2200" dirty="0">
                <a:latin typeface="Cambria" panose="02040503050406030204" pitchFamily="18" charset="0"/>
                <a:ea typeface="Cambria" panose="02040503050406030204" pitchFamily="18" charset="0"/>
                <a:cs typeface="Courier New" panose="02070309020205020404" pitchFamily="49" charset="0"/>
              </a:rPr>
              <a:t>{.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t>
            </a:r>
            <a:r>
              <a:rPr lang="en-US" sz="2200" dirty="0" smtClean="0">
                <a:latin typeface="Cambria" panose="02040503050406030204" pitchFamily="18" charset="0"/>
                <a:ea typeface="Cambria" panose="02040503050406030204" pitchFamily="18" charset="0"/>
                <a:cs typeface="Courier New" panose="02070309020205020404" pitchFamily="49" charset="0"/>
              </a:rPr>
              <a:t>add(double </a:t>
            </a:r>
            <a:r>
              <a:rPr lang="en-US" sz="2200" dirty="0">
                <a:latin typeface="Cambria" panose="02040503050406030204" pitchFamily="18" charset="0"/>
                <a:ea typeface="Cambria" panose="02040503050406030204" pitchFamily="18" charset="0"/>
                <a:cs typeface="Courier New" panose="02070309020205020404" pitchFamily="49" charset="0"/>
              </a:rPr>
              <a:t>a, </a:t>
            </a:r>
            <a:r>
              <a:rPr lang="en-US" sz="2200" dirty="0" smtClean="0">
                <a:latin typeface="Cambria" panose="02040503050406030204" pitchFamily="18" charset="0"/>
                <a:ea typeface="Cambria" panose="02040503050406030204" pitchFamily="18" charset="0"/>
                <a:cs typeface="Courier New" panose="02070309020205020404" pitchFamily="49" charset="0"/>
              </a:rPr>
              <a:t>double </a:t>
            </a:r>
            <a:r>
              <a:rPr lang="en-US" sz="2200" dirty="0">
                <a:latin typeface="Cambria" panose="02040503050406030204" pitchFamily="18" charset="0"/>
                <a:ea typeface="Cambria" panose="02040503050406030204" pitchFamily="18" charset="0"/>
                <a:cs typeface="Courier New" panose="02070309020205020404" pitchFamily="49" charset="0"/>
              </a:rPr>
              <a:t>b) {.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 </a:t>
            </a:r>
            <a:r>
              <a:rPr lang="en-US" sz="2200" dirty="0" smtClean="0">
                <a:latin typeface="Cambria" panose="02040503050406030204" pitchFamily="18" charset="0"/>
                <a:ea typeface="Cambria" panose="02040503050406030204" pitchFamily="18" charset="0"/>
                <a:cs typeface="Courier New" panose="02070309020205020404" pitchFamily="49" charset="0"/>
              </a:rPr>
              <a:t>double b) </a:t>
            </a:r>
            <a:r>
              <a:rPr lang="en-US" sz="2200" dirty="0">
                <a:latin typeface="Cambria" panose="02040503050406030204" pitchFamily="18" charset="0"/>
                <a:ea typeface="Cambria" panose="02040503050406030204" pitchFamily="18" charset="0"/>
                <a:cs typeface="Courier New" panose="02070309020205020404" pitchFamily="49" charset="0"/>
              </a:rPr>
              <a:t>{.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t>
            </a:r>
            <a:r>
              <a:rPr lang="en-US" sz="2200" dirty="0" smtClean="0">
                <a:latin typeface="Cambria" panose="02040503050406030204" pitchFamily="18" charset="0"/>
                <a:ea typeface="Cambria" panose="02040503050406030204" pitchFamily="18" charset="0"/>
                <a:cs typeface="Courier New" panose="02070309020205020404" pitchFamily="49" charset="0"/>
              </a:rPr>
              <a:t>add(double </a:t>
            </a:r>
            <a:r>
              <a:rPr lang="en-US" sz="2200" dirty="0">
                <a:latin typeface="Cambria" panose="02040503050406030204" pitchFamily="18" charset="0"/>
                <a:ea typeface="Cambria" panose="02040503050406030204" pitchFamily="18" charset="0"/>
                <a:cs typeface="Courier New" panose="02070309020205020404" pitchFamily="49" charset="0"/>
              </a:rPr>
              <a:t>a, </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b) {.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//public </a:t>
            </a:r>
            <a:r>
              <a:rPr lang="en-US" sz="2200" dirty="0" err="1" smtClean="0">
                <a:solidFill>
                  <a:srgbClr val="00B050"/>
                </a:solidFill>
                <a:latin typeface="Cambria" panose="02040503050406030204" pitchFamily="18" charset="0"/>
                <a:ea typeface="Cambria" panose="02040503050406030204" pitchFamily="18" charset="0"/>
                <a:cs typeface="Courier New" panose="02070309020205020404" pitchFamily="49" charset="0"/>
              </a:rPr>
              <a:t>int</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add(</a:t>
            </a:r>
            <a:r>
              <a:rPr lang="en-US" sz="2200" dirty="0" err="1">
                <a:solidFill>
                  <a:srgbClr val="00B050"/>
                </a:solidFill>
                <a:latin typeface="Cambria" panose="02040503050406030204" pitchFamily="18" charset="0"/>
                <a:ea typeface="Cambria" panose="02040503050406030204" pitchFamily="18" charset="0"/>
                <a:cs typeface="Courier New" panose="02070309020205020404" pitchFamily="49" charset="0"/>
              </a:rPr>
              <a:t>int</a:t>
            </a: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a) </a:t>
            </a: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 . </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a:t>
            </a: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p:txBody>
      </p:sp>
      <p:sp>
        <p:nvSpPr>
          <p:cNvPr id="4" name="Content Placeholder 3"/>
          <p:cNvSpPr>
            <a:spLocks noGrp="1"/>
          </p:cNvSpPr>
          <p:nvPr>
            <p:ph sz="half" idx="2"/>
          </p:nvPr>
        </p:nvSpPr>
        <p:spPr>
          <a:xfrm>
            <a:off x="2592924" y="4754037"/>
            <a:ext cx="4807977" cy="1505069"/>
          </a:xfrm>
        </p:spPr>
        <p:txBody>
          <a:bodyPr>
            <a:normAutofit lnSpcReduction="10000"/>
          </a:bodyPr>
          <a:lstStyle/>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public </a:t>
            </a:r>
            <a:r>
              <a:rPr lang="en-US" sz="2200" dirty="0" smtClean="0">
                <a:latin typeface="Cambria" panose="02040503050406030204" pitchFamily="18" charset="0"/>
                <a:ea typeface="Cambria" panose="02040503050406030204" pitchFamily="18" charset="0"/>
                <a:cs typeface="Courier New" panose="02070309020205020404" pitchFamily="49" charset="0"/>
              </a:rPr>
              <a:t>class </a:t>
            </a:r>
            <a:r>
              <a:rPr lang="en-US" sz="2200" dirty="0" err="1" smtClean="0">
                <a:latin typeface="Cambria" panose="02040503050406030204" pitchFamily="18" charset="0"/>
                <a:ea typeface="Cambria" panose="02040503050406030204" pitchFamily="18" charset="0"/>
                <a:cs typeface="Courier New" panose="02070309020205020404" pitchFamily="49" charset="0"/>
              </a:rPr>
              <a:t>YourClass</a:t>
            </a:r>
            <a:r>
              <a:rPr lang="en-US" sz="2200" dirty="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 ){. . .}</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 {. . .}</a:t>
            </a:r>
          </a:p>
          <a:p>
            <a:pPr marL="0" indent="0">
              <a:buNone/>
            </a:pPr>
            <a:r>
              <a:rPr lang="en-US" sz="2200" dirty="0" smtClean="0"/>
              <a:t>}</a:t>
            </a:r>
            <a:endParaRPr lang="en-US" sz="2200" dirty="0"/>
          </a:p>
        </p:txBody>
      </p:sp>
    </p:spTree>
    <p:extLst>
      <p:ext uri="{BB962C8B-B14F-4D97-AF65-F5344CB8AC3E}">
        <p14:creationId xmlns:p14="http://schemas.microsoft.com/office/powerpoint/2010/main" val="1442409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Method Overloading - Example</a:t>
            </a:r>
            <a:endParaRPr lang="en-US" dirty="0"/>
          </a:p>
        </p:txBody>
      </p:sp>
      <p:sp>
        <p:nvSpPr>
          <p:cNvPr id="3" name="Content Placeholder 2"/>
          <p:cNvSpPr>
            <a:spLocks noGrp="1"/>
          </p:cNvSpPr>
          <p:nvPr>
            <p:ph sz="half" idx="1"/>
          </p:nvPr>
        </p:nvSpPr>
        <p:spPr>
          <a:xfrm>
            <a:off x="2592924" y="1905001"/>
            <a:ext cx="6016906" cy="2814918"/>
          </a:xfrm>
        </p:spPr>
        <p:txBody>
          <a:bodyPr>
            <a:normAutofit lnSpcReduction="10000"/>
          </a:bodyPr>
          <a:lstStyle/>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public class </a:t>
            </a:r>
            <a:r>
              <a:rPr lang="en-US" sz="2200" dirty="0" err="1" smtClean="0">
                <a:latin typeface="Cambria" panose="02040503050406030204" pitchFamily="18" charset="0"/>
                <a:ea typeface="Cambria" panose="02040503050406030204" pitchFamily="18" charset="0"/>
                <a:cs typeface="Courier New" panose="02070309020205020404" pitchFamily="49" charset="0"/>
              </a:rPr>
              <a:t>MyClass</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	public void add( ){. . .}</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//public </a:t>
            </a: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void </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add(</a:t>
            </a:r>
            <a:r>
              <a:rPr lang="en-US" sz="2200" dirty="0" err="1" smtClean="0">
                <a:solidFill>
                  <a:srgbClr val="00B050"/>
                </a:solidFill>
                <a:latin typeface="Cambria" panose="02040503050406030204" pitchFamily="18" charset="0"/>
                <a:ea typeface="Cambria" panose="02040503050406030204" pitchFamily="18" charset="0"/>
                <a:cs typeface="Courier New" panose="02070309020205020404" pitchFamily="49" charset="0"/>
              </a:rPr>
              <a:t>int</a:t>
            </a:r>
            <a:r>
              <a:rPr lang="en-US" sz="2200" dirty="0" smtClean="0">
                <a:solidFill>
                  <a:srgbClr val="00B050"/>
                </a:solidFill>
                <a:latin typeface="Cambria" panose="02040503050406030204" pitchFamily="18" charset="0"/>
                <a:ea typeface="Cambria" panose="02040503050406030204" pitchFamily="18" charset="0"/>
                <a:cs typeface="Courier New" panose="02070309020205020404" pitchFamily="49" charset="0"/>
              </a:rPr>
              <a:t> a)</a:t>
            </a: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 {. . .}</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t>
            </a:r>
            <a:r>
              <a:rPr lang="en-US" sz="2200" dirty="0" smtClean="0">
                <a:latin typeface="Cambria" panose="02040503050406030204" pitchFamily="18" charset="0"/>
                <a:ea typeface="Cambria" panose="02040503050406030204" pitchFamily="18" charset="0"/>
                <a:cs typeface="Courier New" panose="02070309020205020404" pitchFamily="49" charset="0"/>
              </a:rPr>
              <a:t>a, </a:t>
            </a:r>
            <a:r>
              <a:rPr lang="en-US" sz="2200" dirty="0" err="1" smtClean="0">
                <a:latin typeface="Cambria" panose="02040503050406030204" pitchFamily="18" charset="0"/>
                <a:ea typeface="Cambria" panose="02040503050406030204" pitchFamily="18" charset="0"/>
                <a:cs typeface="Courier New" panose="02070309020205020404" pitchFamily="49" charset="0"/>
              </a:rPr>
              <a:t>int</a:t>
            </a:r>
            <a:r>
              <a:rPr lang="en-US" sz="2200" dirty="0" smtClean="0">
                <a:latin typeface="Cambria" panose="02040503050406030204" pitchFamily="18" charset="0"/>
                <a:ea typeface="Cambria" panose="02040503050406030204" pitchFamily="18" charset="0"/>
                <a:cs typeface="Courier New" panose="02070309020205020404" pitchFamily="49" charset="0"/>
              </a:rPr>
              <a:t> b) </a:t>
            </a:r>
            <a:r>
              <a:rPr lang="en-US" sz="2200" dirty="0">
                <a:latin typeface="Cambria" panose="02040503050406030204" pitchFamily="18" charset="0"/>
                <a:ea typeface="Cambria" panose="02040503050406030204" pitchFamily="18" charset="0"/>
                <a:cs typeface="Courier New" panose="02070309020205020404" pitchFamily="49" charset="0"/>
              </a:rPr>
              <a:t>{.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t>
            </a:r>
            <a:r>
              <a:rPr lang="en-US" sz="2200" dirty="0" smtClean="0">
                <a:latin typeface="Cambria" panose="02040503050406030204" pitchFamily="18" charset="0"/>
                <a:ea typeface="Cambria" panose="02040503050406030204" pitchFamily="18" charset="0"/>
                <a:cs typeface="Courier New" panose="02070309020205020404" pitchFamily="49" charset="0"/>
              </a:rPr>
              <a:t>add(double </a:t>
            </a:r>
            <a:r>
              <a:rPr lang="en-US" sz="2200" dirty="0">
                <a:latin typeface="Cambria" panose="02040503050406030204" pitchFamily="18" charset="0"/>
                <a:ea typeface="Cambria" panose="02040503050406030204" pitchFamily="18" charset="0"/>
                <a:cs typeface="Courier New" panose="02070309020205020404" pitchFamily="49" charset="0"/>
              </a:rPr>
              <a:t>a, </a:t>
            </a:r>
            <a:r>
              <a:rPr lang="en-US" sz="2200" dirty="0" smtClean="0">
                <a:latin typeface="Cambria" panose="02040503050406030204" pitchFamily="18" charset="0"/>
                <a:ea typeface="Cambria" panose="02040503050406030204" pitchFamily="18" charset="0"/>
                <a:cs typeface="Courier New" panose="02070309020205020404" pitchFamily="49" charset="0"/>
              </a:rPr>
              <a:t>double </a:t>
            </a:r>
            <a:r>
              <a:rPr lang="en-US" sz="2200" dirty="0">
                <a:latin typeface="Cambria" panose="02040503050406030204" pitchFamily="18" charset="0"/>
                <a:ea typeface="Cambria" panose="02040503050406030204" pitchFamily="18" charset="0"/>
                <a:cs typeface="Courier New" panose="02070309020205020404" pitchFamily="49" charset="0"/>
              </a:rPr>
              <a:t>b) {.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 </a:t>
            </a:r>
            <a:r>
              <a:rPr lang="en-US" sz="2200" dirty="0" smtClean="0">
                <a:latin typeface="Cambria" panose="02040503050406030204" pitchFamily="18" charset="0"/>
                <a:ea typeface="Cambria" panose="02040503050406030204" pitchFamily="18" charset="0"/>
                <a:cs typeface="Courier New" panose="02070309020205020404" pitchFamily="49" charset="0"/>
              </a:rPr>
              <a:t>double b) </a:t>
            </a:r>
            <a:r>
              <a:rPr lang="en-US" sz="2200" dirty="0">
                <a:latin typeface="Cambria" panose="02040503050406030204" pitchFamily="18" charset="0"/>
                <a:ea typeface="Cambria" panose="02040503050406030204" pitchFamily="18" charset="0"/>
                <a:cs typeface="Courier New" panose="02070309020205020404" pitchFamily="49" charset="0"/>
              </a:rPr>
              <a:t>{.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t>
            </a:r>
            <a:r>
              <a:rPr lang="en-US" sz="2200" dirty="0" smtClean="0">
                <a:latin typeface="Cambria" panose="02040503050406030204" pitchFamily="18" charset="0"/>
                <a:ea typeface="Cambria" panose="02040503050406030204" pitchFamily="18" charset="0"/>
                <a:cs typeface="Courier New" panose="02070309020205020404" pitchFamily="49" charset="0"/>
              </a:rPr>
              <a:t>add(double </a:t>
            </a:r>
            <a:r>
              <a:rPr lang="en-US" sz="2200" dirty="0">
                <a:latin typeface="Cambria" panose="02040503050406030204" pitchFamily="18" charset="0"/>
                <a:ea typeface="Cambria" panose="02040503050406030204" pitchFamily="18" charset="0"/>
                <a:cs typeface="Courier New" panose="02070309020205020404" pitchFamily="49" charset="0"/>
              </a:rPr>
              <a:t>a, </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b) {. . </a:t>
            </a:r>
            <a:r>
              <a:rPr lang="en-US" sz="2200" dirty="0" smtClean="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sz="2200" dirty="0" smtClean="0">
                <a:solidFill>
                  <a:schemeClr val="tx1"/>
                </a:solidFill>
                <a:latin typeface="Cambria" panose="02040503050406030204" pitchFamily="18" charset="0"/>
                <a:ea typeface="Cambria" panose="02040503050406030204" pitchFamily="18" charset="0"/>
                <a:cs typeface="Courier New" panose="02070309020205020404" pitchFamily="49" charset="0"/>
              </a:rPr>
              <a:t>public </a:t>
            </a:r>
            <a:r>
              <a:rPr lang="en-US" sz="2200" dirty="0" err="1" smtClean="0">
                <a:solidFill>
                  <a:schemeClr val="tx1"/>
                </a:solidFill>
                <a:latin typeface="Cambria" panose="02040503050406030204" pitchFamily="18" charset="0"/>
                <a:ea typeface="Cambria" panose="02040503050406030204" pitchFamily="18" charset="0"/>
                <a:cs typeface="Courier New" panose="02070309020205020404" pitchFamily="49" charset="0"/>
              </a:rPr>
              <a:t>int</a:t>
            </a:r>
            <a:r>
              <a:rPr lang="en-US" sz="2200" dirty="0" smtClean="0">
                <a:solidFill>
                  <a:schemeClr val="tx1"/>
                </a:solidFill>
                <a:latin typeface="Cambria" panose="02040503050406030204" pitchFamily="18" charset="0"/>
                <a:ea typeface="Cambria" panose="02040503050406030204" pitchFamily="18" charset="0"/>
                <a:cs typeface="Courier New" panose="02070309020205020404" pitchFamily="49" charset="0"/>
              </a:rPr>
              <a:t> </a:t>
            </a:r>
            <a:r>
              <a:rPr lang="en-US" sz="2200" dirty="0">
                <a:solidFill>
                  <a:schemeClr val="tx1"/>
                </a:solidFill>
                <a:latin typeface="Cambria" panose="02040503050406030204" pitchFamily="18" charset="0"/>
                <a:ea typeface="Cambria" panose="02040503050406030204" pitchFamily="18" charset="0"/>
                <a:cs typeface="Courier New" panose="02070309020205020404" pitchFamily="49" charset="0"/>
              </a:rPr>
              <a:t>add(</a:t>
            </a:r>
            <a:r>
              <a:rPr lang="en-US" sz="2200" dirty="0" err="1">
                <a:solidFill>
                  <a:schemeClr val="tx1"/>
                </a:solidFill>
                <a:latin typeface="Cambria" panose="02040503050406030204" pitchFamily="18" charset="0"/>
                <a:ea typeface="Cambria" panose="02040503050406030204" pitchFamily="18" charset="0"/>
                <a:cs typeface="Courier New" panose="02070309020205020404" pitchFamily="49" charset="0"/>
              </a:rPr>
              <a:t>int</a:t>
            </a:r>
            <a:r>
              <a:rPr lang="en-US" sz="2200" dirty="0">
                <a:solidFill>
                  <a:schemeClr val="tx1"/>
                </a:solidFill>
                <a:latin typeface="Cambria" panose="02040503050406030204" pitchFamily="18" charset="0"/>
                <a:ea typeface="Cambria" panose="02040503050406030204" pitchFamily="18" charset="0"/>
                <a:cs typeface="Courier New" panose="02070309020205020404" pitchFamily="49" charset="0"/>
              </a:rPr>
              <a:t> </a:t>
            </a:r>
            <a:r>
              <a:rPr lang="en-US" sz="2200" dirty="0" smtClean="0">
                <a:solidFill>
                  <a:schemeClr val="tx1"/>
                </a:solidFill>
                <a:latin typeface="Cambria" panose="02040503050406030204" pitchFamily="18" charset="0"/>
                <a:ea typeface="Cambria" panose="02040503050406030204" pitchFamily="18" charset="0"/>
                <a:cs typeface="Courier New" panose="02070309020205020404" pitchFamily="49" charset="0"/>
              </a:rPr>
              <a:t>a) </a:t>
            </a:r>
            <a:r>
              <a:rPr lang="en-US" sz="2200" dirty="0">
                <a:solidFill>
                  <a:schemeClr val="tx1"/>
                </a:solidFill>
                <a:latin typeface="Cambria" panose="02040503050406030204" pitchFamily="18" charset="0"/>
                <a:ea typeface="Cambria" panose="02040503050406030204" pitchFamily="18" charset="0"/>
                <a:cs typeface="Courier New" panose="02070309020205020404" pitchFamily="49" charset="0"/>
              </a:rPr>
              <a:t>{. . </a:t>
            </a:r>
            <a:r>
              <a:rPr lang="en-US" sz="2200" dirty="0" smtClean="0">
                <a:solidFill>
                  <a:schemeClr val="tx1"/>
                </a:solidFill>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smtClean="0">
                <a:latin typeface="Cambria" panose="02040503050406030204" pitchFamily="18" charset="0"/>
                <a:ea typeface="Cambria" panose="02040503050406030204" pitchFamily="18" charset="0"/>
                <a:cs typeface="Courier New" panose="02070309020205020404" pitchFamily="49" charset="0"/>
              </a:rPr>
              <a:t>}</a:t>
            </a: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a:p>
            <a:pPr marL="0" indent="0" algn="just">
              <a:spcBef>
                <a:spcPts val="0"/>
              </a:spcBef>
              <a:buNone/>
            </a:pPr>
            <a:endParaRPr lang="en-US" sz="2200" dirty="0">
              <a:latin typeface="Cambria" panose="02040503050406030204" pitchFamily="18" charset="0"/>
              <a:ea typeface="Cambria" panose="02040503050406030204" pitchFamily="18" charset="0"/>
              <a:cs typeface="Courier New" panose="02070309020205020404" pitchFamily="49" charset="0"/>
            </a:endParaRPr>
          </a:p>
        </p:txBody>
      </p:sp>
      <p:sp>
        <p:nvSpPr>
          <p:cNvPr id="4" name="Content Placeholder 3"/>
          <p:cNvSpPr>
            <a:spLocks noGrp="1"/>
          </p:cNvSpPr>
          <p:nvPr>
            <p:ph sz="half" idx="2"/>
          </p:nvPr>
        </p:nvSpPr>
        <p:spPr>
          <a:xfrm>
            <a:off x="2592924" y="4754037"/>
            <a:ext cx="4807977" cy="1505069"/>
          </a:xfrm>
        </p:spPr>
        <p:txBody>
          <a:bodyPr>
            <a:normAutofit lnSpcReduction="10000"/>
          </a:bodyPr>
          <a:lstStyle/>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public class </a:t>
            </a:r>
            <a:r>
              <a:rPr lang="en-US" sz="2200" dirty="0" err="1" smtClean="0">
                <a:latin typeface="Cambria" panose="02040503050406030204" pitchFamily="18" charset="0"/>
                <a:ea typeface="Cambria" panose="02040503050406030204" pitchFamily="18" charset="0"/>
                <a:cs typeface="Courier New" panose="02070309020205020404" pitchFamily="49" charset="0"/>
              </a:rPr>
              <a:t>YourClass</a:t>
            </a:r>
            <a:r>
              <a:rPr lang="en-US" sz="2200" dirty="0">
                <a:latin typeface="Cambria" panose="02040503050406030204" pitchFamily="18" charset="0"/>
                <a:ea typeface="Cambria" panose="02040503050406030204" pitchFamily="18" charset="0"/>
                <a:cs typeface="Courier New" panose="02070309020205020404" pitchFamily="49" charset="0"/>
              </a:rPr>
              <a:t>{</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 ){. . .}</a:t>
            </a:r>
          </a:p>
          <a:p>
            <a:pPr marL="0" indent="0" algn="just">
              <a:spcBef>
                <a:spcPts val="0"/>
              </a:spcBef>
              <a:buNone/>
            </a:pPr>
            <a:r>
              <a:rPr lang="en-US" sz="2200" dirty="0">
                <a:latin typeface="Cambria" panose="02040503050406030204" pitchFamily="18" charset="0"/>
                <a:ea typeface="Cambria" panose="02040503050406030204" pitchFamily="18" charset="0"/>
                <a:cs typeface="Courier New" panose="02070309020205020404" pitchFamily="49" charset="0"/>
              </a:rPr>
              <a:t>	public void add(</a:t>
            </a:r>
            <a:r>
              <a:rPr lang="en-US" sz="2200" dirty="0" err="1">
                <a:latin typeface="Cambria" panose="02040503050406030204" pitchFamily="18" charset="0"/>
                <a:ea typeface="Cambria" panose="02040503050406030204" pitchFamily="18" charset="0"/>
                <a:cs typeface="Courier New" panose="02070309020205020404" pitchFamily="49" charset="0"/>
              </a:rPr>
              <a:t>int</a:t>
            </a:r>
            <a:r>
              <a:rPr lang="en-US" sz="2200" dirty="0">
                <a:latin typeface="Cambria" panose="02040503050406030204" pitchFamily="18" charset="0"/>
                <a:ea typeface="Cambria" panose="02040503050406030204" pitchFamily="18" charset="0"/>
                <a:cs typeface="Courier New" panose="02070309020205020404" pitchFamily="49" charset="0"/>
              </a:rPr>
              <a:t> a) {. . .}</a:t>
            </a:r>
          </a:p>
          <a:p>
            <a:pPr marL="0" indent="0">
              <a:buNone/>
            </a:pPr>
            <a:r>
              <a:rPr lang="en-US" sz="2200" dirty="0" smtClean="0"/>
              <a:t>}</a:t>
            </a:r>
            <a:endParaRPr lang="en-US" sz="2200" dirty="0"/>
          </a:p>
        </p:txBody>
      </p:sp>
    </p:spTree>
    <p:extLst>
      <p:ext uri="{BB962C8B-B14F-4D97-AF65-F5344CB8AC3E}">
        <p14:creationId xmlns:p14="http://schemas.microsoft.com/office/powerpoint/2010/main" val="1384800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7" ma:contentTypeDescription="Create a new document." ma:contentTypeScope="" ma:versionID="02746c6f462f08809563003c0ef1f6d1">
  <xsd:schema xmlns:xsd="http://www.w3.org/2001/XMLSchema" xmlns:xs="http://www.w3.org/2001/XMLSchema" xmlns:p="http://schemas.microsoft.com/office/2006/metadata/properties" xmlns:ns2="a12ddc03-b357-499c-864f-c6204d3dd0f9" targetNamespace="http://schemas.microsoft.com/office/2006/metadata/properties" ma:root="true" ma:fieldsID="da720965f48f99dce4d644ad31366a99"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9D9741-560A-4EAB-A16C-2AF1D23BE309}"/>
</file>

<file path=customXml/itemProps2.xml><?xml version="1.0" encoding="utf-8"?>
<ds:datastoreItem xmlns:ds="http://schemas.openxmlformats.org/officeDocument/2006/customXml" ds:itemID="{71499342-1212-4598-ADED-AB5961337B57}"/>
</file>

<file path=customXml/itemProps3.xml><?xml version="1.0" encoding="utf-8"?>
<ds:datastoreItem xmlns:ds="http://schemas.openxmlformats.org/officeDocument/2006/customXml" ds:itemID="{1724493B-CD8F-43EF-9119-364C7F76170F}"/>
</file>

<file path=docProps/app.xml><?xml version="1.0" encoding="utf-8"?>
<Properties xmlns="http://schemas.openxmlformats.org/officeDocument/2006/extended-properties" xmlns:vt="http://schemas.openxmlformats.org/officeDocument/2006/docPropsVTypes">
  <Template>Wisp</Template>
  <TotalTime>2075</TotalTime>
  <Words>835</Words>
  <Application>Microsoft Office PowerPoint</Application>
  <PresentationFormat>Widescreen</PresentationFormat>
  <Paragraphs>252</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MS Gothic</vt:lpstr>
      <vt:lpstr>Arial</vt:lpstr>
      <vt:lpstr>Calibri</vt:lpstr>
      <vt:lpstr>Cambria</vt:lpstr>
      <vt:lpstr>Century Gothic</vt:lpstr>
      <vt:lpstr>Copperplate Gothic Bold</vt:lpstr>
      <vt:lpstr>Copperplate Gothic Light</vt:lpstr>
      <vt:lpstr>Courier New</vt:lpstr>
      <vt:lpstr>Rage Italic</vt:lpstr>
      <vt:lpstr>Symbol</vt:lpstr>
      <vt:lpstr>Wingdings 3</vt:lpstr>
      <vt:lpstr>Wisp</vt:lpstr>
      <vt:lpstr>Object Oriented Programming Principle</vt:lpstr>
      <vt:lpstr>Polymorphism</vt:lpstr>
      <vt:lpstr>Polymorphism</vt:lpstr>
      <vt:lpstr>Polymorphism</vt:lpstr>
      <vt:lpstr>Polymorphism</vt:lpstr>
      <vt:lpstr>Polymorphism</vt:lpstr>
      <vt:lpstr>Method Overloading</vt:lpstr>
      <vt:lpstr>Method Overloading - Example</vt:lpstr>
      <vt:lpstr>Method Overloading - Example</vt:lpstr>
      <vt:lpstr>Method Overriding</vt:lpstr>
      <vt:lpstr>Method Overriding - Example</vt:lpstr>
      <vt:lpstr>Constructor Overloading</vt:lpstr>
      <vt:lpstr>Constructor Overloading - Example</vt:lpstr>
      <vt:lpstr>Polymorphic Behavior of Objects</vt:lpstr>
      <vt:lpstr>Polymorphic Behavior of Objects</vt:lpstr>
      <vt:lpstr>Polymorphic Behavior of Objects</vt:lpstr>
      <vt:lpstr>Polymorphic Behavior of Objects</vt:lpstr>
      <vt:lpstr>Polymorphic Behavior of Objects</vt:lpstr>
      <vt:lpstr>Polymorphic Behavior of Objects - Example</vt:lpstr>
      <vt:lpstr>Polymorphic Behavior of Objects</vt:lpstr>
      <vt:lpstr>Polymorphic Behavior of Objects</vt:lpstr>
      <vt:lpstr>Polymorphic Behavior of Objects</vt:lpstr>
      <vt:lpstr>Polymorphic Behavior of Objects</vt:lpstr>
      <vt:lpstr>Polymorphic Behavior of Objects</vt:lpstr>
      <vt:lpstr>Polymorphic Behavior of Objects</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Mohaimen-Bin-Noor</dc:creator>
  <cp:lastModifiedBy>Mohaimen-Bin-Noor</cp:lastModifiedBy>
  <cp:revision>148</cp:revision>
  <dcterms:created xsi:type="dcterms:W3CDTF">2020-02-13T13:40:18Z</dcterms:created>
  <dcterms:modified xsi:type="dcterms:W3CDTF">2020-12-03T04:29:12Z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