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60" r:id="rId3"/>
    <p:sldId id="264" r:id="rId4"/>
    <p:sldId id="261" r:id="rId5"/>
    <p:sldId id="263" r:id="rId6"/>
  </p:sldIdLst>
  <p:sldSz cx="9144000" cy="5143500" type="screen16x9"/>
  <p:notesSz cx="6858000" cy="9144000"/>
  <p:embeddedFontLst>
    <p:embeddedFont>
      <p:font typeface="Montserrat" panose="020B0604020202020204" charset="0"/>
      <p:regular r:id="rId9"/>
      <p:bold r:id="rId10"/>
      <p:italic r:id="rId11"/>
      <p:boldItalic r:id="rId12"/>
    </p:embeddedFont>
    <p:embeddedFont>
      <p:font typeface="Montserrat Medium" panose="020B0604020202020204" charset="0"/>
      <p:regular r:id="rId13"/>
      <p:bold r:id="rId14"/>
      <p:italic r:id="rId15"/>
      <p:boldItalic r:id="rId16"/>
    </p:embeddedFont>
    <p:embeddedFont>
      <p:font typeface="Fira Sans Extra Condensed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3E1DBF-5C15-4629-BDE5-5346A9AC08C9}">
  <a:tblStyle styleId="{7E3E1DBF-5C15-4629-BDE5-5346A9AC08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6373C3-5698-471F-9308-38CF10C2DB54}" type="datetime1">
              <a:rPr lang="en-US" smtClean="0"/>
              <a:t>25-Feb-24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sadcsadc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16490-EC7C-4693-9740-FBDDB5809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77085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3506537"/>
      </p:ext>
    </p:extLst>
  </p:cSld>
  <p:clrMap bg1="lt1" tx1="dk1" bg2="dk2" tx2="lt2" accent1="accent1" accent2="accent2" accent3="accent3" accent4="accent4" accent5="accent5" accent6="accent6" hlink="hlink" folHlink="folHlink"/>
  <p:hf hdr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8434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7572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1929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271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6299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0" y="1231241"/>
            <a:ext cx="4487400" cy="22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0" y="3482671"/>
            <a:ext cx="44874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096600"/>
            <a:ext cx="7713600" cy="3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ctrTitle"/>
          </p:nvPr>
        </p:nvSpPr>
        <p:spPr>
          <a:xfrm>
            <a:off x="606730" y="657382"/>
            <a:ext cx="8284870" cy="6623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000" dirty="0" err="1">
                <a:latin typeface="Montserrat Medium" panose="020B0604020202020204" charset="0"/>
              </a:rPr>
              <a:t>SmartSage</a:t>
            </a:r>
            <a:r>
              <a:rPr lang="en-US" sz="2000" dirty="0">
                <a:latin typeface="Montserrat Medium" panose="020B0604020202020204" charset="0"/>
              </a:rPr>
              <a:t>: </a:t>
            </a:r>
            <a:r>
              <a:rPr lang="en-US" sz="2000" dirty="0" err="1" smtClean="0">
                <a:latin typeface="Montserrat Medium" panose="020B0604020202020204" charset="0"/>
              </a:rPr>
              <a:t>IoT</a:t>
            </a:r>
            <a:r>
              <a:rPr lang="en-US" sz="2000" dirty="0" smtClean="0">
                <a:latin typeface="Montserrat Medium" panose="020B0604020202020204" charset="0"/>
              </a:rPr>
              <a:t>-Driven </a:t>
            </a:r>
            <a:r>
              <a:rPr lang="en-US" sz="2000" dirty="0">
                <a:latin typeface="Montserrat Medium" panose="020B0604020202020204" charset="0"/>
              </a:rPr>
              <a:t>Home Automation with Predictive Machine Learning</a:t>
            </a:r>
            <a:endParaRPr lang="en-US" sz="2000" dirty="0">
              <a:latin typeface="Montserrat Medium" panose="020B0604020202020204" charset="0"/>
            </a:endParaRPr>
          </a:p>
        </p:txBody>
      </p:sp>
      <p:sp>
        <p:nvSpPr>
          <p:cNvPr id="217" name="Google Shape;50;p15"/>
          <p:cNvSpPr txBox="1"/>
          <p:nvPr/>
        </p:nvSpPr>
        <p:spPr>
          <a:xfrm>
            <a:off x="-373566" y="4828398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sz="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8620"/>
            <a:ext cx="1636643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7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0805" y="4584239"/>
            <a:ext cx="3435872" cy="327409"/>
            <a:chOff x="215685" y="4664693"/>
            <a:chExt cx="3435872" cy="327409"/>
          </a:xfrm>
        </p:grpSpPr>
        <p:pic>
          <p:nvPicPr>
            <p:cNvPr id="1026" name="Picture 2" descr="https://lh7-us.googleusercontent.com/hZYEiqL7_G8utnkksiQWyPU_88DSpG4RVYuFQEPnho2vyvqcM3in0gZpFBLIMp41p9nv0colgQR5mj-UsK7b3TMIA7l2JFGy5RT-alNIV9gMLrzESKwnn8I8rN7vqHN3NyGR6UpoJSeRe_q7SY7BKg=s20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685" y="4664693"/>
              <a:ext cx="360502" cy="327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8" name="Google Shape;50;p15"/>
            <p:cNvSpPr txBox="1"/>
            <p:nvPr/>
          </p:nvSpPr>
          <p:spPr>
            <a:xfrm>
              <a:off x="484288" y="4745147"/>
              <a:ext cx="3167269" cy="1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8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United International University (UIU), Dhaka, Bangladesh</a:t>
              </a:r>
              <a:r>
                <a:rPr lang="en-US" sz="800" dirty="0" smtClean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  <a:endParaRPr sz="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606730" y="3196855"/>
            <a:ext cx="4572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latin typeface="Montserrat Medium" panose="020B0604020202020204" charset="0"/>
              </a:rPr>
              <a:t>Presented </a:t>
            </a:r>
            <a:r>
              <a:rPr lang="en-US" b="1" dirty="0">
                <a:latin typeface="Montserrat Medium" panose="020B0604020202020204" charset="0"/>
              </a:rPr>
              <a:t>By:</a:t>
            </a:r>
          </a:p>
          <a:p>
            <a:r>
              <a:rPr lang="en-US" sz="1200" dirty="0">
                <a:latin typeface="Montserrat Medium" panose="020B0604020202020204" charset="0"/>
              </a:rPr>
              <a:t>Rayhan Al Shorif – </a:t>
            </a:r>
            <a:r>
              <a:rPr lang="en-US" sz="1200" dirty="0" smtClean="0">
                <a:latin typeface="Montserrat Medium" panose="020B0604020202020204" charset="0"/>
              </a:rPr>
              <a:t>0122410022</a:t>
            </a:r>
          </a:p>
          <a:p>
            <a:r>
              <a:rPr lang="en-US" sz="1200" b="1" dirty="0" smtClean="0">
                <a:latin typeface="Montserrat Medium" panose="020B0604020202020204" charset="0"/>
              </a:rPr>
              <a:t>Dept</a:t>
            </a:r>
            <a:r>
              <a:rPr lang="en-US" sz="1200" b="1" dirty="0">
                <a:latin typeface="Montserrat Medium" panose="020B0604020202020204" charset="0"/>
              </a:rPr>
              <a:t>. of </a:t>
            </a:r>
            <a:r>
              <a:rPr lang="en-US" sz="1200" b="1" dirty="0" smtClean="0">
                <a:latin typeface="Montserrat Medium" panose="020B0604020202020204" charset="0"/>
              </a:rPr>
              <a:t>CSE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19" name="Rectangle 218"/>
          <p:cNvSpPr/>
          <p:nvPr/>
        </p:nvSpPr>
        <p:spPr>
          <a:xfrm>
            <a:off x="606730" y="216573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Montserrat Medium" panose="020B0604020202020204" charset="0"/>
              </a:rPr>
              <a:t>Course Teacher:</a:t>
            </a:r>
          </a:p>
          <a:p>
            <a:r>
              <a:rPr lang="en-US" sz="1200" dirty="0">
                <a:latin typeface="Montserrat Medium" panose="020B0604020202020204" charset="0"/>
              </a:rPr>
              <a:t>Dr. </a:t>
            </a:r>
            <a:r>
              <a:rPr lang="en-US" sz="1200" dirty="0" err="1">
                <a:latin typeface="Montserrat Medium" panose="020B0604020202020204" charset="0"/>
              </a:rPr>
              <a:t>Khondaker</a:t>
            </a:r>
            <a:r>
              <a:rPr lang="en-US" sz="1200" dirty="0">
                <a:latin typeface="Montserrat Medium" panose="020B0604020202020204" charset="0"/>
              </a:rPr>
              <a:t> Abdullah -</a:t>
            </a:r>
            <a:r>
              <a:rPr lang="en-US" sz="1200" dirty="0" smtClean="0">
                <a:latin typeface="Montserrat Medium" panose="020B0604020202020204" charset="0"/>
              </a:rPr>
              <a:t>Al-</a:t>
            </a:r>
            <a:r>
              <a:rPr lang="en-US" sz="1200" dirty="0" err="1" smtClean="0">
                <a:latin typeface="Montserrat Medium" panose="020B0604020202020204" charset="0"/>
              </a:rPr>
              <a:t>Mamun</a:t>
            </a:r>
            <a:endParaRPr lang="en-US" sz="1200" dirty="0" smtClean="0">
              <a:latin typeface="Montserrat Medium" panose="020B0604020202020204" charset="0"/>
            </a:endParaRPr>
          </a:p>
          <a:p>
            <a:r>
              <a:rPr lang="en-US" sz="1200" b="1" dirty="0">
                <a:latin typeface="Montserrat Medium" panose="020B0604020202020204" charset="0"/>
              </a:rPr>
              <a:t>Professor , Dept. of CSE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09595" y="4624832"/>
            <a:ext cx="9589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Montserrat Medium" panose="020B0604020202020204" charset="0"/>
              </a:rPr>
              <a:t>Page No: 01</a:t>
            </a:r>
            <a:endParaRPr lang="en-US" sz="1000" b="1" dirty="0">
              <a:latin typeface="Montserrat Medium" panose="020B06040202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403" y="1400045"/>
            <a:ext cx="2914650" cy="2914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50;p15"/>
          <p:cNvSpPr txBox="1"/>
          <p:nvPr/>
        </p:nvSpPr>
        <p:spPr>
          <a:xfrm>
            <a:off x="-373566" y="4828398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sz="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8620"/>
            <a:ext cx="1636643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7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0805" y="4584239"/>
            <a:ext cx="3435872" cy="327409"/>
            <a:chOff x="215685" y="4664693"/>
            <a:chExt cx="3435872" cy="327409"/>
          </a:xfrm>
        </p:grpSpPr>
        <p:pic>
          <p:nvPicPr>
            <p:cNvPr id="1026" name="Picture 2" descr="https://lh7-us.googleusercontent.com/hZYEiqL7_G8utnkksiQWyPU_88DSpG4RVYuFQEPnho2vyvqcM3in0gZpFBLIMp41p9nv0colgQR5mj-UsK7b3TMIA7l2JFGy5RT-alNIV9gMLrzESKwnn8I8rN7vqHN3NyGR6UpoJSeRe_q7SY7BKg=s20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685" y="4664693"/>
              <a:ext cx="360502" cy="327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8" name="Google Shape;50;p15"/>
            <p:cNvSpPr txBox="1"/>
            <p:nvPr/>
          </p:nvSpPr>
          <p:spPr>
            <a:xfrm>
              <a:off x="484288" y="4745147"/>
              <a:ext cx="3167269" cy="1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8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United International University (UIU), Dhaka, Bangladesh</a:t>
              </a:r>
              <a:r>
                <a:rPr lang="en-US" sz="800" dirty="0" smtClean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  <a:endParaRPr sz="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809595" y="4624832"/>
            <a:ext cx="9973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Montserrat Medium" panose="020B0604020202020204" charset="0"/>
              </a:rPr>
              <a:t>Page No: 04</a:t>
            </a:r>
            <a:endParaRPr lang="en-US" sz="1000" b="1" dirty="0">
              <a:latin typeface="Montserrat Medium" panose="020B0604020202020204" charset="0"/>
            </a:endParaRPr>
          </a:p>
        </p:txBody>
      </p:sp>
      <p:sp>
        <p:nvSpPr>
          <p:cNvPr id="220" name="Google Shape;223;p16"/>
          <p:cNvSpPr txBox="1">
            <a:spLocks/>
          </p:cNvSpPr>
          <p:nvPr/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2800" dirty="0" smtClean="0"/>
              <a:t>Motivations</a:t>
            </a:r>
            <a:endParaRPr lang="en-US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929408" y="1651652"/>
            <a:ext cx="6936190" cy="276999"/>
            <a:chOff x="1021307" y="1312898"/>
            <a:chExt cx="6936190" cy="276999"/>
          </a:xfrm>
        </p:grpSpPr>
        <p:sp>
          <p:nvSpPr>
            <p:cNvPr id="8" name="Oval 7"/>
            <p:cNvSpPr/>
            <p:nvPr/>
          </p:nvSpPr>
          <p:spPr>
            <a:xfrm>
              <a:off x="1021307" y="1361946"/>
              <a:ext cx="170522" cy="17890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86503" y="1312898"/>
              <a:ext cx="67709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latin typeface="Montserrat Medium" panose="020B0604020202020204" charset="0"/>
                </a:rPr>
                <a:t>Convenience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29408" y="1217234"/>
            <a:ext cx="6936190" cy="276999"/>
            <a:chOff x="1021307" y="1312898"/>
            <a:chExt cx="6936190" cy="276999"/>
          </a:xfrm>
        </p:grpSpPr>
        <p:sp>
          <p:nvSpPr>
            <p:cNvPr id="22" name="Oval 21"/>
            <p:cNvSpPr/>
            <p:nvPr/>
          </p:nvSpPr>
          <p:spPr>
            <a:xfrm>
              <a:off x="1021307" y="1361946"/>
              <a:ext cx="170522" cy="17890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86503" y="1312898"/>
              <a:ext cx="67709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latin typeface="Montserrat Medium" panose="020B0604020202020204" charset="0"/>
                </a:rPr>
                <a:t>Convenience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929408" y="2034426"/>
            <a:ext cx="6936190" cy="276999"/>
            <a:chOff x="1021307" y="1312898"/>
            <a:chExt cx="6936190" cy="276999"/>
          </a:xfrm>
        </p:grpSpPr>
        <p:sp>
          <p:nvSpPr>
            <p:cNvPr id="25" name="Oval 24"/>
            <p:cNvSpPr/>
            <p:nvPr/>
          </p:nvSpPr>
          <p:spPr>
            <a:xfrm>
              <a:off x="1021307" y="1361946"/>
              <a:ext cx="170522" cy="17890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86503" y="1312898"/>
              <a:ext cx="67709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 smtClean="0">
                  <a:latin typeface="Montserrat Medium" panose="020B0604020202020204" charset="0"/>
                </a:rPr>
                <a:t>To make </a:t>
              </a:r>
              <a:r>
                <a:rPr lang="en-US" sz="1200" dirty="0">
                  <a:latin typeface="Montserrat Medium" panose="020B0604020202020204" charset="0"/>
                </a:rPr>
                <a:t>a </a:t>
              </a:r>
              <a:r>
                <a:rPr lang="en-US" sz="1200" dirty="0" smtClean="0">
                  <a:latin typeface="Montserrat Medium" panose="020B0604020202020204" charset="0"/>
                </a:rPr>
                <a:t>Comfort Zone</a:t>
              </a:r>
              <a:endParaRPr lang="en-US" sz="1200" dirty="0">
                <a:latin typeface="Montserrat Medium" panose="020B060402020202020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29408" y="2393867"/>
            <a:ext cx="6936190" cy="276999"/>
            <a:chOff x="1021307" y="1312898"/>
            <a:chExt cx="6936190" cy="276999"/>
          </a:xfrm>
        </p:grpSpPr>
        <p:sp>
          <p:nvSpPr>
            <p:cNvPr id="28" name="Oval 27"/>
            <p:cNvSpPr/>
            <p:nvPr/>
          </p:nvSpPr>
          <p:spPr>
            <a:xfrm>
              <a:off x="1021307" y="1361946"/>
              <a:ext cx="170522" cy="17890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86503" y="1312898"/>
              <a:ext cx="67709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latin typeface="Montserrat Medium" panose="020B0604020202020204" charset="0"/>
                </a:rPr>
                <a:t>Security &amp; Safety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929408" y="2785524"/>
            <a:ext cx="6936190" cy="276999"/>
            <a:chOff x="1021307" y="1312898"/>
            <a:chExt cx="6936190" cy="276999"/>
          </a:xfrm>
        </p:grpSpPr>
        <p:sp>
          <p:nvSpPr>
            <p:cNvPr id="34" name="Oval 33"/>
            <p:cNvSpPr/>
            <p:nvPr/>
          </p:nvSpPr>
          <p:spPr>
            <a:xfrm>
              <a:off x="1021307" y="1361946"/>
              <a:ext cx="170522" cy="17890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86503" y="1312898"/>
              <a:ext cx="67709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latin typeface="Montserrat Medium" panose="020B0604020202020204" charset="0"/>
                </a:rPr>
                <a:t>Accessibility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929408" y="3203974"/>
            <a:ext cx="6936190" cy="276999"/>
            <a:chOff x="1021307" y="1312898"/>
            <a:chExt cx="6936190" cy="276999"/>
          </a:xfrm>
        </p:grpSpPr>
        <p:sp>
          <p:nvSpPr>
            <p:cNvPr id="37" name="Oval 36"/>
            <p:cNvSpPr/>
            <p:nvPr/>
          </p:nvSpPr>
          <p:spPr>
            <a:xfrm>
              <a:off x="1021307" y="1361946"/>
              <a:ext cx="170522" cy="17890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86503" y="1312898"/>
              <a:ext cx="67709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latin typeface="Montserrat Medium" panose="020B0604020202020204" charset="0"/>
                </a:rPr>
                <a:t>Tech Savvy </a:t>
              </a:r>
              <a:r>
                <a:rPr lang="en-US" sz="1200" dirty="0" smtClean="0">
                  <a:latin typeface="Montserrat Medium" panose="020B0604020202020204" charset="0"/>
                </a:rPr>
                <a:t>Life style</a:t>
              </a:r>
              <a:endParaRPr lang="en-US" sz="1200" dirty="0">
                <a:latin typeface="Montserrat Medium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748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50;p15"/>
          <p:cNvSpPr txBox="1"/>
          <p:nvPr/>
        </p:nvSpPr>
        <p:spPr>
          <a:xfrm>
            <a:off x="-373566" y="4828398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sz="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8620"/>
            <a:ext cx="1636643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7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0805" y="4584239"/>
            <a:ext cx="3435872" cy="327409"/>
            <a:chOff x="215685" y="4664693"/>
            <a:chExt cx="3435872" cy="327409"/>
          </a:xfrm>
        </p:grpSpPr>
        <p:pic>
          <p:nvPicPr>
            <p:cNvPr id="1026" name="Picture 2" descr="https://lh7-us.googleusercontent.com/hZYEiqL7_G8utnkksiQWyPU_88DSpG4RVYuFQEPnho2vyvqcM3in0gZpFBLIMp41p9nv0colgQR5mj-UsK7b3TMIA7l2JFGy5RT-alNIV9gMLrzESKwnn8I8rN7vqHN3NyGR6UpoJSeRe_q7SY7BKg=s20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685" y="4664693"/>
              <a:ext cx="360502" cy="327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8" name="Google Shape;50;p15"/>
            <p:cNvSpPr txBox="1"/>
            <p:nvPr/>
          </p:nvSpPr>
          <p:spPr>
            <a:xfrm>
              <a:off x="484288" y="4745147"/>
              <a:ext cx="3167269" cy="1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8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United International University (UIU), Dhaka, Bangladesh</a:t>
              </a:r>
              <a:r>
                <a:rPr lang="en-US" sz="800" dirty="0" smtClean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  <a:endParaRPr sz="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809595" y="4624832"/>
            <a:ext cx="9973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Montserrat Medium" panose="020B0604020202020204" charset="0"/>
              </a:rPr>
              <a:t>Page No: 04</a:t>
            </a:r>
            <a:endParaRPr lang="en-US" sz="1000" b="1" dirty="0">
              <a:latin typeface="Montserrat Medium" panose="020B0604020202020204" charset="0"/>
            </a:endParaRPr>
          </a:p>
        </p:txBody>
      </p:sp>
      <p:sp>
        <p:nvSpPr>
          <p:cNvPr id="220" name="Google Shape;223;p16"/>
          <p:cNvSpPr txBox="1">
            <a:spLocks/>
          </p:cNvSpPr>
          <p:nvPr/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2800" dirty="0" smtClean="0"/>
              <a:t>Related Works</a:t>
            </a:r>
            <a:endParaRPr lang="en-US" sz="2800" dirty="0"/>
          </a:p>
        </p:txBody>
      </p:sp>
      <p:grpSp>
        <p:nvGrpSpPr>
          <p:cNvPr id="9" name="Group 8"/>
          <p:cNvGrpSpPr/>
          <p:nvPr/>
        </p:nvGrpSpPr>
        <p:grpSpPr>
          <a:xfrm>
            <a:off x="1021307" y="1136780"/>
            <a:ext cx="7021896" cy="646331"/>
            <a:chOff x="949286" y="1477738"/>
            <a:chExt cx="7021896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1200188" y="1477738"/>
              <a:ext cx="67709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latin typeface="Montserrat Medium" panose="020B0604020202020204" charset="0"/>
                </a:rPr>
                <a:t>S. Mahmud, S. Ahmed, and K. </a:t>
              </a:r>
              <a:r>
                <a:rPr lang="en-US" sz="1200" dirty="0" err="1">
                  <a:latin typeface="Montserrat Medium" panose="020B0604020202020204" charset="0"/>
                </a:rPr>
                <a:t>Shikder</a:t>
              </a:r>
              <a:r>
                <a:rPr lang="en-US" sz="1200" dirty="0">
                  <a:latin typeface="Montserrat Medium" panose="020B0604020202020204" charset="0"/>
                </a:rPr>
                <a:t> </a:t>
              </a:r>
              <a:r>
                <a:rPr lang="en-US" sz="1200" dirty="0" smtClean="0">
                  <a:latin typeface="Montserrat Medium" panose="020B0604020202020204" charset="0"/>
                </a:rPr>
                <a:t>[ 1 ] </a:t>
              </a:r>
              <a:r>
                <a:rPr lang="en-US" sz="1200" dirty="0">
                  <a:latin typeface="Montserrat Medium" panose="020B0604020202020204" charset="0"/>
                </a:rPr>
                <a:t>developed a </a:t>
              </a:r>
              <a:r>
                <a:rPr lang="en-US" sz="1200" dirty="0" smtClean="0">
                  <a:latin typeface="Montserrat Medium" panose="020B0604020202020204" charset="0"/>
                </a:rPr>
                <a:t>smart low cost </a:t>
              </a:r>
              <a:r>
                <a:rPr lang="en-US" sz="1200" dirty="0">
                  <a:latin typeface="Montserrat Medium" panose="020B0604020202020204" charset="0"/>
                </a:rPr>
                <a:t>home automation system with a metering system using </a:t>
              </a:r>
              <a:r>
                <a:rPr lang="en-US" sz="1200" dirty="0" smtClean="0">
                  <a:latin typeface="Montserrat Medium" panose="020B0604020202020204" charset="0"/>
                </a:rPr>
                <a:t>IOT </a:t>
              </a:r>
              <a:r>
                <a:rPr lang="en-US" sz="1200" dirty="0">
                  <a:latin typeface="Montserrat Medium" panose="020B0604020202020204" charset="0"/>
                </a:rPr>
                <a:t>for user-controlled and monitored electronic </a:t>
              </a:r>
              <a:r>
                <a:rPr lang="en-US" sz="1200" dirty="0" smtClean="0">
                  <a:latin typeface="Montserrat Medium" panose="020B0604020202020204" charset="0"/>
                </a:rPr>
                <a:t>devices.</a:t>
              </a:r>
              <a:endParaRPr lang="en-US" sz="1200" dirty="0">
                <a:latin typeface="Montserrat Medium" panose="020B0604020202020204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949286" y="1702904"/>
              <a:ext cx="170522" cy="178904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21307" y="1878465"/>
            <a:ext cx="7021896" cy="646331"/>
            <a:chOff x="949286" y="1480759"/>
            <a:chExt cx="7021896" cy="646331"/>
          </a:xfrm>
        </p:grpSpPr>
        <p:sp>
          <p:nvSpPr>
            <p:cNvPr id="16" name="TextBox 15"/>
            <p:cNvSpPr txBox="1"/>
            <p:nvPr/>
          </p:nvSpPr>
          <p:spPr>
            <a:xfrm>
              <a:off x="1200188" y="1480759"/>
              <a:ext cx="67709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latin typeface="Montserrat Medium" panose="020B0604020202020204" charset="0"/>
                </a:rPr>
                <a:t>A portable, </a:t>
              </a:r>
              <a:r>
                <a:rPr lang="en-US" sz="1200" dirty="0" smtClean="0">
                  <a:latin typeface="Montserrat Medium" panose="020B0604020202020204" charset="0"/>
                </a:rPr>
                <a:t>low-cost, </a:t>
              </a:r>
              <a:r>
                <a:rPr lang="en-US" sz="1200" dirty="0">
                  <a:latin typeface="Montserrat Medium" panose="020B0604020202020204" charset="0"/>
                </a:rPr>
                <a:t>and user-friendly </a:t>
              </a:r>
              <a:r>
                <a:rPr lang="en-US" sz="1200" dirty="0" smtClean="0">
                  <a:latin typeface="Montserrat Medium" panose="020B0604020202020204" charset="0"/>
                </a:rPr>
                <a:t>IOT-based </a:t>
              </a:r>
              <a:r>
                <a:rPr lang="en-US" sz="1200" dirty="0">
                  <a:latin typeface="Montserrat Medium" panose="020B0604020202020204" charset="0"/>
                </a:rPr>
                <a:t>home automation system </a:t>
              </a:r>
              <a:r>
                <a:rPr lang="en-US" sz="1200" dirty="0" smtClean="0">
                  <a:latin typeface="Montserrat Medium" panose="020B0604020202020204" charset="0"/>
                </a:rPr>
                <a:t>was proposed </a:t>
              </a:r>
              <a:r>
                <a:rPr lang="en-US" sz="1200" dirty="0">
                  <a:latin typeface="Montserrat Medium" panose="020B0604020202020204" charset="0"/>
                </a:rPr>
                <a:t>by </a:t>
              </a:r>
              <a:r>
                <a:rPr lang="en-US" sz="1200" dirty="0" err="1">
                  <a:latin typeface="Montserrat Medium" panose="020B0604020202020204" charset="0"/>
                </a:rPr>
                <a:t>Jabbar</a:t>
              </a:r>
              <a:r>
                <a:rPr lang="en-US" sz="1200" dirty="0">
                  <a:latin typeface="Montserrat Medium" panose="020B0604020202020204" charset="0"/>
                </a:rPr>
                <a:t>, W. A., Kian, T. K., </a:t>
              </a:r>
              <a:r>
                <a:rPr lang="en-US" sz="1200" dirty="0" err="1">
                  <a:latin typeface="Montserrat Medium" panose="020B0604020202020204" charset="0"/>
                </a:rPr>
                <a:t>Ramli</a:t>
              </a:r>
              <a:r>
                <a:rPr lang="en-US" sz="1200" dirty="0">
                  <a:latin typeface="Montserrat Medium" panose="020B0604020202020204" charset="0"/>
                </a:rPr>
                <a:t>, R. M., </a:t>
              </a:r>
              <a:r>
                <a:rPr lang="en-US" sz="1200" dirty="0" err="1" smtClean="0">
                  <a:latin typeface="Montserrat Medium" panose="020B0604020202020204" charset="0"/>
                </a:rPr>
                <a:t>Zubir</a:t>
              </a:r>
              <a:r>
                <a:rPr lang="en-US" sz="1200" dirty="0" smtClean="0">
                  <a:latin typeface="Montserrat Medium" panose="020B0604020202020204" charset="0"/>
                </a:rPr>
                <a:t>, S</a:t>
              </a:r>
              <a:r>
                <a:rPr lang="en-US" sz="1200" dirty="0">
                  <a:latin typeface="Montserrat Medium" panose="020B0604020202020204" charset="0"/>
                </a:rPr>
                <a:t>. N., </a:t>
              </a:r>
              <a:r>
                <a:rPr lang="en-US" sz="1200" dirty="0" err="1">
                  <a:latin typeface="Montserrat Medium" panose="020B0604020202020204" charset="0"/>
                </a:rPr>
                <a:t>Zamrizaman</a:t>
              </a:r>
              <a:r>
                <a:rPr lang="en-US" sz="1200" dirty="0">
                  <a:latin typeface="Montserrat Medium" panose="020B0604020202020204" charset="0"/>
                </a:rPr>
                <a:t>, N. S. M., </a:t>
              </a:r>
              <a:r>
                <a:rPr lang="en-US" sz="1200" dirty="0" err="1">
                  <a:latin typeface="Montserrat Medium" panose="020B0604020202020204" charset="0"/>
                </a:rPr>
                <a:t>Balfaqih</a:t>
              </a:r>
              <a:r>
                <a:rPr lang="en-US" sz="1200" dirty="0">
                  <a:latin typeface="Montserrat Medium" panose="020B0604020202020204" charset="0"/>
                </a:rPr>
                <a:t>, M., </a:t>
              </a:r>
              <a:r>
                <a:rPr lang="en-US" sz="1200" dirty="0" err="1">
                  <a:latin typeface="Montserrat Medium" panose="020B0604020202020204" charset="0"/>
                </a:rPr>
                <a:t>Alharbi</a:t>
              </a:r>
              <a:r>
                <a:rPr lang="en-US" sz="1200" dirty="0">
                  <a:latin typeface="Montserrat Medium" panose="020B0604020202020204" charset="0"/>
                </a:rPr>
                <a:t>, S </a:t>
              </a:r>
              <a:r>
                <a:rPr lang="en-US" sz="1200" dirty="0" smtClean="0">
                  <a:latin typeface="Montserrat Medium" panose="020B0604020202020204" charset="0"/>
                </a:rPr>
                <a:t>[2</a:t>
              </a:r>
              <a:r>
                <a:rPr lang="en-US" sz="1200" dirty="0">
                  <a:latin typeface="Montserrat Medium" panose="020B0604020202020204" charset="0"/>
                </a:rPr>
                <a:t>]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949286" y="1702904"/>
              <a:ext cx="170522" cy="178904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027933" y="2721634"/>
            <a:ext cx="7021896" cy="830997"/>
            <a:chOff x="949286" y="1480759"/>
            <a:chExt cx="7021896" cy="830997"/>
          </a:xfrm>
        </p:grpSpPr>
        <p:sp>
          <p:nvSpPr>
            <p:cNvPr id="19" name="TextBox 18"/>
            <p:cNvSpPr txBox="1"/>
            <p:nvPr/>
          </p:nvSpPr>
          <p:spPr>
            <a:xfrm>
              <a:off x="1200188" y="1480759"/>
              <a:ext cx="67709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>
                  <a:latin typeface="Montserrat Medium" panose="020B0604020202020204" charset="0"/>
                </a:rPr>
                <a:t>An android application was connected with the control </a:t>
              </a:r>
              <a:r>
                <a:rPr lang="en-US" sz="1200" dirty="0" smtClean="0">
                  <a:latin typeface="Montserrat Medium" panose="020B0604020202020204" charset="0"/>
                </a:rPr>
                <a:t>system through </a:t>
              </a:r>
              <a:r>
                <a:rPr lang="en-US" sz="1200" dirty="0">
                  <a:latin typeface="Montserrat Medium" panose="020B0604020202020204" charset="0"/>
                </a:rPr>
                <a:t>Wi-Fi across a cloud network</a:t>
              </a:r>
              <a:r>
                <a:rPr lang="en-US" sz="1200" dirty="0" smtClean="0">
                  <a:latin typeface="Montserrat Medium" panose="020B0604020202020204" charset="0"/>
                </a:rPr>
                <a:t>. To </a:t>
              </a:r>
              <a:r>
                <a:rPr lang="en-US" sz="1200" dirty="0">
                  <a:latin typeface="Montserrat Medium" panose="020B0604020202020204" charset="0"/>
                </a:rPr>
                <a:t>fight the rising </a:t>
              </a:r>
              <a:r>
                <a:rPr lang="en-US" sz="1200" dirty="0" smtClean="0">
                  <a:latin typeface="Montserrat Medium" panose="020B0604020202020204" charset="0"/>
                </a:rPr>
                <a:t>costs of </a:t>
              </a:r>
              <a:r>
                <a:rPr lang="en-US" sz="1200" dirty="0">
                  <a:latin typeface="Montserrat Medium" panose="020B0604020202020204" charset="0"/>
                </a:rPr>
                <a:t>electricity bills and the scarcity of resources type of </a:t>
              </a:r>
              <a:r>
                <a:rPr lang="en-US" sz="1200" dirty="0" smtClean="0">
                  <a:latin typeface="Montserrat Medium" panose="020B0604020202020204" charset="0"/>
                </a:rPr>
                <a:t>system was </a:t>
              </a:r>
              <a:r>
                <a:rPr lang="en-US" sz="1200" dirty="0">
                  <a:latin typeface="Montserrat Medium" panose="020B0604020202020204" charset="0"/>
                </a:rPr>
                <a:t>implemented by T. </a:t>
              </a:r>
              <a:r>
                <a:rPr lang="en-US" sz="1200" dirty="0" err="1">
                  <a:latin typeface="Montserrat Medium" panose="020B0604020202020204" charset="0"/>
                </a:rPr>
                <a:t>Dhanush</a:t>
              </a:r>
              <a:r>
                <a:rPr lang="en-US" sz="1200" dirty="0">
                  <a:latin typeface="Montserrat Medium" panose="020B0604020202020204" charset="0"/>
                </a:rPr>
                <a:t>, B. </a:t>
              </a:r>
              <a:r>
                <a:rPr lang="en-US" sz="1200" dirty="0" err="1">
                  <a:latin typeface="Montserrat Medium" panose="020B0604020202020204" charset="0"/>
                </a:rPr>
                <a:t>Aswin</a:t>
              </a:r>
              <a:r>
                <a:rPr lang="en-US" sz="1200" dirty="0">
                  <a:latin typeface="Montserrat Medium" panose="020B0604020202020204" charset="0"/>
                </a:rPr>
                <a:t> </a:t>
              </a:r>
              <a:r>
                <a:rPr lang="en-US" sz="1200" dirty="0" err="1">
                  <a:latin typeface="Montserrat Medium" panose="020B0604020202020204" charset="0"/>
                </a:rPr>
                <a:t>Ramnath</a:t>
              </a:r>
              <a:r>
                <a:rPr lang="en-US" sz="1200" dirty="0">
                  <a:latin typeface="Montserrat Medium" panose="020B0604020202020204" charset="0"/>
                </a:rPr>
                <a:t>, </a:t>
              </a:r>
              <a:r>
                <a:rPr lang="en-US" sz="1200" dirty="0" smtClean="0">
                  <a:latin typeface="Montserrat Medium" panose="020B0604020202020204" charset="0"/>
                </a:rPr>
                <a:t>M. </a:t>
              </a:r>
              <a:r>
                <a:rPr lang="en-US" sz="1200" dirty="0" err="1" smtClean="0">
                  <a:latin typeface="Montserrat Medium" panose="020B0604020202020204" charset="0"/>
                </a:rPr>
                <a:t>Krishnakanth</a:t>
              </a:r>
              <a:r>
                <a:rPr lang="en-US" sz="1200" dirty="0">
                  <a:latin typeface="Montserrat Medium" panose="020B0604020202020204" charset="0"/>
                </a:rPr>
                <a:t>, and N. </a:t>
              </a:r>
              <a:r>
                <a:rPr lang="en-US" sz="1200" dirty="0" err="1">
                  <a:latin typeface="Montserrat Medium" panose="020B0604020202020204" charset="0"/>
                </a:rPr>
                <a:t>Bhalaji</a:t>
              </a:r>
              <a:r>
                <a:rPr lang="en-US" sz="1200" dirty="0">
                  <a:latin typeface="Montserrat Medium" panose="020B0604020202020204" charset="0"/>
                </a:rPr>
                <a:t> </a:t>
              </a:r>
              <a:r>
                <a:rPr lang="en-US" sz="1200" dirty="0" smtClean="0">
                  <a:latin typeface="Montserrat Medium" panose="020B0604020202020204" charset="0"/>
                </a:rPr>
                <a:t>[</a:t>
              </a:r>
              <a:r>
                <a:rPr lang="en-US" sz="1200" dirty="0">
                  <a:latin typeface="Montserrat Medium" panose="020B0604020202020204" charset="0"/>
                </a:rPr>
                <a:t>3</a:t>
              </a:r>
              <a:r>
                <a:rPr lang="en-US" sz="1200" dirty="0" smtClean="0">
                  <a:latin typeface="Montserrat Medium" panose="020B0604020202020204" charset="0"/>
                </a:rPr>
                <a:t>]</a:t>
              </a:r>
              <a:endParaRPr lang="en-US" sz="1200" dirty="0">
                <a:latin typeface="Montserrat Medium" panose="020B0604020202020204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949286" y="1815546"/>
              <a:ext cx="170522" cy="178904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196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50;p15"/>
          <p:cNvSpPr txBox="1"/>
          <p:nvPr/>
        </p:nvSpPr>
        <p:spPr>
          <a:xfrm>
            <a:off x="-373566" y="4828398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sz="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8620"/>
            <a:ext cx="1636643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7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0805" y="4584239"/>
            <a:ext cx="3435872" cy="327409"/>
            <a:chOff x="215685" y="4664693"/>
            <a:chExt cx="3435872" cy="327409"/>
          </a:xfrm>
        </p:grpSpPr>
        <p:pic>
          <p:nvPicPr>
            <p:cNvPr id="1026" name="Picture 2" descr="https://lh7-us.googleusercontent.com/hZYEiqL7_G8utnkksiQWyPU_88DSpG4RVYuFQEPnho2vyvqcM3in0gZpFBLIMp41p9nv0colgQR5mj-UsK7b3TMIA7l2JFGy5RT-alNIV9gMLrzESKwnn8I8rN7vqHN3NyGR6UpoJSeRe_q7SY7BKg=s20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685" y="4664693"/>
              <a:ext cx="360502" cy="327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8" name="Google Shape;50;p15"/>
            <p:cNvSpPr txBox="1"/>
            <p:nvPr/>
          </p:nvSpPr>
          <p:spPr>
            <a:xfrm>
              <a:off x="484288" y="4745147"/>
              <a:ext cx="3167269" cy="1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8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United International University (UIU), Dhaka, Bangladesh</a:t>
              </a:r>
              <a:r>
                <a:rPr lang="en-US" sz="800" dirty="0" smtClean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  <a:endParaRPr sz="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809595" y="4624832"/>
            <a:ext cx="9861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Montserrat Medium" panose="020B0604020202020204" charset="0"/>
              </a:rPr>
              <a:t>Page No: 05</a:t>
            </a:r>
            <a:endParaRPr lang="en-US" sz="1000" b="1" dirty="0">
              <a:latin typeface="Montserrat Medium" panose="020B0604020202020204" charset="0"/>
            </a:endParaRPr>
          </a:p>
        </p:txBody>
      </p:sp>
      <p:sp>
        <p:nvSpPr>
          <p:cNvPr id="220" name="Google Shape;223;p16"/>
          <p:cNvSpPr txBox="1">
            <a:spLocks/>
          </p:cNvSpPr>
          <p:nvPr/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2800" dirty="0" smtClean="0"/>
              <a:t>References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272209" y="1136780"/>
            <a:ext cx="6770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Montserrat Medium" panose="020B0604020202020204" charset="0"/>
              </a:rPr>
              <a:t>[ 1 ] Mahmud</a:t>
            </a:r>
            <a:r>
              <a:rPr lang="en-US" sz="1200" dirty="0">
                <a:latin typeface="Montserrat Medium" panose="020B0604020202020204" charset="0"/>
              </a:rPr>
              <a:t>, S., Ahmed, S. and </a:t>
            </a:r>
            <a:r>
              <a:rPr lang="en-US" sz="1200" dirty="0" err="1">
                <a:latin typeface="Montserrat Medium" panose="020B0604020202020204" charset="0"/>
              </a:rPr>
              <a:t>Shikder</a:t>
            </a:r>
            <a:r>
              <a:rPr lang="en-US" sz="1200" dirty="0">
                <a:latin typeface="Montserrat Medium" panose="020B0604020202020204" charset="0"/>
              </a:rPr>
              <a:t>, K., 2019, January. A smart home automation and metering system using internet of things (</a:t>
            </a:r>
            <a:r>
              <a:rPr lang="en-US" sz="1200" dirty="0" err="1">
                <a:latin typeface="Montserrat Medium" panose="020B0604020202020204" charset="0"/>
              </a:rPr>
              <a:t>IoT</a:t>
            </a:r>
            <a:r>
              <a:rPr lang="en-US" sz="1200" dirty="0">
                <a:latin typeface="Montserrat Medium" panose="020B0604020202020204" charset="0"/>
              </a:rPr>
              <a:t>). In 2019 International Conference on Robotics, Electrical and Signal Processing Techniques (ICREST) (pp. 451-454). IEEE.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72209" y="1806672"/>
            <a:ext cx="6770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>
                <a:latin typeface="Montserrat Medium" panose="020B0604020202020204" charset="0"/>
              </a:rPr>
              <a:t>[ 2 ] </a:t>
            </a:r>
            <a:r>
              <a:rPr lang="en-US" sz="1200" dirty="0" err="1">
                <a:latin typeface="Montserrat Medium" panose="020B0604020202020204" charset="0"/>
              </a:rPr>
              <a:t>Jabbar</a:t>
            </a:r>
            <a:r>
              <a:rPr lang="en-US" sz="1200" dirty="0">
                <a:latin typeface="Montserrat Medium" panose="020B0604020202020204" charset="0"/>
              </a:rPr>
              <a:t>, W.A., Kian, T.K., </a:t>
            </a:r>
            <a:r>
              <a:rPr lang="en-US" sz="1200" dirty="0" err="1">
                <a:latin typeface="Montserrat Medium" panose="020B0604020202020204" charset="0"/>
              </a:rPr>
              <a:t>Ramli</a:t>
            </a:r>
            <a:r>
              <a:rPr lang="en-US" sz="1200" dirty="0">
                <a:latin typeface="Montserrat Medium" panose="020B0604020202020204" charset="0"/>
              </a:rPr>
              <a:t>, R.M., </a:t>
            </a:r>
            <a:r>
              <a:rPr lang="en-US" sz="1200" dirty="0" err="1">
                <a:latin typeface="Montserrat Medium" panose="020B0604020202020204" charset="0"/>
              </a:rPr>
              <a:t>Zubir</a:t>
            </a:r>
            <a:r>
              <a:rPr lang="en-US" sz="1200" dirty="0">
                <a:latin typeface="Montserrat Medium" panose="020B0604020202020204" charset="0"/>
              </a:rPr>
              <a:t>, S.N., </a:t>
            </a:r>
            <a:r>
              <a:rPr lang="en-US" sz="1200" dirty="0" err="1">
                <a:latin typeface="Montserrat Medium" panose="020B0604020202020204" charset="0"/>
              </a:rPr>
              <a:t>Zamrizaman</a:t>
            </a:r>
            <a:r>
              <a:rPr lang="en-US" sz="1200" dirty="0">
                <a:latin typeface="Montserrat Medium" panose="020B0604020202020204" charset="0"/>
              </a:rPr>
              <a:t>, N.S</a:t>
            </a:r>
            <a:r>
              <a:rPr lang="en-US" sz="1200" dirty="0" smtClean="0">
                <a:latin typeface="Montserrat Medium" panose="020B0604020202020204" charset="0"/>
              </a:rPr>
              <a:t>., </a:t>
            </a:r>
            <a:r>
              <a:rPr lang="en-US" sz="1200" dirty="0" err="1" smtClean="0">
                <a:latin typeface="Montserrat Medium" panose="020B0604020202020204" charset="0"/>
              </a:rPr>
              <a:t>Balfaqih</a:t>
            </a:r>
            <a:r>
              <a:rPr lang="en-US" sz="1200" dirty="0">
                <a:latin typeface="Montserrat Medium" panose="020B0604020202020204" charset="0"/>
              </a:rPr>
              <a:t>, M</a:t>
            </a:r>
            <a:r>
              <a:rPr lang="en-US" sz="1200" dirty="0" smtClean="0">
                <a:latin typeface="Montserrat Medium" panose="020B0604020202020204" charset="0"/>
              </a:rPr>
              <a:t>., </a:t>
            </a:r>
            <a:r>
              <a:rPr lang="en-US" sz="1200" dirty="0" err="1" smtClean="0">
                <a:latin typeface="Montserrat Medium" panose="020B0604020202020204" charset="0"/>
              </a:rPr>
              <a:t>Shepelev</a:t>
            </a:r>
            <a:r>
              <a:rPr lang="en-US" sz="1200" dirty="0">
                <a:latin typeface="Montserrat Medium" panose="020B0604020202020204" charset="0"/>
              </a:rPr>
              <a:t>, V. and </a:t>
            </a:r>
            <a:r>
              <a:rPr lang="en-US" sz="1200" dirty="0" err="1">
                <a:latin typeface="Montserrat Medium" panose="020B0604020202020204" charset="0"/>
              </a:rPr>
              <a:t>Alharbi</a:t>
            </a:r>
            <a:r>
              <a:rPr lang="en-US" sz="1200" dirty="0">
                <a:latin typeface="Montserrat Medium" panose="020B0604020202020204" charset="0"/>
              </a:rPr>
              <a:t>, S., 2019. Design and </a:t>
            </a:r>
            <a:r>
              <a:rPr lang="en-US" sz="1200" dirty="0" smtClean="0">
                <a:latin typeface="Montserrat Medium" panose="020B0604020202020204" charset="0"/>
              </a:rPr>
              <a:t>fabrication of </a:t>
            </a:r>
            <a:r>
              <a:rPr lang="en-US" sz="1200" dirty="0">
                <a:latin typeface="Montserrat Medium" panose="020B0604020202020204" charset="0"/>
              </a:rPr>
              <a:t>smart home with Internet of Things enabled automation system. </a:t>
            </a:r>
            <a:r>
              <a:rPr lang="en-US" sz="1200" dirty="0" smtClean="0">
                <a:latin typeface="Montserrat Medium" panose="020B0604020202020204" charset="0"/>
              </a:rPr>
              <a:t>IEEE Access</a:t>
            </a:r>
            <a:r>
              <a:rPr lang="en-US" sz="1200" dirty="0">
                <a:latin typeface="Montserrat Medium" panose="020B0604020202020204" charset="0"/>
              </a:rPr>
              <a:t>, 7, pp.144059-144074.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72209" y="2453003"/>
            <a:ext cx="6770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Montserrat Medium" panose="020B0604020202020204" charset="0"/>
              </a:rPr>
              <a:t>[ 3 </a:t>
            </a:r>
            <a:r>
              <a:rPr lang="en-US" sz="1200" dirty="0">
                <a:latin typeface="Montserrat Medium" panose="020B0604020202020204" charset="0"/>
              </a:rPr>
              <a:t>] </a:t>
            </a:r>
            <a:r>
              <a:rPr lang="en-US" sz="1200" dirty="0" err="1">
                <a:latin typeface="Montserrat Medium" panose="020B0604020202020204" charset="0"/>
              </a:rPr>
              <a:t>Dhanush</a:t>
            </a:r>
            <a:r>
              <a:rPr lang="en-US" sz="1200" dirty="0">
                <a:latin typeface="Montserrat Medium" panose="020B0604020202020204" charset="0"/>
              </a:rPr>
              <a:t>, T., </a:t>
            </a:r>
            <a:r>
              <a:rPr lang="en-US" sz="1200" dirty="0" err="1">
                <a:latin typeface="Montserrat Medium" panose="020B0604020202020204" charset="0"/>
              </a:rPr>
              <a:t>Ramnath</a:t>
            </a:r>
            <a:r>
              <a:rPr lang="en-US" sz="1200" dirty="0">
                <a:latin typeface="Montserrat Medium" panose="020B0604020202020204" charset="0"/>
              </a:rPr>
              <a:t>, B.A., </a:t>
            </a:r>
            <a:r>
              <a:rPr lang="en-US" sz="1200" dirty="0" err="1">
                <a:latin typeface="Montserrat Medium" panose="020B0604020202020204" charset="0"/>
              </a:rPr>
              <a:t>Krishnakanth</a:t>
            </a:r>
            <a:r>
              <a:rPr lang="en-US" sz="1200" dirty="0">
                <a:latin typeface="Montserrat Medium" panose="020B0604020202020204" charset="0"/>
              </a:rPr>
              <a:t>, M. and </a:t>
            </a:r>
            <a:r>
              <a:rPr lang="en-US" sz="1200" dirty="0" err="1">
                <a:latin typeface="Montserrat Medium" panose="020B0604020202020204" charset="0"/>
              </a:rPr>
              <a:t>Bhalaji</a:t>
            </a:r>
            <a:r>
              <a:rPr lang="en-US" sz="1200" dirty="0">
                <a:latin typeface="Montserrat Medium" panose="020B0604020202020204" charset="0"/>
              </a:rPr>
              <a:t>, N., </a:t>
            </a:r>
            <a:r>
              <a:rPr lang="en-US" sz="1200" dirty="0" smtClean="0">
                <a:latin typeface="Montserrat Medium" panose="020B0604020202020204" charset="0"/>
              </a:rPr>
              <a:t>2018, July</a:t>
            </a:r>
            <a:r>
              <a:rPr lang="en-US" sz="1200" dirty="0">
                <a:latin typeface="Montserrat Medium" panose="020B0604020202020204" charset="0"/>
              </a:rPr>
              <a:t>. Smart Rooms Automation System by Thermal Sensing. In </a:t>
            </a:r>
            <a:r>
              <a:rPr lang="en-US" sz="1200" dirty="0" smtClean="0">
                <a:latin typeface="Montserrat Medium" panose="020B0604020202020204" charset="0"/>
              </a:rPr>
              <a:t>2018 International </a:t>
            </a:r>
            <a:r>
              <a:rPr lang="en-US" sz="1200" dirty="0">
                <a:latin typeface="Montserrat Medium" panose="020B0604020202020204" charset="0"/>
              </a:rPr>
              <a:t>Conference on Inventive Research in Computing Applications (ICIRCA) (pp. 596-600). </a:t>
            </a:r>
            <a:r>
              <a:rPr lang="en-US" sz="1200" dirty="0" smtClean="0">
                <a:latin typeface="Montserrat Medium" panose="020B0604020202020204" charset="0"/>
              </a:rPr>
              <a:t>IEEE.</a:t>
            </a:r>
            <a:endParaRPr lang="en-US" sz="1200" dirty="0">
              <a:latin typeface="Montserrat Mediu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1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50;p15"/>
          <p:cNvSpPr txBox="1"/>
          <p:nvPr/>
        </p:nvSpPr>
        <p:spPr>
          <a:xfrm>
            <a:off x="-373566" y="4828398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sz="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8620"/>
            <a:ext cx="1636643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7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0805" y="4584239"/>
            <a:ext cx="3435872" cy="327409"/>
            <a:chOff x="215685" y="4664693"/>
            <a:chExt cx="3435872" cy="327409"/>
          </a:xfrm>
        </p:grpSpPr>
        <p:pic>
          <p:nvPicPr>
            <p:cNvPr id="1026" name="Picture 2" descr="https://lh7-us.googleusercontent.com/hZYEiqL7_G8utnkksiQWyPU_88DSpG4RVYuFQEPnho2vyvqcM3in0gZpFBLIMp41p9nv0colgQR5mj-UsK7b3TMIA7l2JFGy5RT-alNIV9gMLrzESKwnn8I8rN7vqHN3NyGR6UpoJSeRe_q7SY7BKg=s20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685" y="4664693"/>
              <a:ext cx="360502" cy="327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8" name="Google Shape;50;p15"/>
            <p:cNvSpPr txBox="1"/>
            <p:nvPr/>
          </p:nvSpPr>
          <p:spPr>
            <a:xfrm>
              <a:off x="484288" y="4745147"/>
              <a:ext cx="3167269" cy="1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8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United International University (UIU), Dhaka, Bangladesh</a:t>
              </a:r>
              <a:r>
                <a:rPr lang="en-US" sz="800" dirty="0" smtClean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  <a:endParaRPr sz="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809595" y="4624832"/>
            <a:ext cx="9909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Montserrat Medium" panose="020B0604020202020204" charset="0"/>
              </a:rPr>
              <a:t>Page No: 06</a:t>
            </a:r>
            <a:endParaRPr lang="en-US" sz="1000" b="1" dirty="0">
              <a:latin typeface="Montserrat Medium" panose="020B0604020202020204" charset="0"/>
            </a:endParaRPr>
          </a:p>
        </p:txBody>
      </p:sp>
      <p:sp>
        <p:nvSpPr>
          <p:cNvPr id="220" name="Google Shape;223;p16"/>
          <p:cNvSpPr txBox="1">
            <a:spLocks/>
          </p:cNvSpPr>
          <p:nvPr/>
        </p:nvSpPr>
        <p:spPr>
          <a:xfrm>
            <a:off x="333280" y="1822831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2800" dirty="0" smtClean="0"/>
              <a:t>Thanks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299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ject Research Infographics by Slidesgo">
  <a:themeElements>
    <a:clrScheme name="Simple Light">
      <a:dk1>
        <a:srgbClr val="000000"/>
      </a:dk1>
      <a:lt1>
        <a:srgbClr val="FFFFFF"/>
      </a:lt1>
      <a:dk2>
        <a:srgbClr val="2F4842"/>
      </a:dk2>
      <a:lt2>
        <a:srgbClr val="597375"/>
      </a:lt2>
      <a:accent1>
        <a:srgbClr val="708D8F"/>
      </a:accent1>
      <a:accent2>
        <a:srgbClr val="86A5A8"/>
      </a:accent2>
      <a:accent3>
        <a:srgbClr val="B05044"/>
      </a:accent3>
      <a:accent4>
        <a:srgbClr val="B77855"/>
      </a:accent4>
      <a:accent5>
        <a:srgbClr val="D88269"/>
      </a:accent5>
      <a:accent6>
        <a:srgbClr val="F0E4D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445</Words>
  <Application>Microsoft Office PowerPoint</Application>
  <PresentationFormat>On-screen Show (16:9)</PresentationFormat>
  <Paragraphs>38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Montserrat</vt:lpstr>
      <vt:lpstr>Arial</vt:lpstr>
      <vt:lpstr>Montserrat Medium</vt:lpstr>
      <vt:lpstr>Fira Sans Extra Condensed</vt:lpstr>
      <vt:lpstr>Project Research Infographics by Slidesgo</vt:lpstr>
      <vt:lpstr>SmartSage: IoT-Driven Home Automation with Predictive Machine Learning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Research Infographics</dc:title>
  <cp:lastModifiedBy>Sabbir Ahmed</cp:lastModifiedBy>
  <cp:revision>21</cp:revision>
  <dcterms:modified xsi:type="dcterms:W3CDTF">2024-02-25T06:18:58Z</dcterms:modified>
</cp:coreProperties>
</file>