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9D1EC-74EC-479E-8BEE-788B3D636A67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0511-3A98-47D1-A8CE-57B1E5FF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80511-3A98-47D1-A8CE-57B1E5FFB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1d95c2a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1d95c2a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6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2AE4C-478E-4A26-3277-43DDC2DA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7F1EE1-2EF3-4C16-33ED-93E89F95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3698A-332B-A3D3-6B7A-FBB1E77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B4F9-9755-4F8F-97B2-B7593D68F3D5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78A5CE-7425-B73B-A2FF-1B6F6F5B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0476D-D7A5-E795-27D0-9BDE4CCE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B486D-26D1-0BE0-EED2-58EDBC02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5ECC7B-6426-F112-63A0-887AFC25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9585D3-E0A8-DB7D-CC5D-2A44E4B3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92C-6ECE-45E4-863F-A36A8DAF2CB1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DA2177-14CD-339A-4DC3-EA064D8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E058F5-2B3B-5B31-5D45-CFA00A6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570C5D-403B-A096-FED0-EE750965A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56E1B5-29F2-95B2-6CC2-0C0A19F6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1198F7-020A-6396-740F-B416BE6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2BF-DDFD-4AC5-853B-DEDDEC9BF31B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C4AF83-4E54-4336-912E-3EFFA1D3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4A75C9-D86F-4E85-FE64-0D57F56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09742-5B4C-45D9-8B76-91EEE86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0576D1-EA74-7917-F68C-29AB333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C18D3-396E-7B94-67B6-67355405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DFD1-6456-4CF6-B4F7-3937104E63F6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FFD54-2A69-5872-31BF-91432D9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B57C4F-E761-B186-3AC8-0D140610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5EB8-BA73-A89F-525F-6C675C41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64BD8B-8DAE-DBCB-439C-D78B3F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C72D03-ECCE-D7F6-F5EF-08A5EAF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50BD-A054-49CD-99C3-2FC7977165E7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8951B3-B59F-F48F-7889-B8683CAF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551EDC-912A-EC92-4527-79041FF5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A4B7D-4446-2BB4-0DE8-9B719907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8F4A9B-4237-0AD8-CBA4-57B16147A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79FA48-178F-C727-B582-55A22977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23561F-F9AD-983F-1D37-10A9FE3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EEF4-AE2E-45DE-8DAD-8B1D785A763A}" type="datetime1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BA423C-11E5-DED2-67E0-AB2DDEFC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3F64C2-794C-9844-8E2C-B0BCD040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DA7E1-F1BA-5881-F5EC-250D423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BDDD9-5D88-44C8-1B34-F589712F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364506-9FE9-57BE-0B9B-8661987B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BD8B32-E00D-7BC4-6B81-5F891232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7C6676-82CB-96B1-BE80-585FD5BD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D012FB-0815-F91C-1311-503637F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3653-BF50-4BE3-B6B4-D74F7FF98B0C}" type="datetime1">
              <a:rPr lang="en-US" smtClean="0"/>
              <a:t>07-Feb-24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00B431-D38A-A83B-AAC6-3191903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5C355B-7E8C-3D54-B86F-527B1F91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43D17-8E54-05D6-E67A-8599716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301D5C-98F5-63CC-C3F6-88A11D05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D8D9-BEEF-4FAD-AEF1-788FC391E32B}" type="datetime1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E76772-C65C-8BEA-D539-68AAD2D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310368-F257-273D-A762-8FCB3995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DF26A7-6BB1-5415-C0C5-30F22EC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C4A6-2F02-43F6-97E4-19A150BD6672}" type="datetime1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452F5C-90E3-0504-8535-287E1A1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9474C2-DA90-DB08-012F-B46F1400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B073F-6C45-9AB3-177F-E6835C6C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0DDF5-8E63-D2DF-DB1E-BD222EC0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ACE569-16C0-0072-BE71-78735C81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2B94D1-0554-D005-000E-5B3EACF7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806A-7AD0-4EB3-AC12-E3A6F7684E7D}" type="datetime1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B64BCD-4265-D0B7-1D40-32DE4CD5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E1A326-05E0-1DBD-51A1-53C79BC6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6919D-78E5-CB28-4C1A-0CB06D40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6E5817-7A39-1A9F-588A-D2B1F3BA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A1BF79-32B9-B7DC-5E51-7AE09FBA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152CA-6A7A-15A0-F9B3-6E1A850D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E6BD-EBB9-4E15-A430-1751D76F6378}" type="datetime1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266514-766D-3832-3732-63F657A0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3A5A2F-99C9-E436-0998-BD406E7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2D06F7-AF53-BB06-33D0-6AB7D118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FE3DCE-8804-108B-2AF2-AF2E3294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0DD9B-EDDC-5B76-564A-1FA7D49FE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C2B5-6E75-4DAA-83BB-B9BC1FF70AEA}" type="datetime1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5C3DE3-30E9-2DFF-3F46-310E01392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D033BA-F3FA-E49C-2B95-84CF1FA94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xmlns="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7847E-8AD3-F102-826C-0F4382C0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13" y="3023398"/>
            <a:ext cx="5334930" cy="3004145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DEPARTMENT OF COMPUTER SCIENCE AND ENGINEERING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     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926421-45D3-7306-9248-E1522828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sz="6000" b="1" i="0" u="none" strike="noStrike" dirty="0">
                <a:effectLst/>
                <a:latin typeface="DM Sans" pitchFamily="2" charset="0"/>
              </a:rPr>
              <a:t>ProTutor.BD</a:t>
            </a:r>
            <a:endParaRPr lang="en-US" sz="6000" dirty="0">
              <a:latin typeface="DM Sans" pitchFamily="2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xmlns="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xmlns="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xmlns="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xmlns="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xmlns="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33E5B35-DF47-C07B-A2A5-15C13D08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r="4142" b="-1"/>
          <a:stretch/>
        </p:blipFill>
        <p:spPr bwMode="auto">
          <a:xfrm>
            <a:off x="1908407" y="0"/>
            <a:ext cx="2830037" cy="283003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xmlns="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ABE440-CD8E-1D56-69DB-913F8031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B5F-AAD0-43BB-9F65-5311C18B4B5E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204461-61AD-B664-8230-703B4C065A0B}"/>
              </a:ext>
            </a:extLst>
          </p:cNvPr>
          <p:cNvSpPr txBox="1"/>
          <p:nvPr/>
        </p:nvSpPr>
        <p:spPr>
          <a:xfrm>
            <a:off x="486156" y="390924"/>
            <a:ext cx="1121968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Features List  (Functional &amp; Non-Functional): </a:t>
            </a:r>
            <a:endParaRPr lang="en-US" sz="2400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Join us as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student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guardian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,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tutor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Hire the nearest Tutor.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Default auto suggested nearest tutor for a student or a guardian.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Default auto suggested student for a tutor.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Posted blog ~ approving/reviewing system through author (admin).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Payment System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M Sans" pitchFamily="2" charset="0"/>
              </a:rPr>
              <a:t>Bkash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, Rocket,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M Sans" pitchFamily="2" charset="0"/>
              </a:rPr>
              <a:t>Nagad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M Sans" pitchFamily="2" charset="0"/>
              </a:rPr>
              <a:t>Upay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) ~ version 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Searching system based on tutor or student but default auto search based on user location/zone.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Notification system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Real time communication (chat) with tutor  admin   student/guardian.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 Provides suggestions, assignment help and download books. </a:t>
            </a:r>
          </a:p>
          <a:p>
            <a:endParaRPr lang="en-US" sz="1800" b="0" i="0" u="none" strike="noStrike" baseline="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There will be a custom way to express a tutor's fee or a teaching fee.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Available tutor list and nearest tutor’s list (using map)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Review &amp; rating with contact us.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Online tuition/Part time tuition &amp; Request for a tutor.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Frequently Asked Questions (FAQ)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Affiliate Partner System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About-us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FF99324-009D-FD0C-BDA1-26899147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8929-1319-40A8-81C7-681CE9D76682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269839-0E67-D9B4-4E20-C9AD9EFC2BF4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DM Sans" pitchFamily="2" charset="0"/>
                <a:ea typeface="+mj-ea"/>
                <a:cs typeface="+mj-cs"/>
              </a:rPr>
              <a:t>Feasibility Analysis</a:t>
            </a:r>
            <a:endParaRPr lang="en-US" sz="4000" kern="1200" dirty="0">
              <a:solidFill>
                <a:srgbClr val="FFFFFF"/>
              </a:solidFill>
              <a:latin typeface="DM Sans" pitchFamily="2" charset="0"/>
              <a:ea typeface="+mj-ea"/>
              <a:cs typeface="+mj-cs"/>
            </a:endParaRPr>
          </a:p>
        </p:txBody>
      </p:sp>
      <p:graphicFrame>
        <p:nvGraphicFramePr>
          <p:cNvPr id="6" name="Google Shape;236;p23">
            <a:extLst>
              <a:ext uri="{FF2B5EF4-FFF2-40B4-BE49-F238E27FC236}">
                <a16:creationId xmlns:a16="http://schemas.microsoft.com/office/drawing/2014/main" xmlns="" id="{2FC5D3CE-1118-D66D-ABCD-8438B622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857350"/>
              </p:ext>
            </p:extLst>
          </p:nvPr>
        </p:nvGraphicFramePr>
        <p:xfrm>
          <a:off x="432225" y="2200382"/>
          <a:ext cx="11327550" cy="39839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11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5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2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Feasibility Type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Description</a:t>
                      </a:r>
                    </a:p>
                  </a:txBody>
                  <a:tcPr marL="103222" marR="103222" marT="51611" marB="5161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Schedule</a:t>
                      </a:r>
                      <a:r>
                        <a:rPr lang="en-US" sz="2000" u="none" strike="noStrike" cap="none"/>
                        <a:t>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6 months </a:t>
                      </a: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Technical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DM Sans" pitchFamily="2" charset="0"/>
                        </a:rPr>
                        <a:t>Hardware</a:t>
                      </a:r>
                      <a:r>
                        <a:rPr lang="en-US" sz="2000" u="none" strike="noStrike" cap="none">
                          <a:latin typeface="DM Sans" pitchFamily="2" charset="0"/>
                        </a:rPr>
                        <a:t>: Computers, routers, web cameras, etc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2000" u="none" strike="noStrike" cap="none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DM Sans" pitchFamily="2" charset="0"/>
                        </a:rPr>
                        <a:t>Software:  </a:t>
                      </a:r>
                      <a:r>
                        <a:rPr lang="en-US" sz="2000" b="0" u="none" strike="noStrike" cap="none">
                          <a:latin typeface="DM Sans" pitchFamily="2" charset="0"/>
                        </a:rPr>
                        <a:t>Browser software, web design software(Sketch, Figma, Adobe XD, etc)</a:t>
                      </a:r>
                      <a:r>
                        <a:rPr lang="en-US" sz="2000" b="1" u="none" strike="noStrike" cap="none">
                          <a:latin typeface="DM Sans" pitchFamily="2" charset="0"/>
                        </a:rPr>
                        <a:t>, </a:t>
                      </a:r>
                      <a:r>
                        <a:rPr lang="en-US" sz="2000" b="0" u="none" strike="noStrike" cap="none">
                          <a:latin typeface="DM Sans" pitchFamily="2" charset="0"/>
                        </a:rPr>
                        <a:t>web development software(Bootstrap, Github, etc), video conferencing software(zoom)</a:t>
                      </a:r>
                      <a:endParaRPr lang="en-US" sz="2000" b="1" u="none" strike="noStrike" cap="none">
                        <a:latin typeface="DM Sans" pitchFamily="2" charset="0"/>
                      </a:endParaRP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3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Organizational </a:t>
                      </a:r>
                      <a:endParaRPr lang="en-US" sz="1600" u="none" strike="noStrike" cap="none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or</a:t>
                      </a:r>
                      <a:endParaRPr lang="en-US" sz="1600" u="none" strike="noStrike" cap="none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operational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In our team, we have the required technical knowledge and resources to implement the project. So no external training would be required. </a:t>
                      </a: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D9BF59-EFDB-CFCA-C3E5-53E19B38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692B-AD86-4D29-AC09-719F78A16277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0A634-9F72-2AD2-DC61-FECFC1566CCD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DM Sans" pitchFamily="2" charset="0"/>
                <a:ea typeface="+mj-ea"/>
                <a:cs typeface="+mj-cs"/>
                <a:sym typeface="Century Schoolbook"/>
              </a:rPr>
              <a:t>Research paper Study</a:t>
            </a:r>
            <a:endParaRPr lang="en-US" sz="4000" kern="1200" dirty="0">
              <a:solidFill>
                <a:srgbClr val="FFFFFF"/>
              </a:solidFill>
              <a:latin typeface="DM Sans" pitchFamily="2" charset="0"/>
              <a:ea typeface="+mj-ea"/>
              <a:cs typeface="+mj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17B19F20-6CE3-D0F2-9D70-525A4CFB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9" y="828675"/>
            <a:ext cx="177104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CC4F415-0FFB-7D12-6049-A1176BA3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6166"/>
              </p:ext>
            </p:extLst>
          </p:nvPr>
        </p:nvGraphicFramePr>
        <p:xfrm>
          <a:off x="432225" y="2170678"/>
          <a:ext cx="11327551" cy="4043393"/>
        </p:xfrm>
        <a:graphic>
          <a:graphicData uri="http://schemas.openxmlformats.org/drawingml/2006/table">
            <a:tbl>
              <a:tblPr firstRow="1" bandRow="1"/>
              <a:tblGrid>
                <a:gridCol w="2738297">
                  <a:extLst>
                    <a:ext uri="{9D8B030D-6E8A-4147-A177-3AD203B41FA5}">
                      <a16:colId xmlns:a16="http://schemas.microsoft.com/office/drawing/2014/main" xmlns="" val="408844524"/>
                    </a:ext>
                  </a:extLst>
                </a:gridCol>
                <a:gridCol w="1049808">
                  <a:extLst>
                    <a:ext uri="{9D8B030D-6E8A-4147-A177-3AD203B41FA5}">
                      <a16:colId xmlns:a16="http://schemas.microsoft.com/office/drawing/2014/main" xmlns="" val="2774493513"/>
                    </a:ext>
                  </a:extLst>
                </a:gridCol>
                <a:gridCol w="4743115">
                  <a:extLst>
                    <a:ext uri="{9D8B030D-6E8A-4147-A177-3AD203B41FA5}">
                      <a16:colId xmlns:a16="http://schemas.microsoft.com/office/drawing/2014/main" xmlns="" val="1367821766"/>
                    </a:ext>
                  </a:extLst>
                </a:gridCol>
                <a:gridCol w="2796331">
                  <a:extLst>
                    <a:ext uri="{9D8B030D-6E8A-4147-A177-3AD203B41FA5}">
                      <a16:colId xmlns:a16="http://schemas.microsoft.com/office/drawing/2014/main" xmlns="" val="3445874856"/>
                    </a:ext>
                  </a:extLst>
                </a:gridCol>
              </a:tblGrid>
              <a:tr h="362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Author 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Year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Contribution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Difference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6615674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Hutanu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 et al [1]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2017 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 </a:t>
                      </a:r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cmL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-plus platform to help both researchers, engineers and tutors to have a face-to face online interaction and easy learning experience over any mobile devices.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for general students tutor searching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7071045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Mohammad et al [2]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2013 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a tutor or tuition searching platform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160234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Dan Lo and Larry Wang [3]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2011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system with instant responses. This study shows how online tutoring is effective and what is the best practice to achieve the goal.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Only for professionals and online tutoring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7849150"/>
                  </a:ext>
                </a:extLst>
              </a:tr>
              <a:tr h="7681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Govaerts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 et al [4]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2014 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platform Go-Lab to help new tutors to get help from experienced tutor and become an expert.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designed for students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775007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9858A6-F90F-08C6-765E-5F5A8043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7A25-7563-4144-9A74-BF77FEAACD1B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2985C-E141-499A-B6F0-DC9B6DD8B19C}"/>
              </a:ext>
            </a:extLst>
          </p:cNvPr>
          <p:cNvSpPr txBox="1"/>
          <p:nvPr/>
        </p:nvSpPr>
        <p:spPr>
          <a:xfrm>
            <a:off x="294132" y="937894"/>
            <a:ext cx="1160373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 Nori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[4] Sten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Faysal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FF73B09-8EC4-9B0A-1644-9A0792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AF3-628D-4B39-BC1E-699B139B36F3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8B772-40AB-696F-AEF9-6E85A2E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DM Sans" pitchFamily="2" charset="0"/>
              </a:rPr>
              <a:t>Thank you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C926DA-CC92-70B4-64C0-FE8A1046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B0B-9B53-456B-851E-59B3A29CDCFE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2">
            <a:extLst>
              <a:ext uri="{FF2B5EF4-FFF2-40B4-BE49-F238E27FC236}">
                <a16:creationId xmlns:a16="http://schemas.microsoft.com/office/drawing/2014/main" xmlns="" id="{12EC50ED-FE55-F934-0EF6-07BF43AA61E3}"/>
              </a:ext>
            </a:extLst>
          </p:cNvPr>
          <p:cNvSpPr txBox="1"/>
          <p:nvPr/>
        </p:nvSpPr>
        <p:spPr>
          <a:xfrm>
            <a:off x="932089" y="1309432"/>
            <a:ext cx="4584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Course Teacher:</a:t>
            </a:r>
            <a:endParaRPr sz="32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Dr.Suman</a:t>
            </a:r>
            <a:r>
              <a:rPr lang="en-US" sz="32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Ahmmed</a:t>
            </a:r>
            <a:endParaRPr sz="32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M Sans" pitchFamily="2" charset="0"/>
                <a:ea typeface="Roboto"/>
                <a:cs typeface="Roboto"/>
                <a:sym typeface="Roboto"/>
              </a:rPr>
              <a:t>Associate Professor, CSE Director, Center for Development of IT Professionals (CDIP)</a:t>
            </a:r>
            <a:endParaRPr sz="1600" b="1" i="0" u="none" strike="noStrike" cap="none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11;p2">
            <a:extLst>
              <a:ext uri="{FF2B5EF4-FFF2-40B4-BE49-F238E27FC236}">
                <a16:creationId xmlns:a16="http://schemas.microsoft.com/office/drawing/2014/main" xmlns="" id="{247EEAA0-132C-7985-195F-A894331CD86A}"/>
              </a:ext>
            </a:extLst>
          </p:cNvPr>
          <p:cNvSpPr txBox="1"/>
          <p:nvPr/>
        </p:nvSpPr>
        <p:spPr>
          <a:xfrm flipH="1">
            <a:off x="6157232" y="4051756"/>
            <a:ext cx="565975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Iftekharul Islam - 012 241 0013</a:t>
            </a:r>
            <a:endParaRPr dirty="0">
              <a:latin typeface="DM Sans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Rayhan 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Shorif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–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0122410022</a:t>
            </a:r>
            <a:endParaRPr dirty="0">
              <a:latin typeface="DM Sans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F. M.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Shefat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 Hossain Niloy-0122310011</a:t>
            </a:r>
            <a:endParaRPr sz="18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Arnab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Protim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 Mondal-0122320014</a:t>
            </a:r>
            <a:endParaRPr sz="1800" b="0" i="0" u="none" strike="noStrike" cap="none" dirty="0">
              <a:solidFill>
                <a:srgbClr val="000000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88E08E2-69DC-0B34-0CDF-F5E6326E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A9CC-05F6-49A5-B45F-DF7107C46364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3">
            <a:extLst>
              <a:ext uri="{FF2B5EF4-FFF2-40B4-BE49-F238E27FC236}">
                <a16:creationId xmlns:a16="http://schemas.microsoft.com/office/drawing/2014/main" xmlns="" id="{12B496B2-597C-08E2-AB54-3DE309DCAD95}"/>
              </a:ext>
            </a:extLst>
          </p:cNvPr>
          <p:cNvSpPr txBox="1"/>
          <p:nvPr/>
        </p:nvSpPr>
        <p:spPr>
          <a:xfrm>
            <a:off x="2364471" y="464574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sz="4400" b="0" i="0" u="none" strike="noStrike" cap="none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Google Shape;116;p3">
            <a:extLst>
              <a:ext uri="{FF2B5EF4-FFF2-40B4-BE49-F238E27FC236}">
                <a16:creationId xmlns:a16="http://schemas.microsoft.com/office/drawing/2014/main" xmlns="" id="{C7A7D617-95B2-9AC3-9A4C-D44CEA3135D5}"/>
              </a:ext>
            </a:extLst>
          </p:cNvPr>
          <p:cNvSpPr txBox="1">
            <a:spLocks/>
          </p:cNvSpPr>
          <p:nvPr/>
        </p:nvSpPr>
        <p:spPr>
          <a:xfrm>
            <a:off x="925657" y="2009511"/>
            <a:ext cx="3711702" cy="28389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1" dirty="0">
                <a:latin typeface="DM Sans" pitchFamily="2" charset="0"/>
              </a:rPr>
              <a:t>Platform to find out reliable study assistant</a:t>
            </a:r>
          </a:p>
        </p:txBody>
      </p:sp>
      <p:pic>
        <p:nvPicPr>
          <p:cNvPr id="8" name="Google Shape;117;p3">
            <a:extLst>
              <a:ext uri="{FF2B5EF4-FFF2-40B4-BE49-F238E27FC236}">
                <a16:creationId xmlns:a16="http://schemas.microsoft.com/office/drawing/2014/main" xmlns="" id="{818B6501-C26F-50E0-D8CE-3255C9C1D1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46" y="1602395"/>
            <a:ext cx="2262150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Google Shape;118;p3">
            <a:extLst>
              <a:ext uri="{FF2B5EF4-FFF2-40B4-BE49-F238E27FC236}">
                <a16:creationId xmlns:a16="http://schemas.microsoft.com/office/drawing/2014/main" xmlns="" id="{93D69BA2-2DFB-2EB6-3CB1-F4458FEE78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439" y="4088376"/>
            <a:ext cx="2328965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19;p3">
            <a:extLst>
              <a:ext uri="{FF2B5EF4-FFF2-40B4-BE49-F238E27FC236}">
                <a16:creationId xmlns:a16="http://schemas.microsoft.com/office/drawing/2014/main" xmlns="" id="{BBE76020-F011-9125-EE61-F61EE085D9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5695" y="1576675"/>
            <a:ext cx="2427796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120;p3">
            <a:extLst>
              <a:ext uri="{FF2B5EF4-FFF2-40B4-BE49-F238E27FC236}">
                <a16:creationId xmlns:a16="http://schemas.microsoft.com/office/drawing/2014/main" xmlns="" id="{E7F941AA-BCA5-E567-7877-26D119E82A3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5695" y="4088376"/>
            <a:ext cx="2427796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BC349-9573-3CC4-72A2-770828A3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12C0-8FD7-4631-BCA9-7D8E1430BE24}" type="datetime1">
              <a:rPr lang="en-US" smtClean="0"/>
              <a:t>07-Feb-24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42541C-440A-E0C9-BCC3-C1D3CA47FA2F}"/>
              </a:ext>
            </a:extLst>
          </p:cNvPr>
          <p:cNvSpPr txBox="1"/>
          <p:nvPr/>
        </p:nvSpPr>
        <p:spPr>
          <a:xfrm>
            <a:off x="2537139" y="327917"/>
            <a:ext cx="6094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sz="4000" dirty="0">
              <a:latin typeface="DM Sans" pitchFamily="2" charset="0"/>
            </a:endParaRPr>
          </a:p>
        </p:txBody>
      </p:sp>
      <p:sp>
        <p:nvSpPr>
          <p:cNvPr id="4" name="Google Shape;723;p46">
            <a:extLst>
              <a:ext uri="{FF2B5EF4-FFF2-40B4-BE49-F238E27FC236}">
                <a16:creationId xmlns:a16="http://schemas.microsoft.com/office/drawing/2014/main" xmlns="" id="{DF877EB6-9D89-3ECA-D23C-81A464E0FD8B}"/>
              </a:ext>
            </a:extLst>
          </p:cNvPr>
          <p:cNvSpPr/>
          <p:nvPr/>
        </p:nvSpPr>
        <p:spPr>
          <a:xfrm rot="18900000">
            <a:off x="1490631" y="1465975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23;p46">
            <a:extLst>
              <a:ext uri="{FF2B5EF4-FFF2-40B4-BE49-F238E27FC236}">
                <a16:creationId xmlns:a16="http://schemas.microsoft.com/office/drawing/2014/main" xmlns="" id="{F07A3E0C-8B59-9E52-1B19-9E6F7F36B5B4}"/>
              </a:ext>
            </a:extLst>
          </p:cNvPr>
          <p:cNvSpPr/>
          <p:nvPr/>
        </p:nvSpPr>
        <p:spPr>
          <a:xfrm rot="18900000">
            <a:off x="1490632" y="2442966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3;p46">
            <a:extLst>
              <a:ext uri="{FF2B5EF4-FFF2-40B4-BE49-F238E27FC236}">
                <a16:creationId xmlns:a16="http://schemas.microsoft.com/office/drawing/2014/main" xmlns="" id="{90539547-D557-1DF2-177C-668425F8490B}"/>
              </a:ext>
            </a:extLst>
          </p:cNvPr>
          <p:cNvSpPr/>
          <p:nvPr/>
        </p:nvSpPr>
        <p:spPr>
          <a:xfrm rot="18900000">
            <a:off x="1490630" y="3561290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23;p46">
            <a:extLst>
              <a:ext uri="{FF2B5EF4-FFF2-40B4-BE49-F238E27FC236}">
                <a16:creationId xmlns:a16="http://schemas.microsoft.com/office/drawing/2014/main" xmlns="" id="{1E871B3F-647E-851F-49E7-351E831F542C}"/>
              </a:ext>
            </a:extLst>
          </p:cNvPr>
          <p:cNvSpPr/>
          <p:nvPr/>
        </p:nvSpPr>
        <p:spPr>
          <a:xfrm rot="18900000">
            <a:off x="1490630" y="4679614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E935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23;p46">
            <a:extLst>
              <a:ext uri="{FF2B5EF4-FFF2-40B4-BE49-F238E27FC236}">
                <a16:creationId xmlns:a16="http://schemas.microsoft.com/office/drawing/2014/main" xmlns="" id="{4FC5CBB1-9EF1-5DE5-C8CA-C575298B3925}"/>
              </a:ext>
            </a:extLst>
          </p:cNvPr>
          <p:cNvSpPr/>
          <p:nvPr/>
        </p:nvSpPr>
        <p:spPr>
          <a:xfrm rot="18900000">
            <a:off x="1490629" y="5656603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ADEF49-DE32-C06D-C019-A59DA733A1EE}"/>
              </a:ext>
            </a:extLst>
          </p:cNvPr>
          <p:cNvSpPr txBox="1"/>
          <p:nvPr/>
        </p:nvSpPr>
        <p:spPr>
          <a:xfrm>
            <a:off x="2261680" y="1593367"/>
            <a:ext cx="6645556" cy="3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Always existing demand of experienced tutor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E7FAD6-0F25-0091-A412-A50A85647EBA}"/>
              </a:ext>
            </a:extLst>
          </p:cNvPr>
          <p:cNvSpPr txBox="1"/>
          <p:nvPr/>
        </p:nvSpPr>
        <p:spPr>
          <a:xfrm>
            <a:off x="2261680" y="2567686"/>
            <a:ext cx="803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Parents and students are worried about fraud and sources to find to tutor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77DA54-E870-8295-0FF3-863A5AAF9949}"/>
              </a:ext>
            </a:extLst>
          </p:cNvPr>
          <p:cNvSpPr txBox="1"/>
          <p:nvPr/>
        </p:nvSpPr>
        <p:spPr>
          <a:xfrm>
            <a:off x="2261680" y="3722832"/>
            <a:ext cx="63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Increasing internet accessibility and available online tools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98F59C-DFB9-3498-EC7D-06B6F9FC69F6}"/>
              </a:ext>
            </a:extLst>
          </p:cNvPr>
          <p:cNvSpPr txBox="1"/>
          <p:nvPr/>
        </p:nvSpPr>
        <p:spPr>
          <a:xfrm>
            <a:off x="2261680" y="4745900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Students and many varsity graduates are in quest of tuition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82B940-4806-13B5-B144-674140E9B1D2}"/>
              </a:ext>
            </a:extLst>
          </p:cNvPr>
          <p:cNvSpPr txBox="1"/>
          <p:nvPr/>
        </p:nvSpPr>
        <p:spPr>
          <a:xfrm>
            <a:off x="2261680" y="5751357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Comfortable and convenient for all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37233A-1D0B-4D87-54E6-41F913E7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4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357C-5B24-432C-8A21-021326D52D86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5C0C19-81EA-D5A7-A0C3-6870B42A1978}"/>
              </a:ext>
            </a:extLst>
          </p:cNvPr>
          <p:cNvSpPr txBox="1"/>
          <p:nvPr/>
        </p:nvSpPr>
        <p:spPr>
          <a:xfrm>
            <a:off x="3831343" y="514350"/>
            <a:ext cx="416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Websites</a:t>
            </a:r>
            <a:endParaRPr lang="en-US" sz="3600" b="0" i="0" u="none" strike="noStrike" cap="none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  <a:p>
            <a:endParaRPr lang="en-US" dirty="0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xmlns="" id="{C154B7EC-99C1-A6A5-B31C-830FAF9F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1299093"/>
            <a:ext cx="3657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3DB9C013-78F9-F81F-420D-D497433A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2674386"/>
            <a:ext cx="31051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53;p11">
            <a:extLst>
              <a:ext uri="{FF2B5EF4-FFF2-40B4-BE49-F238E27FC236}">
                <a16:creationId xmlns:a16="http://schemas.microsoft.com/office/drawing/2014/main" xmlns="" id="{84903695-2787-C988-0A5A-BB707D13EB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1157547" y="4615479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4C385DBD-0ABB-E448-AFED-49BF9F8B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909" y="1299093"/>
            <a:ext cx="2067548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6;p11">
            <a:extLst>
              <a:ext uri="{FF2B5EF4-FFF2-40B4-BE49-F238E27FC236}">
                <a16:creationId xmlns:a16="http://schemas.microsoft.com/office/drawing/2014/main" xmlns="" id="{B6C327C4-06F0-2522-A734-4FF96CAC4B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3650" b="4413"/>
          <a:stretch/>
        </p:blipFill>
        <p:spPr>
          <a:xfrm>
            <a:off x="8153909" y="4615479"/>
            <a:ext cx="2622948" cy="82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BB6620-230D-1509-B897-0C31E251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82AE-0D7E-44B9-80EF-ECD2C4E7AB34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61BD6D-DBFD-C4B4-DBC8-E972B6DFC576}"/>
              </a:ext>
            </a:extLst>
          </p:cNvPr>
          <p:cNvSpPr txBox="1"/>
          <p:nvPr/>
        </p:nvSpPr>
        <p:spPr>
          <a:xfrm>
            <a:off x="7007289" y="1222310"/>
            <a:ext cx="172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xmlns="" id="{42A37222-CFD6-794E-A8B7-215A867B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1299093"/>
            <a:ext cx="3657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68F75E-06FB-748F-2CF0-D62D644049CD}"/>
              </a:ext>
            </a:extLst>
          </p:cNvPr>
          <p:cNvSpPr txBox="1"/>
          <p:nvPr/>
        </p:nvSpPr>
        <p:spPr>
          <a:xfrm>
            <a:off x="7094764" y="1983921"/>
            <a:ext cx="331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Tutor Request 	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Available Tuitions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Payment  System                                                   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Quick Chat 	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Online tuition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A8CA61F6-2743-8713-55F7-8B94908F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4111300"/>
            <a:ext cx="31051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7214C7-6AF3-679E-8CC5-C22F8AE15813}"/>
              </a:ext>
            </a:extLst>
          </p:cNvPr>
          <p:cNvSpPr txBox="1"/>
          <p:nvPr/>
        </p:nvSpPr>
        <p:spPr>
          <a:xfrm>
            <a:off x="7007289" y="4073589"/>
            <a:ext cx="172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A551F4-D9E1-69C3-0335-8FCC0585B957}"/>
              </a:ext>
            </a:extLst>
          </p:cNvPr>
          <p:cNvSpPr txBox="1"/>
          <p:nvPr/>
        </p:nvSpPr>
        <p:spPr>
          <a:xfrm>
            <a:off x="7176408" y="4620027"/>
            <a:ext cx="4923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Request a tutor(specific requirements)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Premium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Tuition Post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Payment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B26CFC-E341-62ED-1825-2A7D3A75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54D9-6FDB-4640-9E60-FE5D212C73B9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3;p11">
            <a:extLst>
              <a:ext uri="{FF2B5EF4-FFF2-40B4-BE49-F238E27FC236}">
                <a16:creationId xmlns:a16="http://schemas.microsoft.com/office/drawing/2014/main" xmlns="" id="{2BB819CE-6CB1-6EB4-779D-4338F372C7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743" b="15007"/>
          <a:stretch/>
        </p:blipFill>
        <p:spPr>
          <a:xfrm>
            <a:off x="1110894" y="1349765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6F4013-C814-2F6B-3C34-192AEB3D575A}"/>
              </a:ext>
            </a:extLst>
          </p:cNvPr>
          <p:cNvSpPr txBox="1"/>
          <p:nvPr/>
        </p:nvSpPr>
        <p:spPr>
          <a:xfrm>
            <a:off x="7025951" y="122231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28998C-9FCD-F660-874C-103664D45FC7}"/>
              </a:ext>
            </a:extLst>
          </p:cNvPr>
          <p:cNvSpPr txBox="1"/>
          <p:nvPr/>
        </p:nvSpPr>
        <p:spPr>
          <a:xfrm>
            <a:off x="7184571" y="2073729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04ED2EB0-39EB-6D46-F553-D5EF501C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94" y="3005428"/>
            <a:ext cx="2067548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00C3FF-C965-6D4E-DAEF-872CDA33A3F0}"/>
              </a:ext>
            </a:extLst>
          </p:cNvPr>
          <p:cNvSpPr txBox="1"/>
          <p:nvPr/>
        </p:nvSpPr>
        <p:spPr>
          <a:xfrm>
            <a:off x="7025951" y="3583943"/>
            <a:ext cx="365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30EEA6-CDE7-5A2B-B0E8-111CF1AB24EA}"/>
              </a:ext>
            </a:extLst>
          </p:cNvPr>
          <p:cNvSpPr txBox="1"/>
          <p:nvPr/>
        </p:nvSpPr>
        <p:spPr>
          <a:xfrm>
            <a:off x="7025951" y="443899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Available Tuitions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Quick Chat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Review &amp; Rating 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29EB67-2152-EF73-6CD9-D60F37DC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F15B-1A0E-4564-B32A-E1408ADBBF7C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6;p11">
            <a:extLst>
              <a:ext uri="{FF2B5EF4-FFF2-40B4-BE49-F238E27FC236}">
                <a16:creationId xmlns:a16="http://schemas.microsoft.com/office/drawing/2014/main" xmlns="" id="{A9416EA7-8C98-3792-435A-1DBD249E5E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3650" b="4413"/>
          <a:stretch/>
        </p:blipFill>
        <p:spPr>
          <a:xfrm>
            <a:off x="1603479" y="1381828"/>
            <a:ext cx="2622948" cy="82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D7CB8-5111-178E-5529-88E8C3BB0C2E}"/>
              </a:ext>
            </a:extLst>
          </p:cNvPr>
          <p:cNvSpPr txBox="1"/>
          <p:nvPr/>
        </p:nvSpPr>
        <p:spPr>
          <a:xfrm>
            <a:off x="5718500" y="138182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Tutor list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Today Available Tuition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Request for tutors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7F57156-F0E1-40E4-FA7E-741E2429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7E1-A734-41F5-8FDF-6C74944A66A8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3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9E588C7-41D5-7AB8-42B4-2236E0C2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20405"/>
              </p:ext>
            </p:extLst>
          </p:nvPr>
        </p:nvGraphicFramePr>
        <p:xfrm>
          <a:off x="400050" y="0"/>
          <a:ext cx="11210923" cy="6634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011">
                  <a:extLst>
                    <a:ext uri="{9D8B030D-6E8A-4147-A177-3AD203B41FA5}">
                      <a16:colId xmlns:a16="http://schemas.microsoft.com/office/drawing/2014/main" xmlns="" val="1885627503"/>
                    </a:ext>
                  </a:extLst>
                </a:gridCol>
                <a:gridCol w="1430715">
                  <a:extLst>
                    <a:ext uri="{9D8B030D-6E8A-4147-A177-3AD203B41FA5}">
                      <a16:colId xmlns:a16="http://schemas.microsoft.com/office/drawing/2014/main" xmlns="" val="3175053832"/>
                    </a:ext>
                  </a:extLst>
                </a:gridCol>
                <a:gridCol w="1430715">
                  <a:extLst>
                    <a:ext uri="{9D8B030D-6E8A-4147-A177-3AD203B41FA5}">
                      <a16:colId xmlns:a16="http://schemas.microsoft.com/office/drawing/2014/main" xmlns="" val="478961924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xmlns="" val="658296766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xmlns="" val="344741784"/>
                    </a:ext>
                  </a:extLst>
                </a:gridCol>
                <a:gridCol w="1395818">
                  <a:extLst>
                    <a:ext uri="{9D8B030D-6E8A-4147-A177-3AD203B41FA5}">
                      <a16:colId xmlns:a16="http://schemas.microsoft.com/office/drawing/2014/main" xmlns="" val="4180209198"/>
                    </a:ext>
                  </a:extLst>
                </a:gridCol>
                <a:gridCol w="1395818">
                  <a:extLst>
                    <a:ext uri="{9D8B030D-6E8A-4147-A177-3AD203B41FA5}">
                      <a16:colId xmlns:a16="http://schemas.microsoft.com/office/drawing/2014/main" xmlns="" val="356255624"/>
                    </a:ext>
                  </a:extLst>
                </a:gridCol>
                <a:gridCol w="1186446">
                  <a:extLst>
                    <a:ext uri="{9D8B030D-6E8A-4147-A177-3AD203B41FA5}">
                      <a16:colId xmlns:a16="http://schemas.microsoft.com/office/drawing/2014/main" xmlns="" val="754046693"/>
                    </a:ext>
                  </a:extLst>
                </a:gridCol>
                <a:gridCol w="907283">
                  <a:extLst>
                    <a:ext uri="{9D8B030D-6E8A-4147-A177-3AD203B41FA5}">
                      <a16:colId xmlns:a16="http://schemas.microsoft.com/office/drawing/2014/main" xmlns="" val="2307585010"/>
                    </a:ext>
                  </a:extLst>
                </a:gridCol>
                <a:gridCol w="43645">
                  <a:extLst>
                    <a:ext uri="{9D8B030D-6E8A-4147-A177-3AD203B41FA5}">
                      <a16:colId xmlns:a16="http://schemas.microsoft.com/office/drawing/2014/main" xmlns="" val="298613291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DM Sans" pitchFamily="2" charset="0"/>
                        </a:rPr>
                        <a:t>Features</a:t>
                      </a:r>
                      <a:endParaRPr lang="en-US" sz="2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101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355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Existing Products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000" dirty="0">
                          <a:effectLst/>
                          <a:latin typeface="DM Sans" pitchFamily="2" charset="0"/>
                          <a:ea typeface="Times New Roman" panose="02020603050405020304" pitchFamily="18" charset="0"/>
                        </a:rPr>
                        <a:t>OUR PRODUCT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16208574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12752918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267964203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87309647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12730450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Admin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555838200"/>
                  </a:ext>
                </a:extLst>
              </a:tr>
              <a:tr h="208384">
                <a:tc rowSpan="2">
                  <a:txBody>
                    <a:bodyPr/>
                    <a:lstStyle/>
                    <a:p>
                      <a:pPr marL="755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DM Sans" pitchFamily="2" charset="0"/>
                        </a:rPr>
                        <a:t>Roles</a:t>
                      </a:r>
                      <a:endParaRPr lang="en-US" sz="105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Tutor</a:t>
                      </a:r>
                      <a:endParaRPr lang="en-US" sz="18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51627178"/>
                  </a:ext>
                </a:extLst>
              </a:tr>
              <a:tr h="208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Students</a:t>
                      </a:r>
                      <a:endParaRPr lang="en-US" sz="18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63860289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Guardian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21169844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Available Tuitions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57723161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Payment System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9056109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Premium Tutors Search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42088951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Affiliate Partner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7618569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Notifications System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58341271"/>
                  </a:ext>
                </a:extLst>
              </a:tr>
              <a:tr h="209913">
                <a:tc gridSpan="2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FAQ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11100875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Contact Us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339289528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16429171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35377018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43140332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119225036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50719328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Default auto-search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34073852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Default auto-suggest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299812281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839084647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93089815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788666807"/>
                  </a:ext>
                </a:extLst>
              </a:tr>
              <a:tr h="208384">
                <a:tc rowSpan="2" gridSpan="3"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790775906"/>
                  </a:ext>
                </a:extLst>
              </a:tr>
              <a:tr h="208384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               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97885973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65430837"/>
                  </a:ext>
                </a:extLst>
              </a:tr>
            </a:tbl>
          </a:graphicData>
        </a:graphic>
      </p:graphicFrame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xmlns="" id="{68E5A963-F314-0099-0F12-68B014B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399" y="724702"/>
            <a:ext cx="1201289" cy="42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F4B459-7352-B1C5-EFBD-2B2A2020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6" y="530660"/>
            <a:ext cx="1054608" cy="5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3;p11">
            <a:extLst>
              <a:ext uri="{FF2B5EF4-FFF2-40B4-BE49-F238E27FC236}">
                <a16:creationId xmlns:a16="http://schemas.microsoft.com/office/drawing/2014/main" xmlns="" id="{44ED48AB-B7EA-6FA7-9B9A-E1907D933D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7049778" y="658297"/>
            <a:ext cx="975483" cy="4281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xmlns="" id="{3A477648-F4EF-9E53-A2CA-5FF70EE7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725" y="396765"/>
            <a:ext cx="975483" cy="8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56;p11">
            <a:extLst>
              <a:ext uri="{FF2B5EF4-FFF2-40B4-BE49-F238E27FC236}">
                <a16:creationId xmlns:a16="http://schemas.microsoft.com/office/drawing/2014/main" xmlns="" id="{2F3FA978-C79C-531D-FAA1-C35B30F8D8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3650" b="4413"/>
          <a:stretch/>
        </p:blipFill>
        <p:spPr>
          <a:xfrm>
            <a:off x="9579487" y="658297"/>
            <a:ext cx="975483" cy="38244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xmlns="" id="{B6ECAC6B-DBB4-EF63-EEDC-9BD2D465CA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54" y="808540"/>
            <a:ext cx="900934" cy="4421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2A453B1-EAD1-C5D4-1F9E-FFDC42FD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15E-8A02-4AD9-9620-DF98A6CC2DB0}" type="datetime1">
              <a:rPr lang="en-US" smtClean="0"/>
              <a:t>07-Feb-24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893</Words>
  <Application>Microsoft Office PowerPoint</Application>
  <PresentationFormat>Widescreen</PresentationFormat>
  <Paragraphs>386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Century Schoolbook</vt:lpstr>
      <vt:lpstr>DM Sans</vt:lpstr>
      <vt:lpstr>Noto Sans Symbols</vt:lpstr>
      <vt:lpstr>Roboto</vt:lpstr>
      <vt:lpstr>Times New Roman</vt:lpstr>
      <vt:lpstr>Wingdings</vt:lpstr>
      <vt:lpstr>Office Theme</vt:lpstr>
      <vt:lpstr>DEPARTMENT OF COMPUTER SCIENCE AND ENGINEERING       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iftekharul 2k17</dc:creator>
  <cp:lastModifiedBy>Sabbir Ahmed</cp:lastModifiedBy>
  <cp:revision>5</cp:revision>
  <dcterms:created xsi:type="dcterms:W3CDTF">2024-02-06T19:17:34Z</dcterms:created>
  <dcterms:modified xsi:type="dcterms:W3CDTF">2024-02-07T09:16:16Z</dcterms:modified>
</cp:coreProperties>
</file>