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64" r:id="rId4"/>
    <p:sldId id="266" r:id="rId5"/>
    <p:sldId id="267" r:id="rId6"/>
    <p:sldId id="261" r:id="rId7"/>
    <p:sldId id="265" r:id="rId8"/>
    <p:sldId id="263" r:id="rId9"/>
  </p:sldIdLst>
  <p:sldSz cx="9144000" cy="5143500" type="screen16x9"/>
  <p:notesSz cx="6858000" cy="9144000"/>
  <p:embeddedFontLst>
    <p:embeddedFont>
      <p:font typeface="Montserrat Medium" panose="020B0604020202020204" charset="0"/>
      <p:regular r:id="rId12"/>
      <p:bold r:id="rId13"/>
      <p:italic r:id="rId14"/>
      <p:boldItalic r:id="rId15"/>
    </p:embeddedFont>
    <p:embeddedFont>
      <p:font typeface="Fira Sans Extra Condensed" panose="020B0604020202020204" charset="0"/>
      <p:regular r:id="rId16"/>
      <p:bold r:id="rId17"/>
      <p:italic r:id="rId18"/>
      <p:boldItalic r:id="rId19"/>
    </p:embeddedFont>
    <p:embeddedFont>
      <p:font typeface="Montserra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3E1DBF-5C15-4629-BDE5-5346A9AC08C9}">
  <a:tblStyle styleId="{7E3E1DBF-5C15-4629-BDE5-5346A9AC08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373C3-5698-471F-9308-38CF10C2DB54}" type="datetime1">
              <a:rPr lang="en-US" smtClean="0"/>
              <a:t>01-Mar-24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sadcsadc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16490-EC7C-4693-9740-FBDDB5809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77085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3506537"/>
      </p:ext>
    </p:extLst>
  </p:cSld>
  <p:clrMap bg1="lt1" tx1="dk1" bg2="dk2" tx2="lt2" accent1="accent1" accent2="accent2" accent3="accent3" accent4="accent4" accent5="accent5" accent6="accent6" hlink="hlink" folHlink="folHlink"/>
  <p:hf hd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434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572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929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096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92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271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8041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29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1231241"/>
            <a:ext cx="4487400" cy="22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482671"/>
            <a:ext cx="44874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ctrTitle"/>
          </p:nvPr>
        </p:nvSpPr>
        <p:spPr>
          <a:xfrm>
            <a:off x="606730" y="650756"/>
            <a:ext cx="8284870" cy="6623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dirty="0">
                <a:latin typeface="Montserrat Medium" panose="020B0604020202020204" charset="0"/>
              </a:rPr>
              <a:t>Smart Sage: </a:t>
            </a:r>
            <a:r>
              <a:rPr lang="en-US" sz="2000" dirty="0" err="1">
                <a:latin typeface="Montserrat Medium" panose="020B0604020202020204" charset="0"/>
              </a:rPr>
              <a:t>IoT</a:t>
            </a:r>
            <a:r>
              <a:rPr lang="en-US" sz="2000" dirty="0">
                <a:latin typeface="Montserrat Medium" panose="020B0604020202020204" charset="0"/>
              </a:rPr>
              <a:t>-Driven Home </a:t>
            </a:r>
            <a:r>
              <a:rPr lang="en-US" sz="2000" dirty="0" smtClean="0">
                <a:latin typeface="Montserrat Medium" panose="020B0604020202020204" charset="0"/>
              </a:rPr>
              <a:t>Automation Framework </a:t>
            </a:r>
            <a:r>
              <a:rPr lang="en-US" sz="2000" dirty="0">
                <a:latin typeface="Montserrat Medium" panose="020B0604020202020204" charset="0"/>
              </a:rPr>
              <a:t>with Predictive Machine Learning</a:t>
            </a:r>
          </a:p>
        </p:txBody>
      </p:sp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606730" y="3196855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Montserrat Medium" panose="020B0604020202020204" charset="0"/>
              </a:rPr>
              <a:t>Presented </a:t>
            </a:r>
            <a:r>
              <a:rPr lang="en-US" b="1" dirty="0">
                <a:latin typeface="Montserrat Medium" panose="020B0604020202020204" charset="0"/>
              </a:rPr>
              <a:t>By:</a:t>
            </a:r>
          </a:p>
          <a:p>
            <a:r>
              <a:rPr lang="en-US" sz="1200" dirty="0">
                <a:latin typeface="Montserrat Medium" panose="020B0604020202020204" charset="0"/>
              </a:rPr>
              <a:t>Rayhan Al Shorif – </a:t>
            </a:r>
            <a:r>
              <a:rPr lang="en-US" sz="1200" dirty="0" smtClean="0">
                <a:latin typeface="Montserrat Medium" panose="020B0604020202020204" charset="0"/>
              </a:rPr>
              <a:t>0122410022</a:t>
            </a:r>
          </a:p>
          <a:p>
            <a:r>
              <a:rPr lang="en-US" sz="1200" b="1" dirty="0" smtClean="0">
                <a:latin typeface="Montserrat Medium" panose="020B0604020202020204" charset="0"/>
              </a:rPr>
              <a:t>Dept</a:t>
            </a:r>
            <a:r>
              <a:rPr lang="en-US" sz="1200" b="1" dirty="0">
                <a:latin typeface="Montserrat Medium" panose="020B0604020202020204" charset="0"/>
              </a:rPr>
              <a:t>. of </a:t>
            </a:r>
            <a:r>
              <a:rPr lang="en-US" sz="1200" b="1" dirty="0" smtClean="0">
                <a:latin typeface="Montserrat Medium" panose="020B0604020202020204" charset="0"/>
              </a:rPr>
              <a:t>CSE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19" name="Rectangle 218"/>
          <p:cNvSpPr/>
          <p:nvPr/>
        </p:nvSpPr>
        <p:spPr>
          <a:xfrm>
            <a:off x="606730" y="21657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Montserrat Medium" panose="020B0604020202020204" charset="0"/>
              </a:rPr>
              <a:t>Course Teacher:</a:t>
            </a:r>
          </a:p>
          <a:p>
            <a:r>
              <a:rPr lang="en-US" sz="1200" dirty="0">
                <a:latin typeface="Montserrat Medium" panose="020B0604020202020204" charset="0"/>
              </a:rPr>
              <a:t>Dr. </a:t>
            </a:r>
            <a:r>
              <a:rPr lang="en-US" sz="1200" dirty="0" err="1">
                <a:latin typeface="Montserrat Medium" panose="020B0604020202020204" charset="0"/>
              </a:rPr>
              <a:t>Khondaker</a:t>
            </a:r>
            <a:r>
              <a:rPr lang="en-US" sz="1200" dirty="0">
                <a:latin typeface="Montserrat Medium" panose="020B0604020202020204" charset="0"/>
              </a:rPr>
              <a:t> Abdullah -</a:t>
            </a:r>
            <a:r>
              <a:rPr lang="en-US" sz="1200" dirty="0" smtClean="0">
                <a:latin typeface="Montserrat Medium" panose="020B0604020202020204" charset="0"/>
              </a:rPr>
              <a:t>Al-</a:t>
            </a:r>
            <a:r>
              <a:rPr lang="en-US" sz="1200" dirty="0" err="1" smtClean="0">
                <a:latin typeface="Montserrat Medium" panose="020B0604020202020204" charset="0"/>
              </a:rPr>
              <a:t>Mamun</a:t>
            </a:r>
            <a:endParaRPr lang="en-US" sz="1200" dirty="0" smtClean="0">
              <a:latin typeface="Montserrat Medium" panose="020B0604020202020204" charset="0"/>
            </a:endParaRPr>
          </a:p>
          <a:p>
            <a:r>
              <a:rPr lang="en-US" sz="1200" b="1" dirty="0">
                <a:latin typeface="Montserrat Medium" panose="020B0604020202020204" charset="0"/>
              </a:rPr>
              <a:t>Professor , Dept. of CSE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09595" y="4624832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01</a:t>
            </a:r>
            <a:endParaRPr lang="en-US" sz="1000" b="1" dirty="0">
              <a:latin typeface="Montserrat Medium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403" y="1400045"/>
            <a:ext cx="2914650" cy="2914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02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 smtClean="0"/>
              <a:t>Objectives </a:t>
            </a:r>
            <a:endParaRPr lang="en-US" sz="28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924082" y="1217234"/>
            <a:ext cx="6941516" cy="461665"/>
            <a:chOff x="1015981" y="1312898"/>
            <a:chExt cx="6941516" cy="461665"/>
          </a:xfrm>
        </p:grpSpPr>
        <p:sp>
          <p:nvSpPr>
            <p:cNvPr id="22" name="Oval 21"/>
            <p:cNvSpPr/>
            <p:nvPr/>
          </p:nvSpPr>
          <p:spPr>
            <a:xfrm>
              <a:off x="1015981" y="1481695"/>
              <a:ext cx="170522" cy="17890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6503" y="1312898"/>
              <a:ext cx="6770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Establishing proper management of unplanned power flows to address power shortages.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24082" y="1788943"/>
            <a:ext cx="6936190" cy="461665"/>
            <a:chOff x="1021307" y="1312898"/>
            <a:chExt cx="6936190" cy="461665"/>
          </a:xfrm>
        </p:grpSpPr>
        <p:sp>
          <p:nvSpPr>
            <p:cNvPr id="28" name="Oval 27"/>
            <p:cNvSpPr/>
            <p:nvPr/>
          </p:nvSpPr>
          <p:spPr>
            <a:xfrm>
              <a:off x="1021307" y="1463353"/>
              <a:ext cx="170522" cy="17890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6503" y="1312898"/>
              <a:ext cx="6770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Analyzing historical data and predicting future patterns using machine learning algorithms will help ensure sustainable energy use.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18756" y="2327382"/>
            <a:ext cx="6941516" cy="461665"/>
            <a:chOff x="1015981" y="1312898"/>
            <a:chExt cx="6941516" cy="461665"/>
          </a:xfrm>
        </p:grpSpPr>
        <p:sp>
          <p:nvSpPr>
            <p:cNvPr id="34" name="Oval 33"/>
            <p:cNvSpPr/>
            <p:nvPr/>
          </p:nvSpPr>
          <p:spPr>
            <a:xfrm>
              <a:off x="1015981" y="1460132"/>
              <a:ext cx="170522" cy="17890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86503" y="1312898"/>
              <a:ext cx="6770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To Integrate energy consumption data and predictive analytics to optimize energy usage, reducing utility costs and environmental impact.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29408" y="2963692"/>
            <a:ext cx="6941516" cy="461665"/>
            <a:chOff x="1015981" y="1312898"/>
            <a:chExt cx="6941516" cy="461665"/>
          </a:xfrm>
        </p:grpSpPr>
        <p:sp>
          <p:nvSpPr>
            <p:cNvPr id="31" name="Oval 30"/>
            <p:cNvSpPr/>
            <p:nvPr/>
          </p:nvSpPr>
          <p:spPr>
            <a:xfrm>
              <a:off x="1015981" y="1460132"/>
              <a:ext cx="170522" cy="17890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6503" y="1312898"/>
              <a:ext cx="6770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Designing the framework to be scalable and adaptable to accommodate future technological advancements and expansion of the </a:t>
              </a:r>
              <a:r>
                <a:rPr lang="en-US" sz="1200" dirty="0" err="1">
                  <a:latin typeface="Montserrat Medium" panose="020B0604020202020204" charset="0"/>
                </a:rPr>
                <a:t>IoT</a:t>
              </a:r>
              <a:r>
                <a:rPr lang="en-US" sz="1200" dirty="0">
                  <a:latin typeface="Montserrat Medium" panose="020B0604020202020204" charset="0"/>
                </a:rPr>
                <a:t> ecosystem.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48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03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/>
              <a:t>Related Works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21307" y="1136780"/>
            <a:ext cx="7021896" cy="646331"/>
            <a:chOff x="949286" y="1477738"/>
            <a:chExt cx="7021896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200188" y="1477738"/>
              <a:ext cx="6770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S. Mahmud, S. Ahmed, and K. </a:t>
              </a:r>
              <a:r>
                <a:rPr lang="en-US" sz="1200" dirty="0" err="1">
                  <a:latin typeface="Montserrat Medium" panose="020B0604020202020204" charset="0"/>
                </a:rPr>
                <a:t>Shikder</a:t>
              </a:r>
              <a:r>
                <a:rPr lang="en-US" sz="1200" dirty="0">
                  <a:latin typeface="Montserrat Medium" panose="020B0604020202020204" charset="0"/>
                </a:rPr>
                <a:t> </a:t>
              </a:r>
              <a:r>
                <a:rPr lang="en-US" sz="1200" dirty="0" smtClean="0">
                  <a:latin typeface="Montserrat Medium" panose="020B0604020202020204" charset="0"/>
                </a:rPr>
                <a:t>[ 1 ] </a:t>
              </a:r>
              <a:r>
                <a:rPr lang="en-US" sz="1200" dirty="0">
                  <a:latin typeface="Montserrat Medium" panose="020B0604020202020204" charset="0"/>
                </a:rPr>
                <a:t>developed a </a:t>
              </a:r>
              <a:r>
                <a:rPr lang="en-US" sz="1200" dirty="0" smtClean="0">
                  <a:latin typeface="Montserrat Medium" panose="020B0604020202020204" charset="0"/>
                </a:rPr>
                <a:t>smart low cost </a:t>
              </a:r>
              <a:r>
                <a:rPr lang="en-US" sz="1200" dirty="0">
                  <a:latin typeface="Montserrat Medium" panose="020B0604020202020204" charset="0"/>
                </a:rPr>
                <a:t>home automation system with a metering system using </a:t>
              </a:r>
              <a:r>
                <a:rPr lang="en-US" sz="1200" dirty="0" smtClean="0">
                  <a:latin typeface="Montserrat Medium" panose="020B0604020202020204" charset="0"/>
                </a:rPr>
                <a:t>IOT </a:t>
              </a:r>
              <a:r>
                <a:rPr lang="en-US" sz="1200" dirty="0">
                  <a:latin typeface="Montserrat Medium" panose="020B0604020202020204" charset="0"/>
                </a:rPr>
                <a:t>for user-controlled and monitored electronic </a:t>
              </a:r>
              <a:r>
                <a:rPr lang="en-US" sz="1200" dirty="0" smtClean="0">
                  <a:latin typeface="Montserrat Medium" panose="020B0604020202020204" charset="0"/>
                </a:rPr>
                <a:t>devices.</a:t>
              </a:r>
              <a:endParaRPr lang="en-US" sz="1200" dirty="0">
                <a:latin typeface="Montserrat Medium" panose="020B060402020202020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949286" y="1702904"/>
              <a:ext cx="170522" cy="17890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30563" y="4043112"/>
            <a:ext cx="2132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 1: </a:t>
            </a:r>
            <a:r>
              <a:rPr lang="en-US" sz="1200" b="1" dirty="0" smtClean="0"/>
              <a:t>System Architecture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83364" y="4047091"/>
            <a:ext cx="2912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 </a:t>
            </a:r>
            <a:r>
              <a:rPr lang="en-US" sz="1200" b="1" dirty="0" smtClean="0"/>
              <a:t>2: Website Image for Smart Home</a:t>
            </a:r>
            <a:endParaRPr lang="en-US" sz="12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679" y="1946816"/>
            <a:ext cx="2619375" cy="1914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209" y="2080916"/>
            <a:ext cx="42672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6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973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</a:t>
            </a:r>
            <a:r>
              <a:rPr lang="en-US" sz="1000" b="1" dirty="0" smtClean="0">
                <a:latin typeface="Montserrat Medium" panose="020B0604020202020204" charset="0"/>
              </a:rPr>
              <a:t>04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/>
              <a:t>Related Works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027933" y="972192"/>
            <a:ext cx="7021896" cy="646331"/>
            <a:chOff x="949286" y="1480759"/>
            <a:chExt cx="7021896" cy="646331"/>
          </a:xfrm>
        </p:grpSpPr>
        <p:sp>
          <p:nvSpPr>
            <p:cNvPr id="16" name="TextBox 15"/>
            <p:cNvSpPr txBox="1"/>
            <p:nvPr/>
          </p:nvSpPr>
          <p:spPr>
            <a:xfrm>
              <a:off x="1200188" y="1480759"/>
              <a:ext cx="6770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A </a:t>
              </a:r>
              <a:r>
                <a:rPr lang="en-US" sz="1200" dirty="0" smtClean="0">
                  <a:latin typeface="Montserrat Medium" panose="020B0604020202020204" charset="0"/>
                </a:rPr>
                <a:t>portable </a:t>
              </a:r>
              <a:r>
                <a:rPr lang="en-US" sz="1200" dirty="0" err="1" smtClean="0">
                  <a:latin typeface="Montserrat Medium" panose="020B0604020202020204" charset="0"/>
                </a:rPr>
                <a:t>wifi</a:t>
              </a:r>
              <a:r>
                <a:rPr lang="en-US" sz="1200" dirty="0" smtClean="0">
                  <a:latin typeface="Montserrat Medium" panose="020B0604020202020204" charset="0"/>
                </a:rPr>
                <a:t>, </a:t>
              </a:r>
              <a:r>
                <a:rPr lang="en-US" sz="1200" dirty="0" smtClean="0">
                  <a:latin typeface="Montserrat Medium" panose="020B0604020202020204" charset="0"/>
                </a:rPr>
                <a:t>low-cost, </a:t>
              </a:r>
              <a:r>
                <a:rPr lang="en-US" sz="1200" dirty="0">
                  <a:latin typeface="Montserrat Medium" panose="020B0604020202020204" charset="0"/>
                </a:rPr>
                <a:t>and user-friendly </a:t>
              </a:r>
              <a:r>
                <a:rPr lang="en-US" sz="1200" dirty="0" smtClean="0">
                  <a:latin typeface="Montserrat Medium" panose="020B0604020202020204" charset="0"/>
                </a:rPr>
                <a:t>IOT-based </a:t>
              </a:r>
              <a:r>
                <a:rPr lang="en-US" sz="1200" dirty="0">
                  <a:latin typeface="Montserrat Medium" panose="020B0604020202020204" charset="0"/>
                </a:rPr>
                <a:t>home automation system </a:t>
              </a:r>
              <a:r>
                <a:rPr lang="en-US" sz="1200" dirty="0" smtClean="0">
                  <a:latin typeface="Montserrat Medium" panose="020B0604020202020204" charset="0"/>
                </a:rPr>
                <a:t>was proposed </a:t>
              </a:r>
              <a:r>
                <a:rPr lang="en-US" sz="1200" dirty="0">
                  <a:latin typeface="Montserrat Medium" panose="020B0604020202020204" charset="0"/>
                </a:rPr>
                <a:t>by </a:t>
              </a:r>
              <a:r>
                <a:rPr lang="en-US" sz="1200" dirty="0" err="1">
                  <a:latin typeface="Montserrat Medium" panose="020B0604020202020204" charset="0"/>
                </a:rPr>
                <a:t>Jabbar</a:t>
              </a:r>
              <a:r>
                <a:rPr lang="en-US" sz="1200" dirty="0">
                  <a:latin typeface="Montserrat Medium" panose="020B0604020202020204" charset="0"/>
                </a:rPr>
                <a:t>, W. A., Kian, T. K., </a:t>
              </a:r>
              <a:r>
                <a:rPr lang="en-US" sz="1200" dirty="0" err="1">
                  <a:latin typeface="Montserrat Medium" panose="020B0604020202020204" charset="0"/>
                </a:rPr>
                <a:t>Ramli</a:t>
              </a:r>
              <a:r>
                <a:rPr lang="en-US" sz="1200" dirty="0">
                  <a:latin typeface="Montserrat Medium" panose="020B0604020202020204" charset="0"/>
                </a:rPr>
                <a:t>, R. M., </a:t>
              </a:r>
              <a:r>
                <a:rPr lang="en-US" sz="1200" dirty="0" err="1" smtClean="0">
                  <a:latin typeface="Montserrat Medium" panose="020B0604020202020204" charset="0"/>
                </a:rPr>
                <a:t>Zubir</a:t>
              </a:r>
              <a:r>
                <a:rPr lang="en-US" sz="1200" dirty="0" smtClean="0">
                  <a:latin typeface="Montserrat Medium" panose="020B0604020202020204" charset="0"/>
                </a:rPr>
                <a:t>, S</a:t>
              </a:r>
              <a:r>
                <a:rPr lang="en-US" sz="1200" dirty="0">
                  <a:latin typeface="Montserrat Medium" panose="020B0604020202020204" charset="0"/>
                </a:rPr>
                <a:t>. N., </a:t>
              </a:r>
              <a:r>
                <a:rPr lang="en-US" sz="1200" dirty="0" err="1">
                  <a:latin typeface="Montserrat Medium" panose="020B0604020202020204" charset="0"/>
                </a:rPr>
                <a:t>Zamrizaman</a:t>
              </a:r>
              <a:r>
                <a:rPr lang="en-US" sz="1200" dirty="0">
                  <a:latin typeface="Montserrat Medium" panose="020B0604020202020204" charset="0"/>
                </a:rPr>
                <a:t>, N. S. M., </a:t>
              </a:r>
              <a:r>
                <a:rPr lang="en-US" sz="1200" dirty="0" err="1">
                  <a:latin typeface="Montserrat Medium" panose="020B0604020202020204" charset="0"/>
                </a:rPr>
                <a:t>Balfaqih</a:t>
              </a:r>
              <a:r>
                <a:rPr lang="en-US" sz="1200" dirty="0">
                  <a:latin typeface="Montserrat Medium" panose="020B0604020202020204" charset="0"/>
                </a:rPr>
                <a:t>, M., </a:t>
              </a:r>
              <a:r>
                <a:rPr lang="en-US" sz="1200" dirty="0" err="1">
                  <a:latin typeface="Montserrat Medium" panose="020B0604020202020204" charset="0"/>
                </a:rPr>
                <a:t>Alharbi</a:t>
              </a:r>
              <a:r>
                <a:rPr lang="en-US" sz="1200" dirty="0">
                  <a:latin typeface="Montserrat Medium" panose="020B0604020202020204" charset="0"/>
                </a:rPr>
                <a:t>, S </a:t>
              </a:r>
              <a:r>
                <a:rPr lang="en-US" sz="1200" dirty="0" smtClean="0">
                  <a:latin typeface="Montserrat Medium" panose="020B0604020202020204" charset="0"/>
                </a:rPr>
                <a:t>[2</a:t>
              </a:r>
              <a:r>
                <a:rPr lang="en-US" sz="1200" dirty="0" smtClean="0">
                  <a:latin typeface="Montserrat Medium" panose="020B0604020202020204" charset="0"/>
                </a:rPr>
                <a:t>] </a:t>
              </a:r>
              <a:endParaRPr lang="en-US" sz="1200" dirty="0">
                <a:latin typeface="Montserrat Medium" panose="020B0604020202020204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949286" y="1702904"/>
              <a:ext cx="170522" cy="17890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332" y="1692363"/>
            <a:ext cx="2823335" cy="250483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456389" y="4197196"/>
            <a:ext cx="1778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Fig: </a:t>
            </a:r>
            <a:r>
              <a:rPr lang="en-US" sz="1200" b="1" dirty="0"/>
              <a:t>SH environment.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7549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</a:t>
            </a:r>
            <a:r>
              <a:rPr lang="en-US" sz="1000" b="1" dirty="0" smtClean="0">
                <a:latin typeface="Montserrat Medium" panose="020B0604020202020204" charset="0"/>
              </a:rPr>
              <a:t>05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/>
              <a:t>Related Works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061052" y="973075"/>
            <a:ext cx="7021896" cy="830997"/>
            <a:chOff x="949286" y="1480759"/>
            <a:chExt cx="7021896" cy="830997"/>
          </a:xfrm>
        </p:grpSpPr>
        <p:sp>
          <p:nvSpPr>
            <p:cNvPr id="19" name="TextBox 18"/>
            <p:cNvSpPr txBox="1"/>
            <p:nvPr/>
          </p:nvSpPr>
          <p:spPr>
            <a:xfrm>
              <a:off x="1200188" y="1480759"/>
              <a:ext cx="67709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An android application was connected with the control </a:t>
              </a:r>
              <a:r>
                <a:rPr lang="en-US" sz="1200" dirty="0" smtClean="0">
                  <a:latin typeface="Montserrat Medium" panose="020B0604020202020204" charset="0"/>
                </a:rPr>
                <a:t>system through </a:t>
              </a:r>
              <a:r>
                <a:rPr lang="en-US" sz="1200" dirty="0">
                  <a:latin typeface="Montserrat Medium" panose="020B0604020202020204" charset="0"/>
                </a:rPr>
                <a:t>Wi-Fi across a cloud network</a:t>
              </a:r>
              <a:r>
                <a:rPr lang="en-US" sz="1200" dirty="0" smtClean="0">
                  <a:latin typeface="Montserrat Medium" panose="020B0604020202020204" charset="0"/>
                </a:rPr>
                <a:t>. To </a:t>
              </a:r>
              <a:r>
                <a:rPr lang="en-US" sz="1200" dirty="0">
                  <a:latin typeface="Montserrat Medium" panose="020B0604020202020204" charset="0"/>
                </a:rPr>
                <a:t>fight the rising </a:t>
              </a:r>
              <a:r>
                <a:rPr lang="en-US" sz="1200" dirty="0" smtClean="0">
                  <a:latin typeface="Montserrat Medium" panose="020B0604020202020204" charset="0"/>
                </a:rPr>
                <a:t>costs of </a:t>
              </a:r>
              <a:r>
                <a:rPr lang="en-US" sz="1200" dirty="0">
                  <a:latin typeface="Montserrat Medium" panose="020B0604020202020204" charset="0"/>
                </a:rPr>
                <a:t>electricity bills and the scarcity of resources type of </a:t>
              </a:r>
              <a:r>
                <a:rPr lang="en-US" sz="1200" dirty="0" smtClean="0">
                  <a:latin typeface="Montserrat Medium" panose="020B0604020202020204" charset="0"/>
                </a:rPr>
                <a:t>system was </a:t>
              </a:r>
              <a:r>
                <a:rPr lang="en-US" sz="1200" dirty="0">
                  <a:latin typeface="Montserrat Medium" panose="020B0604020202020204" charset="0"/>
                </a:rPr>
                <a:t>implemented by T. </a:t>
              </a:r>
              <a:r>
                <a:rPr lang="en-US" sz="1200" dirty="0" err="1">
                  <a:latin typeface="Montserrat Medium" panose="020B0604020202020204" charset="0"/>
                </a:rPr>
                <a:t>Dhanush</a:t>
              </a:r>
              <a:r>
                <a:rPr lang="en-US" sz="1200" dirty="0">
                  <a:latin typeface="Montserrat Medium" panose="020B0604020202020204" charset="0"/>
                </a:rPr>
                <a:t>, B. </a:t>
              </a:r>
              <a:r>
                <a:rPr lang="en-US" sz="1200" dirty="0" err="1">
                  <a:latin typeface="Montserrat Medium" panose="020B0604020202020204" charset="0"/>
                </a:rPr>
                <a:t>Aswin</a:t>
              </a:r>
              <a:r>
                <a:rPr lang="en-US" sz="1200" dirty="0">
                  <a:latin typeface="Montserrat Medium" panose="020B0604020202020204" charset="0"/>
                </a:rPr>
                <a:t> </a:t>
              </a:r>
              <a:r>
                <a:rPr lang="en-US" sz="1200" dirty="0" err="1">
                  <a:latin typeface="Montserrat Medium" panose="020B0604020202020204" charset="0"/>
                </a:rPr>
                <a:t>Ramnath</a:t>
              </a:r>
              <a:r>
                <a:rPr lang="en-US" sz="1200" dirty="0">
                  <a:latin typeface="Montserrat Medium" panose="020B0604020202020204" charset="0"/>
                </a:rPr>
                <a:t>, </a:t>
              </a:r>
              <a:r>
                <a:rPr lang="en-US" sz="1200" dirty="0" smtClean="0">
                  <a:latin typeface="Montserrat Medium" panose="020B0604020202020204" charset="0"/>
                </a:rPr>
                <a:t>M. </a:t>
              </a:r>
              <a:r>
                <a:rPr lang="en-US" sz="1200" dirty="0" err="1" smtClean="0">
                  <a:latin typeface="Montserrat Medium" panose="020B0604020202020204" charset="0"/>
                </a:rPr>
                <a:t>Krishnakanth</a:t>
              </a:r>
              <a:r>
                <a:rPr lang="en-US" sz="1200" dirty="0">
                  <a:latin typeface="Montserrat Medium" panose="020B0604020202020204" charset="0"/>
                </a:rPr>
                <a:t>, and N. </a:t>
              </a:r>
              <a:r>
                <a:rPr lang="en-US" sz="1200" dirty="0" err="1">
                  <a:latin typeface="Montserrat Medium" panose="020B0604020202020204" charset="0"/>
                </a:rPr>
                <a:t>Bhalaji</a:t>
              </a:r>
              <a:r>
                <a:rPr lang="en-US" sz="1200" dirty="0">
                  <a:latin typeface="Montserrat Medium" panose="020B0604020202020204" charset="0"/>
                </a:rPr>
                <a:t> </a:t>
              </a:r>
              <a:r>
                <a:rPr lang="en-US" sz="1200" dirty="0" smtClean="0">
                  <a:latin typeface="Montserrat Medium" panose="020B0604020202020204" charset="0"/>
                </a:rPr>
                <a:t>[</a:t>
              </a:r>
              <a:r>
                <a:rPr lang="en-US" sz="1200" dirty="0">
                  <a:latin typeface="Montserrat Medium" panose="020B0604020202020204" charset="0"/>
                </a:rPr>
                <a:t>3</a:t>
              </a:r>
              <a:r>
                <a:rPr lang="en-US" sz="1200" dirty="0" smtClean="0">
                  <a:latin typeface="Montserrat Medium" panose="020B0604020202020204" charset="0"/>
                </a:rPr>
                <a:t>]</a:t>
              </a:r>
              <a:endParaRPr lang="en-US" sz="1200" dirty="0">
                <a:latin typeface="Montserrat Medium" panose="020B0604020202020204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949286" y="1815546"/>
              <a:ext cx="170522" cy="17890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008" y="2080901"/>
            <a:ext cx="2647950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8823" y="2080901"/>
            <a:ext cx="2886075" cy="1638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38407" y="3861450"/>
            <a:ext cx="1725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 1: Energy wasted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06216" y="3857530"/>
            <a:ext cx="1444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 </a:t>
            </a:r>
            <a:r>
              <a:rPr lang="en-US" sz="1200" b="1" dirty="0" smtClean="0"/>
              <a:t>2: FOV image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7261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</a:t>
            </a:r>
            <a:r>
              <a:rPr lang="en-US" sz="1000" b="1" dirty="0" smtClean="0">
                <a:latin typeface="Montserrat Medium" panose="020B0604020202020204" charset="0"/>
              </a:rPr>
              <a:t>06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49" y="256286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 smtClean="0"/>
              <a:t>Methodologies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581440" y="4224690"/>
            <a:ext cx="64315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Fig: </a:t>
            </a:r>
            <a:r>
              <a:rPr lang="en-US" b="1" dirty="0" err="1"/>
              <a:t>IoT</a:t>
            </a:r>
            <a:r>
              <a:rPr lang="en-US" b="1" dirty="0"/>
              <a:t>-Driven Home Automation Future Predictive Proposed Framework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741" y="974187"/>
            <a:ext cx="6556515" cy="315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</a:t>
            </a:r>
            <a:r>
              <a:rPr lang="en-US" sz="1000" b="1" dirty="0" smtClean="0">
                <a:latin typeface="Montserrat Medium" panose="020B0604020202020204" charset="0"/>
              </a:rPr>
              <a:t>07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 smtClean="0"/>
              <a:t>Reference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72209" y="1136780"/>
            <a:ext cx="677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Montserrat Medium" panose="020B0604020202020204" charset="0"/>
              </a:rPr>
              <a:t>[ 1 ] Mahmud</a:t>
            </a:r>
            <a:r>
              <a:rPr lang="en-US" sz="1200" dirty="0">
                <a:latin typeface="Montserrat Medium" panose="020B0604020202020204" charset="0"/>
              </a:rPr>
              <a:t>, S., Ahmed, S. and </a:t>
            </a:r>
            <a:r>
              <a:rPr lang="en-US" sz="1200" dirty="0" err="1">
                <a:latin typeface="Montserrat Medium" panose="020B0604020202020204" charset="0"/>
              </a:rPr>
              <a:t>Shikder</a:t>
            </a:r>
            <a:r>
              <a:rPr lang="en-US" sz="1200" dirty="0">
                <a:latin typeface="Montserrat Medium" panose="020B0604020202020204" charset="0"/>
              </a:rPr>
              <a:t>, K., 2019, January. A smart home automation and metering system using internet of things (</a:t>
            </a:r>
            <a:r>
              <a:rPr lang="en-US" sz="1200" dirty="0" err="1">
                <a:latin typeface="Montserrat Medium" panose="020B0604020202020204" charset="0"/>
              </a:rPr>
              <a:t>IoT</a:t>
            </a:r>
            <a:r>
              <a:rPr lang="en-US" sz="1200" dirty="0">
                <a:latin typeface="Montserrat Medium" panose="020B0604020202020204" charset="0"/>
              </a:rPr>
              <a:t>). In 2019 International Conference on Robotics, Electrical and Signal Processing Techniques (ICREST) (pp. 451-454). IEEE.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72209" y="1806672"/>
            <a:ext cx="677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Montserrat Medium" panose="020B0604020202020204" charset="0"/>
              </a:rPr>
              <a:t>[ 2 ] </a:t>
            </a:r>
            <a:r>
              <a:rPr lang="en-US" sz="1200" dirty="0" err="1">
                <a:latin typeface="Montserrat Medium" panose="020B0604020202020204" charset="0"/>
              </a:rPr>
              <a:t>Jabbar</a:t>
            </a:r>
            <a:r>
              <a:rPr lang="en-US" sz="1200" dirty="0">
                <a:latin typeface="Montserrat Medium" panose="020B0604020202020204" charset="0"/>
              </a:rPr>
              <a:t>, W.A., Kian, T.K., </a:t>
            </a:r>
            <a:r>
              <a:rPr lang="en-US" sz="1200" dirty="0" err="1">
                <a:latin typeface="Montserrat Medium" panose="020B0604020202020204" charset="0"/>
              </a:rPr>
              <a:t>Ramli</a:t>
            </a:r>
            <a:r>
              <a:rPr lang="en-US" sz="1200" dirty="0">
                <a:latin typeface="Montserrat Medium" panose="020B0604020202020204" charset="0"/>
              </a:rPr>
              <a:t>, R.M., </a:t>
            </a:r>
            <a:r>
              <a:rPr lang="en-US" sz="1200" dirty="0" err="1">
                <a:latin typeface="Montserrat Medium" panose="020B0604020202020204" charset="0"/>
              </a:rPr>
              <a:t>Zubir</a:t>
            </a:r>
            <a:r>
              <a:rPr lang="en-US" sz="1200" dirty="0">
                <a:latin typeface="Montserrat Medium" panose="020B0604020202020204" charset="0"/>
              </a:rPr>
              <a:t>, S.N., </a:t>
            </a:r>
            <a:r>
              <a:rPr lang="en-US" sz="1200" dirty="0" err="1">
                <a:latin typeface="Montserrat Medium" panose="020B0604020202020204" charset="0"/>
              </a:rPr>
              <a:t>Zamrizaman</a:t>
            </a:r>
            <a:r>
              <a:rPr lang="en-US" sz="1200" dirty="0">
                <a:latin typeface="Montserrat Medium" panose="020B0604020202020204" charset="0"/>
              </a:rPr>
              <a:t>, N.S</a:t>
            </a:r>
            <a:r>
              <a:rPr lang="en-US" sz="1200" dirty="0" smtClean="0">
                <a:latin typeface="Montserrat Medium" panose="020B0604020202020204" charset="0"/>
              </a:rPr>
              <a:t>., </a:t>
            </a:r>
            <a:r>
              <a:rPr lang="en-US" sz="1200" dirty="0" err="1" smtClean="0">
                <a:latin typeface="Montserrat Medium" panose="020B0604020202020204" charset="0"/>
              </a:rPr>
              <a:t>Balfaqih</a:t>
            </a:r>
            <a:r>
              <a:rPr lang="en-US" sz="1200" dirty="0">
                <a:latin typeface="Montserrat Medium" panose="020B0604020202020204" charset="0"/>
              </a:rPr>
              <a:t>, M</a:t>
            </a:r>
            <a:r>
              <a:rPr lang="en-US" sz="1200" dirty="0" smtClean="0">
                <a:latin typeface="Montserrat Medium" panose="020B0604020202020204" charset="0"/>
              </a:rPr>
              <a:t>., </a:t>
            </a:r>
            <a:r>
              <a:rPr lang="en-US" sz="1200" dirty="0" err="1" smtClean="0">
                <a:latin typeface="Montserrat Medium" panose="020B0604020202020204" charset="0"/>
              </a:rPr>
              <a:t>Shepelev</a:t>
            </a:r>
            <a:r>
              <a:rPr lang="en-US" sz="1200" dirty="0">
                <a:latin typeface="Montserrat Medium" panose="020B0604020202020204" charset="0"/>
              </a:rPr>
              <a:t>, V. and </a:t>
            </a:r>
            <a:r>
              <a:rPr lang="en-US" sz="1200" dirty="0" err="1">
                <a:latin typeface="Montserrat Medium" panose="020B0604020202020204" charset="0"/>
              </a:rPr>
              <a:t>Alharbi</a:t>
            </a:r>
            <a:r>
              <a:rPr lang="en-US" sz="1200" dirty="0">
                <a:latin typeface="Montserrat Medium" panose="020B0604020202020204" charset="0"/>
              </a:rPr>
              <a:t>, S., 2019. Design and </a:t>
            </a:r>
            <a:r>
              <a:rPr lang="en-US" sz="1200" dirty="0" smtClean="0">
                <a:latin typeface="Montserrat Medium" panose="020B0604020202020204" charset="0"/>
              </a:rPr>
              <a:t>fabrication of </a:t>
            </a:r>
            <a:r>
              <a:rPr lang="en-US" sz="1200" dirty="0">
                <a:latin typeface="Montserrat Medium" panose="020B0604020202020204" charset="0"/>
              </a:rPr>
              <a:t>smart home with Internet of Things enabled automation system. </a:t>
            </a:r>
            <a:r>
              <a:rPr lang="en-US" sz="1200" dirty="0" smtClean="0">
                <a:latin typeface="Montserrat Medium" panose="020B0604020202020204" charset="0"/>
              </a:rPr>
              <a:t>IEEE Access</a:t>
            </a:r>
            <a:r>
              <a:rPr lang="en-US" sz="1200" dirty="0">
                <a:latin typeface="Montserrat Medium" panose="020B0604020202020204" charset="0"/>
              </a:rPr>
              <a:t>, 7, pp.144059-144074.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72209" y="2453003"/>
            <a:ext cx="677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Montserrat Medium" panose="020B0604020202020204" charset="0"/>
              </a:rPr>
              <a:t>[ 3 </a:t>
            </a:r>
            <a:r>
              <a:rPr lang="en-US" sz="1200" dirty="0">
                <a:latin typeface="Montserrat Medium" panose="020B0604020202020204" charset="0"/>
              </a:rPr>
              <a:t>] </a:t>
            </a:r>
            <a:r>
              <a:rPr lang="en-US" sz="1200" dirty="0" err="1">
                <a:latin typeface="Montserrat Medium" panose="020B0604020202020204" charset="0"/>
              </a:rPr>
              <a:t>Dhanush</a:t>
            </a:r>
            <a:r>
              <a:rPr lang="en-US" sz="1200" dirty="0">
                <a:latin typeface="Montserrat Medium" panose="020B0604020202020204" charset="0"/>
              </a:rPr>
              <a:t>, T., </a:t>
            </a:r>
            <a:r>
              <a:rPr lang="en-US" sz="1200" dirty="0" err="1">
                <a:latin typeface="Montserrat Medium" panose="020B0604020202020204" charset="0"/>
              </a:rPr>
              <a:t>Ramnath</a:t>
            </a:r>
            <a:r>
              <a:rPr lang="en-US" sz="1200" dirty="0">
                <a:latin typeface="Montserrat Medium" panose="020B0604020202020204" charset="0"/>
              </a:rPr>
              <a:t>, B.A., </a:t>
            </a:r>
            <a:r>
              <a:rPr lang="en-US" sz="1200" dirty="0" err="1">
                <a:latin typeface="Montserrat Medium" panose="020B0604020202020204" charset="0"/>
              </a:rPr>
              <a:t>Krishnakanth</a:t>
            </a:r>
            <a:r>
              <a:rPr lang="en-US" sz="1200" dirty="0">
                <a:latin typeface="Montserrat Medium" panose="020B0604020202020204" charset="0"/>
              </a:rPr>
              <a:t>, M. and </a:t>
            </a:r>
            <a:r>
              <a:rPr lang="en-US" sz="1200" dirty="0" err="1">
                <a:latin typeface="Montserrat Medium" panose="020B0604020202020204" charset="0"/>
              </a:rPr>
              <a:t>Bhalaji</a:t>
            </a:r>
            <a:r>
              <a:rPr lang="en-US" sz="1200" dirty="0">
                <a:latin typeface="Montserrat Medium" panose="020B0604020202020204" charset="0"/>
              </a:rPr>
              <a:t>, N., </a:t>
            </a:r>
            <a:r>
              <a:rPr lang="en-US" sz="1200" dirty="0" smtClean="0">
                <a:latin typeface="Montserrat Medium" panose="020B0604020202020204" charset="0"/>
              </a:rPr>
              <a:t>2018, July</a:t>
            </a:r>
            <a:r>
              <a:rPr lang="en-US" sz="1200" dirty="0">
                <a:latin typeface="Montserrat Medium" panose="020B0604020202020204" charset="0"/>
              </a:rPr>
              <a:t>. Smart Rooms Automation System by Thermal Sensing. In </a:t>
            </a:r>
            <a:r>
              <a:rPr lang="en-US" sz="1200" dirty="0" smtClean="0">
                <a:latin typeface="Montserrat Medium" panose="020B0604020202020204" charset="0"/>
              </a:rPr>
              <a:t>2018 International </a:t>
            </a:r>
            <a:r>
              <a:rPr lang="en-US" sz="1200" dirty="0">
                <a:latin typeface="Montserrat Medium" panose="020B0604020202020204" charset="0"/>
              </a:rPr>
              <a:t>Conference on Inventive Research in Computing Applications (ICIRCA) (pp. 596-600). </a:t>
            </a:r>
            <a:r>
              <a:rPr lang="en-US" sz="1200" dirty="0" smtClean="0">
                <a:latin typeface="Montserrat Medium" panose="020B0604020202020204" charset="0"/>
              </a:rPr>
              <a:t>IEEE.</a:t>
            </a:r>
            <a:endParaRPr lang="en-US" sz="1200" dirty="0">
              <a:latin typeface="Montserrat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53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94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</a:t>
            </a:r>
            <a:r>
              <a:rPr lang="en-US" sz="1000" b="1" dirty="0" smtClean="0">
                <a:latin typeface="Montserrat Medium" panose="020B0604020202020204" charset="0"/>
              </a:rPr>
              <a:t>08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333280" y="1822831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 smtClean="0"/>
              <a:t>Thanks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299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ct Research Infographics by Slidesgo">
  <a:themeElements>
    <a:clrScheme name="Simple Light">
      <a:dk1>
        <a:srgbClr val="000000"/>
      </a:dk1>
      <a:lt1>
        <a:srgbClr val="FFFFFF"/>
      </a:lt1>
      <a:dk2>
        <a:srgbClr val="2F4842"/>
      </a:dk2>
      <a:lt2>
        <a:srgbClr val="597375"/>
      </a:lt2>
      <a:accent1>
        <a:srgbClr val="708D8F"/>
      </a:accent1>
      <a:accent2>
        <a:srgbClr val="86A5A8"/>
      </a:accent2>
      <a:accent3>
        <a:srgbClr val="B05044"/>
      </a:accent3>
      <a:accent4>
        <a:srgbClr val="B77855"/>
      </a:accent4>
      <a:accent5>
        <a:srgbClr val="D88269"/>
      </a:accent5>
      <a:accent6>
        <a:srgbClr val="F0E4D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592</Words>
  <Application>Microsoft Office PowerPoint</Application>
  <PresentationFormat>On-screen Show (16:9)</PresentationFormat>
  <Paragraphs>54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Montserrat Medium</vt:lpstr>
      <vt:lpstr>Fira Sans Extra Condensed</vt:lpstr>
      <vt:lpstr>Montserrat</vt:lpstr>
      <vt:lpstr>Project Research Infographics by Slidesgo</vt:lpstr>
      <vt:lpstr>Smart Sage: IoT-Driven Home Automation Framework with Predictive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Research Infographics</dc:title>
  <cp:lastModifiedBy>Rayhan Al Shorif</cp:lastModifiedBy>
  <cp:revision>46</cp:revision>
  <dcterms:modified xsi:type="dcterms:W3CDTF">2024-03-01T04:47:28Z</dcterms:modified>
</cp:coreProperties>
</file>