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41"/>
  </p:notesMasterIdLst>
  <p:sldIdLst>
    <p:sldId id="347" r:id="rId4"/>
    <p:sldId id="298" r:id="rId5"/>
    <p:sldId id="351" r:id="rId6"/>
    <p:sldId id="352" r:id="rId7"/>
    <p:sldId id="357" r:id="rId8"/>
    <p:sldId id="358" r:id="rId9"/>
    <p:sldId id="330" r:id="rId10"/>
    <p:sldId id="360" r:id="rId11"/>
    <p:sldId id="353" r:id="rId12"/>
    <p:sldId id="363" r:id="rId13"/>
    <p:sldId id="355" r:id="rId14"/>
    <p:sldId id="365" r:id="rId15"/>
    <p:sldId id="386" r:id="rId16"/>
    <p:sldId id="387" r:id="rId17"/>
    <p:sldId id="388" r:id="rId18"/>
    <p:sldId id="385" r:id="rId19"/>
    <p:sldId id="359" r:id="rId20"/>
    <p:sldId id="367" r:id="rId21"/>
    <p:sldId id="368" r:id="rId22"/>
    <p:sldId id="370" r:id="rId23"/>
    <p:sldId id="371" r:id="rId24"/>
    <p:sldId id="372" r:id="rId25"/>
    <p:sldId id="373" r:id="rId26"/>
    <p:sldId id="375" r:id="rId27"/>
    <p:sldId id="374" r:id="rId28"/>
    <p:sldId id="376" r:id="rId29"/>
    <p:sldId id="377" r:id="rId30"/>
    <p:sldId id="378" r:id="rId31"/>
    <p:sldId id="379" r:id="rId32"/>
    <p:sldId id="380" r:id="rId33"/>
    <p:sldId id="381" r:id="rId34"/>
    <p:sldId id="382" r:id="rId35"/>
    <p:sldId id="383" r:id="rId36"/>
    <p:sldId id="384" r:id="rId37"/>
    <p:sldId id="356" r:id="rId38"/>
    <p:sldId id="366" r:id="rId39"/>
    <p:sldId id="34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DCE3F3"/>
    <a:srgbClr val="5072C4"/>
    <a:srgbClr val="FF0E0E"/>
    <a:srgbClr val="FF0000"/>
    <a:srgbClr val="FFCCCC"/>
    <a:srgbClr val="7F0000"/>
    <a:srgbClr val="FF9999"/>
    <a:srgbClr val="DED8F8"/>
    <a:srgbClr val="F56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3" d="100"/>
          <a:sy n="73" d="100"/>
        </p:scale>
        <p:origin x="618" y="7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05-May-24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23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hyperlink" Target="https://www.figma.com/proto/8ygJCRXqf5qbWQzErEUyiI/ProTutor.BD?type=design" TargetMode="Externa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4364AB88-A3A2-4C6E-91B4-C1DFD01AD8D6}"/>
              </a:ext>
            </a:extLst>
          </p:cNvPr>
          <p:cNvSpPr>
            <a:spLocks noGrp="1"/>
          </p:cNvSpPr>
          <p:nvPr>
            <p:ph type="body" sz="quarter" idx="4294967295"/>
          </p:nvPr>
        </p:nvSpPr>
        <p:spPr>
          <a:xfrm>
            <a:off x="586080" y="181070"/>
            <a:ext cx="4499299" cy="1774479"/>
          </a:xfrm>
          <a:prstGeom prst="rect">
            <a:avLst/>
          </a:prstGeom>
        </p:spPr>
        <p:txBody>
          <a:bodyPr anchor="ctr"/>
          <a:lstStyle/>
          <a:p>
            <a:pPr marL="0" indent="0" algn="ctr">
              <a:buNone/>
            </a:pPr>
            <a:r>
              <a:rPr lang="en-US" sz="5400" dirty="0">
                <a:solidFill>
                  <a:schemeClr val="bg1"/>
                </a:solidFill>
              </a:rPr>
              <a:t>ProTutorBD</a:t>
            </a:r>
            <a:endParaRPr lang="ko-KR" altLang="en-US" sz="5400" dirty="0">
              <a:solidFill>
                <a:schemeClr val="bg1"/>
              </a:solidFill>
              <a:cs typeface="Arial" pitchFamily="34" charset="0"/>
            </a:endParaRPr>
          </a:p>
        </p:txBody>
      </p:sp>
      <p:grpSp>
        <p:nvGrpSpPr>
          <p:cNvPr id="46" name="Group 1">
            <a:extLst>
              <a:ext uri="{FF2B5EF4-FFF2-40B4-BE49-F238E27FC236}">
                <a16:creationId xmlns:a16="http://schemas.microsoft.com/office/drawing/2014/main" id="{6E54F747-929A-44F7-83D1-8BF99B8283D4}"/>
              </a:ext>
            </a:extLst>
          </p:cNvPr>
          <p:cNvGrpSpPr/>
          <p:nvPr/>
        </p:nvGrpSpPr>
        <p:grpSpPr>
          <a:xfrm>
            <a:off x="6290723" y="1647047"/>
            <a:ext cx="4590818" cy="1758770"/>
            <a:chOff x="6342583" y="1194865"/>
            <a:chExt cx="4590818" cy="1433784"/>
          </a:xfrm>
        </p:grpSpPr>
        <p:sp>
          <p:nvSpPr>
            <p:cNvPr id="47" name="TextBox 46">
              <a:extLst>
                <a:ext uri="{FF2B5EF4-FFF2-40B4-BE49-F238E27FC236}">
                  <a16:creationId xmlns:a16="http://schemas.microsoft.com/office/drawing/2014/main" id="{B1573306-78DF-4686-8A44-5A49DB400284}"/>
                </a:ext>
              </a:extLst>
            </p:cNvPr>
            <p:cNvSpPr txBox="1"/>
            <p:nvPr/>
          </p:nvSpPr>
          <p:spPr>
            <a:xfrm>
              <a:off x="6425709" y="1750480"/>
              <a:ext cx="4507692" cy="878169"/>
            </a:xfrm>
            <a:prstGeom prst="rect">
              <a:avLst/>
            </a:prstGeom>
            <a:noFill/>
          </p:spPr>
          <p:txBody>
            <a:bodyPr wrap="square" rtlCol="0">
              <a:spAutoFit/>
            </a:bodyPr>
            <a:lstStyle/>
            <a:p>
              <a:pPr lvl="0">
                <a:buClr>
                  <a:srgbClr val="000000"/>
                </a:buClr>
                <a:buSzPts val="3200"/>
              </a:pPr>
              <a:r>
                <a:rPr lang="en-US" dirty="0">
                  <a:solidFill>
                    <a:schemeClr val="bg1"/>
                  </a:solidFill>
                  <a:latin typeface="DM Sans" pitchFamily="2" charset="0"/>
                  <a:ea typeface="Century Schoolbook"/>
                  <a:cs typeface="Century Schoolbook"/>
                  <a:sym typeface="Century Schoolbook"/>
                </a:rPr>
                <a:t>Dr. Suman Ahmmed</a:t>
              </a:r>
            </a:p>
            <a:p>
              <a:pPr>
                <a:buClr>
                  <a:srgbClr val="000000"/>
                </a:buClr>
                <a:buSzPts val="3200"/>
              </a:pPr>
              <a:r>
                <a:rPr lang="en-US" sz="1400" dirty="0">
                  <a:solidFill>
                    <a:schemeClr val="bg1"/>
                  </a:solidFill>
                  <a:latin typeface="DM Sans" pitchFamily="2" charset="0"/>
                  <a:ea typeface="Roboto"/>
                  <a:cs typeface="Roboto"/>
                  <a:sym typeface="Roboto"/>
                </a:rPr>
                <a:t>Associate Professor, CSE Director, Center for Development of IT Professionals (CDIP)</a:t>
              </a:r>
              <a:endParaRPr lang="en-US" sz="1400" b="1" dirty="0">
                <a:solidFill>
                  <a:schemeClr val="bg1"/>
                </a:solidFill>
                <a:latin typeface="DM Sans" pitchFamily="2" charset="0"/>
                <a:ea typeface="Century Schoolbook"/>
                <a:cs typeface="Century Schoolbook"/>
                <a:sym typeface="Century Schoolbook"/>
              </a:endParaRPr>
            </a:p>
            <a:p>
              <a:pPr lvl="0">
                <a:buClr>
                  <a:srgbClr val="000000"/>
                </a:buClr>
                <a:buSzPts val="3200"/>
              </a:pPr>
              <a:endParaRPr lang="en-US" dirty="0">
                <a:solidFill>
                  <a:schemeClr val="bg1"/>
                </a:solidFill>
                <a:latin typeface="DM Sans" pitchFamily="2" charset="0"/>
                <a:ea typeface="Century Schoolbook"/>
                <a:cs typeface="Century Schoolbook"/>
                <a:sym typeface="Century Schoolbook"/>
              </a:endParaRPr>
            </a:p>
          </p:txBody>
        </p:sp>
        <p:sp>
          <p:nvSpPr>
            <p:cNvPr id="48" name="TextBox 47">
              <a:extLst>
                <a:ext uri="{FF2B5EF4-FFF2-40B4-BE49-F238E27FC236}">
                  <a16:creationId xmlns:a16="http://schemas.microsoft.com/office/drawing/2014/main" id="{B6935D4D-3C54-4F61-8B80-9847F882E8C0}"/>
                </a:ext>
              </a:extLst>
            </p:cNvPr>
            <p:cNvSpPr txBox="1"/>
            <p:nvPr/>
          </p:nvSpPr>
          <p:spPr>
            <a:xfrm>
              <a:off x="6342583" y="1194865"/>
              <a:ext cx="4507692" cy="646331"/>
            </a:xfrm>
            <a:prstGeom prst="rect">
              <a:avLst/>
            </a:prstGeom>
            <a:noFill/>
          </p:spPr>
          <p:txBody>
            <a:bodyPr wrap="square" lIns="108000" rIns="108000" rtlCol="0">
              <a:spAutoFit/>
            </a:bodyPr>
            <a:lstStyle/>
            <a:p>
              <a:pPr lvl="0">
                <a:buClr>
                  <a:srgbClr val="000000"/>
                </a:buClr>
                <a:buSzPts val="3200"/>
              </a:pPr>
              <a:r>
                <a:rPr lang="en-US" sz="3600" b="1" dirty="0">
                  <a:solidFill>
                    <a:schemeClr val="bg1"/>
                  </a:solidFill>
                  <a:latin typeface="DM Sans" pitchFamily="2" charset="0"/>
                  <a:ea typeface="Century Schoolbook"/>
                  <a:cs typeface="Century Schoolbook"/>
                  <a:sym typeface="Century Schoolbook"/>
                </a:rPr>
                <a:t>Course Teacher:</a:t>
              </a:r>
            </a:p>
          </p:txBody>
        </p:sp>
      </p:grpSp>
      <p:grpSp>
        <p:nvGrpSpPr>
          <p:cNvPr id="33" name="Group 1">
            <a:extLst>
              <a:ext uri="{FF2B5EF4-FFF2-40B4-BE49-F238E27FC236}">
                <a16:creationId xmlns:a16="http://schemas.microsoft.com/office/drawing/2014/main" id="{6E54F747-929A-44F7-83D1-8BF99B8283D4}"/>
              </a:ext>
            </a:extLst>
          </p:cNvPr>
          <p:cNvGrpSpPr/>
          <p:nvPr/>
        </p:nvGrpSpPr>
        <p:grpSpPr>
          <a:xfrm>
            <a:off x="6373849" y="3752938"/>
            <a:ext cx="4590818" cy="1881882"/>
            <a:chOff x="6342583" y="1194865"/>
            <a:chExt cx="4590818" cy="1534147"/>
          </a:xfrm>
        </p:grpSpPr>
        <p:sp>
          <p:nvSpPr>
            <p:cNvPr id="34" name="TextBox 33">
              <a:extLst>
                <a:ext uri="{FF2B5EF4-FFF2-40B4-BE49-F238E27FC236}">
                  <a16:creationId xmlns:a16="http://schemas.microsoft.com/office/drawing/2014/main" id="{B1573306-78DF-4686-8A44-5A49DB400284}"/>
                </a:ext>
              </a:extLst>
            </p:cNvPr>
            <p:cNvSpPr txBox="1"/>
            <p:nvPr/>
          </p:nvSpPr>
          <p:spPr>
            <a:xfrm>
              <a:off x="6425709" y="1750480"/>
              <a:ext cx="4507692" cy="978532"/>
            </a:xfrm>
            <a:prstGeom prst="rect">
              <a:avLst/>
            </a:prstGeom>
            <a:noFill/>
          </p:spPr>
          <p:txBody>
            <a:bodyPr wrap="square" rtlCol="0">
              <a:spAutoFit/>
            </a:bodyPr>
            <a:lstStyle/>
            <a:p>
              <a:pPr>
                <a:buClr>
                  <a:srgbClr val="000000"/>
                </a:buClr>
                <a:buSzPts val="1800"/>
              </a:pPr>
              <a:r>
                <a:rPr lang="en-US" dirty="0">
                  <a:solidFill>
                    <a:schemeClr val="bg1"/>
                  </a:solidFill>
                  <a:latin typeface="DM Sans" pitchFamily="2" charset="0"/>
                  <a:ea typeface="Century Schoolbook"/>
                  <a:cs typeface="Century Schoolbook"/>
                  <a:sym typeface="Century Schoolbook"/>
                </a:rPr>
                <a:t>Rayhan Al Shorif – </a:t>
              </a:r>
              <a:r>
                <a:rPr lang="en-US" dirty="0">
                  <a:solidFill>
                    <a:schemeClr val="bg1"/>
                  </a:solidFill>
                  <a:latin typeface="DM Sans" pitchFamily="2" charset="0"/>
                  <a:ea typeface="Arial"/>
                  <a:cs typeface="Arial"/>
                  <a:sym typeface="Arial"/>
                </a:rPr>
                <a:t>0122410022</a:t>
              </a:r>
              <a:endParaRPr lang="en-US" dirty="0">
                <a:solidFill>
                  <a:schemeClr val="bg1"/>
                </a:solidFill>
                <a:latin typeface="DM Sans" pitchFamily="2" charset="0"/>
              </a:endParaRPr>
            </a:p>
            <a:p>
              <a:pPr lvl="0">
                <a:buClr>
                  <a:srgbClr val="000000"/>
                </a:buClr>
                <a:buSzPts val="1800"/>
              </a:pPr>
              <a:r>
                <a:rPr lang="en-US" dirty="0">
                  <a:solidFill>
                    <a:schemeClr val="bg1"/>
                  </a:solidFill>
                  <a:latin typeface="DM Sans" pitchFamily="2" charset="0"/>
                  <a:ea typeface="Century Schoolbook"/>
                  <a:cs typeface="Century Schoolbook"/>
                  <a:sym typeface="Century Schoolbook"/>
                </a:rPr>
                <a:t>Iftekharul Islam - 0122410013</a:t>
              </a:r>
              <a:endParaRPr lang="en-US" dirty="0">
                <a:solidFill>
                  <a:schemeClr val="bg1"/>
                </a:solidFill>
                <a:latin typeface="DM Sans" pitchFamily="2" charset="0"/>
              </a:endParaRPr>
            </a:p>
            <a:p>
              <a:pPr lvl="0">
                <a:buClr>
                  <a:srgbClr val="000000"/>
                </a:buClr>
                <a:buSzPts val="1800"/>
              </a:pPr>
              <a:r>
                <a:rPr lang="en-US" dirty="0">
                  <a:solidFill>
                    <a:schemeClr val="bg1"/>
                  </a:solidFill>
                  <a:latin typeface="DM Sans" pitchFamily="2" charset="0"/>
                  <a:ea typeface="Arial"/>
                  <a:cs typeface="Arial"/>
                  <a:sym typeface="Arial"/>
                </a:rPr>
                <a:t>F. M. Shefat Hossain Niloy-0122310011</a:t>
              </a:r>
            </a:p>
            <a:p>
              <a:pPr lvl="0">
                <a:buClr>
                  <a:srgbClr val="000000"/>
                </a:buClr>
                <a:buSzPts val="1800"/>
              </a:pPr>
              <a:r>
                <a:rPr lang="en-US" dirty="0">
                  <a:solidFill>
                    <a:schemeClr val="bg1"/>
                  </a:solidFill>
                  <a:latin typeface="DM Sans" pitchFamily="2" charset="0"/>
                  <a:ea typeface="Arial"/>
                  <a:cs typeface="Arial"/>
                  <a:sym typeface="Arial"/>
                </a:rPr>
                <a:t>Arnab Protim Mondal-0122320014</a:t>
              </a:r>
              <a:endParaRPr lang="en-US" dirty="0">
                <a:solidFill>
                  <a:schemeClr val="bg1"/>
                </a:solidFill>
                <a:latin typeface="DM Sans" pitchFamily="2" charset="0"/>
                <a:ea typeface="Century Schoolbook"/>
                <a:cs typeface="Century Schoolbook"/>
                <a:sym typeface="Century Schoolbook"/>
              </a:endParaRPr>
            </a:p>
          </p:txBody>
        </p:sp>
        <p:sp>
          <p:nvSpPr>
            <p:cNvPr id="35" name="TextBox 34">
              <a:extLst>
                <a:ext uri="{FF2B5EF4-FFF2-40B4-BE49-F238E27FC236}">
                  <a16:creationId xmlns:a16="http://schemas.microsoft.com/office/drawing/2014/main" id="{B6935D4D-3C54-4F61-8B80-9847F882E8C0}"/>
                </a:ext>
              </a:extLst>
            </p:cNvPr>
            <p:cNvSpPr txBox="1"/>
            <p:nvPr/>
          </p:nvSpPr>
          <p:spPr>
            <a:xfrm>
              <a:off x="6342583" y="1194865"/>
              <a:ext cx="4507692" cy="526902"/>
            </a:xfrm>
            <a:prstGeom prst="rect">
              <a:avLst/>
            </a:prstGeom>
            <a:noFill/>
          </p:spPr>
          <p:txBody>
            <a:bodyPr wrap="square" lIns="108000" rIns="108000" rtlCol="0">
              <a:spAutoFit/>
            </a:bodyPr>
            <a:lstStyle/>
            <a:p>
              <a:pPr lvl="0">
                <a:buClr>
                  <a:srgbClr val="000000"/>
                </a:buClr>
                <a:buSzPts val="1800"/>
              </a:pPr>
              <a:r>
                <a:rPr lang="en-US" sz="3600" b="1" dirty="0">
                  <a:solidFill>
                    <a:schemeClr val="bg1"/>
                  </a:solidFill>
                  <a:latin typeface="DM Sans" pitchFamily="2" charset="0"/>
                  <a:ea typeface="Century Schoolbook"/>
                  <a:cs typeface="Century Schoolbook"/>
                  <a:sym typeface="Century Schoolbook"/>
                </a:rPr>
                <a:t>Presented By:</a:t>
              </a:r>
              <a:endParaRPr lang="en-US" sz="2800" dirty="0">
                <a:solidFill>
                  <a:schemeClr val="bg1"/>
                </a:solidFill>
                <a:latin typeface="DM Sans" pitchFamily="2" charset="0"/>
                <a:ea typeface="Arial"/>
                <a:cs typeface="Arial"/>
                <a:sym typeface="Arial"/>
              </a:endParaRPr>
            </a:p>
          </p:txBody>
        </p:sp>
      </p:grpSp>
    </p:spTree>
    <p:extLst>
      <p:ext uri="{BB962C8B-B14F-4D97-AF65-F5344CB8AC3E}">
        <p14:creationId xmlns:p14="http://schemas.microsoft.com/office/powerpoint/2010/main" val="314882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000" b="1" dirty="0">
                <a:solidFill>
                  <a:srgbClr val="3F3F3F"/>
                </a:solidFill>
                <a:latin typeface="DM Sans" pitchFamily="2" charset="0"/>
                <a:ea typeface="Arial Black"/>
                <a:cs typeface="Arial Black"/>
                <a:sym typeface="Arial Black"/>
              </a:rPr>
              <a:t>Features List</a:t>
            </a:r>
            <a:endParaRPr lang="en-US" sz="5000" dirty="0">
              <a:solidFill>
                <a:srgbClr val="3F3F3F"/>
              </a:solidFill>
              <a:latin typeface="DM Sans" pitchFamily="2" charset="0"/>
              <a:ea typeface="Arial Black"/>
              <a:cs typeface="Arial Black"/>
              <a:sym typeface="Arial Black"/>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09</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sp>
        <p:nvSpPr>
          <p:cNvPr id="5" name="Rectangle 4"/>
          <p:cNvSpPr/>
          <p:nvPr/>
        </p:nvSpPr>
        <p:spPr>
          <a:xfrm>
            <a:off x="4443510" y="900978"/>
            <a:ext cx="3504486" cy="369332"/>
          </a:xfrm>
          <a:prstGeom prst="rect">
            <a:avLst/>
          </a:prstGeom>
        </p:spPr>
        <p:txBody>
          <a:bodyPr wrap="none">
            <a:spAutoFit/>
          </a:bodyPr>
          <a:lstStyle/>
          <a:p>
            <a:r>
              <a:rPr lang="en-US" b="1" dirty="0">
                <a:solidFill>
                  <a:srgbClr val="3F3F3F"/>
                </a:solidFill>
                <a:latin typeface="DM Sans" pitchFamily="2" charset="0"/>
                <a:ea typeface="Arial Black"/>
                <a:cs typeface="Arial Black"/>
                <a:sym typeface="Arial Black"/>
              </a:rPr>
              <a:t>(Functional &amp; Non-Functional)</a:t>
            </a:r>
            <a:endParaRPr lang="en-US" dirty="0">
              <a:solidFill>
                <a:srgbClr val="3F3F3F"/>
              </a:solidFill>
              <a:latin typeface="DM Sans" pitchFamily="2" charset="0"/>
              <a:ea typeface="Arial Black"/>
              <a:cs typeface="Arial Black"/>
              <a:sym typeface="Arial Black"/>
            </a:endParaRPr>
          </a:p>
        </p:txBody>
      </p:sp>
      <p:grpSp>
        <p:nvGrpSpPr>
          <p:cNvPr id="4" name="Group 3"/>
          <p:cNvGrpSpPr/>
          <p:nvPr/>
        </p:nvGrpSpPr>
        <p:grpSpPr>
          <a:xfrm>
            <a:off x="1350571" y="1679779"/>
            <a:ext cx="6488331" cy="307392"/>
            <a:chOff x="1350571" y="1679779"/>
            <a:chExt cx="6488331" cy="307392"/>
          </a:xfrm>
        </p:grpSpPr>
        <p:sp>
          <p:nvSpPr>
            <p:cNvPr id="29" name="TextBox 28">
              <a:extLst>
                <a:ext uri="{FF2B5EF4-FFF2-40B4-BE49-F238E27FC236}">
                  <a16:creationId xmlns:a16="http://schemas.microsoft.com/office/drawing/2014/main" id="{2CFBE6A4-FA12-47D6-943D-272D12E2D872}"/>
                </a:ext>
              </a:extLst>
            </p:cNvPr>
            <p:cNvSpPr txBox="1"/>
            <p:nvPr/>
          </p:nvSpPr>
          <p:spPr>
            <a:xfrm>
              <a:off x="1545136" y="1679779"/>
              <a:ext cx="6293766" cy="307392"/>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Users’ privacy should be protected</a:t>
              </a:r>
            </a:p>
          </p:txBody>
        </p:sp>
        <p:sp>
          <p:nvSpPr>
            <p:cNvPr id="30"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cxnSp>
        <p:nvCxnSpPr>
          <p:cNvPr id="58"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1325792" y="1247541"/>
            <a:ext cx="3637534" cy="369332"/>
          </a:xfrm>
          <a:prstGeom prst="rect">
            <a:avLst/>
          </a:prstGeom>
          <a:noFill/>
        </p:spPr>
        <p:txBody>
          <a:bodyPr wrap="none" rtlCol="0">
            <a:spAutoFit/>
          </a:bodyPr>
          <a:lstStyle/>
          <a:p>
            <a:r>
              <a:rPr lang="en-US" b="1" dirty="0">
                <a:solidFill>
                  <a:srgbClr val="3F3F3F"/>
                </a:solidFill>
                <a:latin typeface="DM Sans" pitchFamily="2" charset="0"/>
                <a:ea typeface="Arial Black"/>
                <a:cs typeface="Arial Black"/>
                <a:sym typeface="Arial Black"/>
              </a:rPr>
              <a:t>Non - Functional Requirements:</a:t>
            </a:r>
            <a:endParaRPr lang="en-US" dirty="0"/>
          </a:p>
        </p:txBody>
      </p:sp>
      <p:grpSp>
        <p:nvGrpSpPr>
          <p:cNvPr id="60" name="Group 59"/>
          <p:cNvGrpSpPr/>
          <p:nvPr/>
        </p:nvGrpSpPr>
        <p:grpSpPr>
          <a:xfrm>
            <a:off x="1350571" y="2047395"/>
            <a:ext cx="9979806" cy="322845"/>
            <a:chOff x="1350571" y="1661644"/>
            <a:chExt cx="6418908" cy="322845"/>
          </a:xfrm>
        </p:grpSpPr>
        <p:sp>
          <p:nvSpPr>
            <p:cNvPr id="61" name="TextBox 60">
              <a:extLst>
                <a:ext uri="{FF2B5EF4-FFF2-40B4-BE49-F238E27FC236}">
                  <a16:creationId xmlns:a16="http://schemas.microsoft.com/office/drawing/2014/main" id="{2CFBE6A4-FA12-47D6-943D-272D12E2D872}"/>
                </a:ext>
              </a:extLst>
            </p:cNvPr>
            <p:cNvSpPr txBox="1"/>
            <p:nvPr/>
          </p:nvSpPr>
          <p:spPr>
            <a:xfrm>
              <a:off x="1475713" y="1661644"/>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be workable on diﬀerent cross-platform web browsers like (e.g. Chrome, Safari, Mozilla, Opera, Edge)</a:t>
              </a:r>
            </a:p>
          </p:txBody>
        </p:sp>
        <p:sp>
          <p:nvSpPr>
            <p:cNvPr id="62"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67" name="Group 66"/>
          <p:cNvGrpSpPr/>
          <p:nvPr/>
        </p:nvGrpSpPr>
        <p:grpSpPr>
          <a:xfrm>
            <a:off x="1325792" y="2450252"/>
            <a:ext cx="9979806" cy="322845"/>
            <a:chOff x="1350571" y="1671257"/>
            <a:chExt cx="6418908" cy="322845"/>
          </a:xfrm>
        </p:grpSpPr>
        <p:sp>
          <p:nvSpPr>
            <p:cNvPr id="68" name="TextBox 67">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have high availability</a:t>
              </a:r>
            </a:p>
          </p:txBody>
        </p:sp>
        <p:sp>
          <p:nvSpPr>
            <p:cNvPr id="69"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70" name="Group 69"/>
          <p:cNvGrpSpPr/>
          <p:nvPr/>
        </p:nvGrpSpPr>
        <p:grpSpPr>
          <a:xfrm>
            <a:off x="1325792" y="2827629"/>
            <a:ext cx="9979806" cy="322845"/>
            <a:chOff x="1350571" y="1671257"/>
            <a:chExt cx="6418908" cy="322845"/>
          </a:xfrm>
        </p:grpSpPr>
        <p:sp>
          <p:nvSpPr>
            <p:cNvPr id="71" name="TextBox 70">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be easy to learn by both sophisticated and novice users</a:t>
              </a:r>
            </a:p>
          </p:txBody>
        </p:sp>
        <p:sp>
          <p:nvSpPr>
            <p:cNvPr id="72"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73" name="Group 72"/>
          <p:cNvGrpSpPr/>
          <p:nvPr/>
        </p:nvGrpSpPr>
        <p:grpSpPr>
          <a:xfrm>
            <a:off x="1325792" y="3188844"/>
            <a:ext cx="9979806" cy="322845"/>
            <a:chOff x="1350571" y="1671257"/>
            <a:chExt cx="6418908" cy="322845"/>
          </a:xfrm>
        </p:grpSpPr>
        <p:sp>
          <p:nvSpPr>
            <p:cNvPr id="74" name="TextBox 73">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be user friendly so that both sophisticated and inexperienced users can learn to use it at ease</a:t>
              </a:r>
            </a:p>
          </p:txBody>
        </p:sp>
        <p:sp>
          <p:nvSpPr>
            <p:cNvPr id="75"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76" name="Group 75"/>
          <p:cNvGrpSpPr/>
          <p:nvPr/>
        </p:nvGrpSpPr>
        <p:grpSpPr>
          <a:xfrm>
            <a:off x="1325792" y="3550059"/>
            <a:ext cx="9979806" cy="322845"/>
            <a:chOff x="1350571" y="1671257"/>
            <a:chExt cx="6418908" cy="322845"/>
          </a:xfrm>
        </p:grpSpPr>
        <p:sp>
          <p:nvSpPr>
            <p:cNvPr id="77" name="TextBox 76">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endParaRPr lang="en-US" sz="1400" dirty="0">
                <a:latin typeface="DM Sans"/>
                <a:ea typeface="Calibri" panose="020F0502020204030204" pitchFamily="34" charset="0"/>
                <a:cs typeface="Times New Roman" panose="02020603050405020304" pitchFamily="18" charset="0"/>
              </a:endParaRPr>
            </a:p>
          </p:txBody>
        </p:sp>
        <p:sp>
          <p:nvSpPr>
            <p:cNvPr id="78"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79" name="Group 78"/>
          <p:cNvGrpSpPr/>
          <p:nvPr/>
        </p:nvGrpSpPr>
        <p:grpSpPr>
          <a:xfrm>
            <a:off x="1325792" y="3876501"/>
            <a:ext cx="9979806" cy="322845"/>
            <a:chOff x="1350571" y="1671257"/>
            <a:chExt cx="6418908" cy="322845"/>
          </a:xfrm>
        </p:grpSpPr>
        <p:sp>
          <p:nvSpPr>
            <p:cNvPr id="80" name="TextBox 79">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have a single login to access all content</a:t>
              </a:r>
            </a:p>
          </p:txBody>
        </p:sp>
        <p:sp>
          <p:nvSpPr>
            <p:cNvPr id="81"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82" name="Group 81"/>
          <p:cNvGrpSpPr/>
          <p:nvPr/>
        </p:nvGrpSpPr>
        <p:grpSpPr>
          <a:xfrm>
            <a:off x="1325792" y="4237960"/>
            <a:ext cx="9979806" cy="322845"/>
            <a:chOff x="1350571" y="1671257"/>
            <a:chExt cx="6418908" cy="322845"/>
          </a:xfrm>
        </p:grpSpPr>
        <p:sp>
          <p:nvSpPr>
            <p:cNvPr id="83" name="TextBox 82">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have a consistent user interface(UI)</a:t>
              </a:r>
            </a:p>
          </p:txBody>
        </p:sp>
        <p:sp>
          <p:nvSpPr>
            <p:cNvPr id="84"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85" name="Group 84"/>
          <p:cNvGrpSpPr/>
          <p:nvPr/>
        </p:nvGrpSpPr>
        <p:grpSpPr>
          <a:xfrm>
            <a:off x="1325792" y="4597486"/>
            <a:ext cx="9979806" cy="553357"/>
            <a:chOff x="1350571" y="1671257"/>
            <a:chExt cx="6418908" cy="553357"/>
          </a:xfrm>
        </p:grpSpPr>
        <p:sp>
          <p:nvSpPr>
            <p:cNvPr id="86" name="TextBox 85">
              <a:extLst>
                <a:ext uri="{FF2B5EF4-FFF2-40B4-BE49-F238E27FC236}">
                  <a16:creationId xmlns:a16="http://schemas.microsoft.com/office/drawing/2014/main" id="{2CFBE6A4-FA12-47D6-943D-272D12E2D872}"/>
                </a:ext>
              </a:extLst>
            </p:cNvPr>
            <p:cNvSpPr txBox="1"/>
            <p:nvPr/>
          </p:nvSpPr>
          <p:spPr>
            <a:xfrm>
              <a:off x="1475713" y="1671257"/>
              <a:ext cx="6293766" cy="553357"/>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have a UI which is intuitive (the behavior of the system is according to the intuition of a standard end user)</a:t>
              </a:r>
            </a:p>
          </p:txBody>
        </p:sp>
        <p:sp>
          <p:nvSpPr>
            <p:cNvPr id="87"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88" name="Group 87"/>
          <p:cNvGrpSpPr/>
          <p:nvPr/>
        </p:nvGrpSpPr>
        <p:grpSpPr>
          <a:xfrm>
            <a:off x="1325792" y="4943392"/>
            <a:ext cx="9979806" cy="553357"/>
            <a:chOff x="1350571" y="1671257"/>
            <a:chExt cx="6418908" cy="553357"/>
          </a:xfrm>
        </p:grpSpPr>
        <p:sp>
          <p:nvSpPr>
            <p:cNvPr id="89" name="TextBox 88">
              <a:extLst>
                <a:ext uri="{FF2B5EF4-FFF2-40B4-BE49-F238E27FC236}">
                  <a16:creationId xmlns:a16="http://schemas.microsoft.com/office/drawing/2014/main" id="{2CFBE6A4-FA12-47D6-943D-272D12E2D872}"/>
                </a:ext>
              </a:extLst>
            </p:cNvPr>
            <p:cNvSpPr txBox="1"/>
            <p:nvPr/>
          </p:nvSpPr>
          <p:spPr>
            <a:xfrm>
              <a:off x="1475713" y="1671257"/>
              <a:ext cx="6293766" cy="553357"/>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have a standard graphical user interface that allows for the on-line data entry, editing, and deleting of data with much ease</a:t>
              </a:r>
            </a:p>
          </p:txBody>
        </p:sp>
        <p:sp>
          <p:nvSpPr>
            <p:cNvPr id="90"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sp>
        <p:nvSpPr>
          <p:cNvPr id="7" name="Rectangle 6"/>
          <p:cNvSpPr/>
          <p:nvPr/>
        </p:nvSpPr>
        <p:spPr>
          <a:xfrm>
            <a:off x="1520357" y="3536756"/>
            <a:ext cx="7182196" cy="322845"/>
          </a:xfrm>
          <a:prstGeom prst="rect">
            <a:avLst/>
          </a:prstGeom>
        </p:spPr>
        <p:txBody>
          <a:bodyPr wrap="square">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should have a maximum of 3 clicks to reach any content</a:t>
            </a:r>
          </a:p>
        </p:txBody>
      </p:sp>
    </p:spTree>
    <p:extLst>
      <p:ext uri="{BB962C8B-B14F-4D97-AF65-F5344CB8AC3E}">
        <p14:creationId xmlns:p14="http://schemas.microsoft.com/office/powerpoint/2010/main" val="411554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5263" y="218864"/>
            <a:ext cx="11573197" cy="724247"/>
          </a:xfrm>
        </p:spPr>
        <p:txBody>
          <a:bodyPr/>
          <a:lstStyle/>
          <a:p>
            <a:pPr>
              <a:spcBef>
                <a:spcPct val="0"/>
              </a:spcBef>
              <a:spcAft>
                <a:spcPts val="600"/>
              </a:spcAft>
            </a:pPr>
            <a:r>
              <a:rPr lang="en-US" sz="5000" b="1" dirty="0">
                <a:solidFill>
                  <a:schemeClr val="tx1"/>
                </a:solidFill>
                <a:latin typeface="DM Sans" pitchFamily="2" charset="0"/>
                <a:sym typeface="Century Schoolbook"/>
              </a:rPr>
              <a:t>Research paper Study</a:t>
            </a:r>
            <a:endParaRPr lang="en-US" sz="5000"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10</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350571" y="1278086"/>
            <a:ext cx="10695557" cy="646331"/>
          </a:xfrm>
          <a:prstGeom prst="rect">
            <a:avLst/>
          </a:prstGeom>
          <a:noFill/>
        </p:spPr>
        <p:txBody>
          <a:bodyPr wrap="none" rtlCol="0">
            <a:spAutoFit/>
          </a:bodyPr>
          <a:lstStyle/>
          <a:p>
            <a:r>
              <a:rPr lang="en-US" b="1" dirty="0">
                <a:latin typeface="DM Sans"/>
              </a:rPr>
              <a:t>The issue of private tuition: an analysis of the practice in </a:t>
            </a:r>
            <a:r>
              <a:rPr lang="en-US" b="1" dirty="0" err="1">
                <a:latin typeface="DM Sans"/>
              </a:rPr>
              <a:t>mauritius</a:t>
            </a:r>
            <a:r>
              <a:rPr lang="en-US" b="1" dirty="0">
                <a:latin typeface="DM Sans"/>
              </a:rPr>
              <a:t> and selected south-east </a:t>
            </a:r>
            <a:r>
              <a:rPr lang="en-US" b="1" dirty="0" err="1" smtClean="0">
                <a:latin typeface="DM Sans"/>
              </a:rPr>
              <a:t>asian</a:t>
            </a:r>
            <a:r>
              <a:rPr lang="en-US" b="1" dirty="0" smtClean="0">
                <a:latin typeface="DM Sans"/>
              </a:rPr>
              <a:t> </a:t>
            </a:r>
          </a:p>
          <a:p>
            <a:r>
              <a:rPr lang="en-US" b="1" dirty="0" smtClean="0">
                <a:latin typeface="DM Sans"/>
              </a:rPr>
              <a:t>countries</a:t>
            </a:r>
            <a:endParaRPr lang="en-US" sz="1600" b="1" dirty="0">
              <a:latin typeface="DM Sans"/>
            </a:endParaRPr>
          </a:p>
        </p:txBody>
      </p:sp>
      <p:grpSp>
        <p:nvGrpSpPr>
          <p:cNvPr id="4" name="Group 3"/>
          <p:cNvGrpSpPr/>
          <p:nvPr/>
        </p:nvGrpSpPr>
        <p:grpSpPr>
          <a:xfrm>
            <a:off x="1390845" y="1929437"/>
            <a:ext cx="9213875" cy="2434728"/>
            <a:chOff x="1196280" y="1696893"/>
            <a:chExt cx="9213875" cy="2434728"/>
          </a:xfrm>
        </p:grpSpPr>
        <p:grpSp>
          <p:nvGrpSpPr>
            <p:cNvPr id="12" name="Group 11"/>
            <p:cNvGrpSpPr/>
            <p:nvPr/>
          </p:nvGrpSpPr>
          <p:grpSpPr>
            <a:xfrm>
              <a:off x="1196280" y="1696893"/>
              <a:ext cx="6488331" cy="307560"/>
              <a:chOff x="1350571" y="1644150"/>
              <a:chExt cx="6488331" cy="307560"/>
            </a:xfrm>
          </p:grpSpPr>
          <p:sp>
            <p:nvSpPr>
              <p:cNvPr id="13" name="TextBox 12">
                <a:extLst>
                  <a:ext uri="{FF2B5EF4-FFF2-40B4-BE49-F238E27FC236}">
                    <a16:creationId xmlns:a16="http://schemas.microsoft.com/office/drawing/2014/main" id="{2CFBE6A4-FA12-47D6-943D-272D12E2D872}"/>
                  </a:ext>
                </a:extLst>
              </p:cNvPr>
              <p:cNvSpPr txBox="1"/>
              <p:nvPr/>
            </p:nvSpPr>
            <p:spPr>
              <a:xfrm>
                <a:off x="1545136" y="1644150"/>
                <a:ext cx="6293766" cy="307007"/>
              </a:xfrm>
              <a:prstGeom prst="rect">
                <a:avLst/>
              </a:prstGeom>
              <a:noFill/>
            </p:spPr>
            <p:txBody>
              <a:bodyPr wrap="square" rtlCol="0">
                <a:spAutoFit/>
              </a:bodyPr>
              <a:lstStyle/>
              <a:p>
                <a:pPr algn="just">
                  <a:lnSpc>
                    <a:spcPct val="107000"/>
                  </a:lnSpc>
                  <a:spcAft>
                    <a:spcPts val="800"/>
                  </a:spcAft>
                </a:pPr>
                <a:r>
                  <a:rPr lang="en-US" sz="1400" b="1" dirty="0">
                    <a:solidFill>
                      <a:srgbClr val="000000"/>
                    </a:solidFill>
                    <a:latin typeface="DM Sans" pitchFamily="2" charset="0"/>
                    <a:ea typeface="Times New Roman" panose="02020603050405020304" pitchFamily="18" charset="0"/>
                  </a:rPr>
                  <a:t>What they Found:</a:t>
                </a:r>
                <a:endParaRPr lang="en-US" sz="1200" dirty="0">
                  <a:latin typeface="DM Sans"/>
                  <a:ea typeface="Calibri" panose="020F0502020204030204" pitchFamily="34" charset="0"/>
                  <a:cs typeface="Times New Roman" panose="02020603050405020304" pitchFamily="18" charset="0"/>
                </a:endParaRPr>
              </a:p>
            </p:txBody>
          </p:sp>
          <p:sp>
            <p:nvSpPr>
              <p:cNvPr id="14"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 name="TextBox 2"/>
            <p:cNvSpPr txBox="1"/>
            <p:nvPr/>
          </p:nvSpPr>
          <p:spPr>
            <a:xfrm>
              <a:off x="1390845" y="2007963"/>
              <a:ext cx="9019310" cy="2123658"/>
            </a:xfrm>
            <a:prstGeom prst="rect">
              <a:avLst/>
            </a:prstGeom>
            <a:noFill/>
          </p:spPr>
          <p:txBody>
            <a:bodyPr wrap="square" rtlCol="0">
              <a:spAutoFit/>
            </a:bodyPr>
            <a:lstStyle/>
            <a:p>
              <a:pPr marL="171450" lvl="0" indent="-171450" fontAlgn="base">
                <a:buFont typeface="Wingdings" panose="05000000000000000000" pitchFamily="2" charset="2"/>
                <a:buChar char="Ø"/>
              </a:pPr>
              <a:r>
                <a:rPr lang="en-US" sz="1200" b="1" dirty="0">
                  <a:latin typeface="DM Sans"/>
                </a:rPr>
                <a:t>Prevalence:</a:t>
              </a:r>
              <a:r>
                <a:rPr lang="en-US" sz="1200" dirty="0">
                  <a:latin typeface="DM Sans"/>
                </a:rPr>
                <a:t> Private tuition is widespread at both primary and secondary levels across Mauritius and Southeast Asian countries.</a:t>
              </a:r>
            </a:p>
            <a:p>
              <a:pPr marL="171450" lvl="0" indent="-171450" fontAlgn="base">
                <a:buFont typeface="Wingdings" panose="05000000000000000000" pitchFamily="2" charset="2"/>
                <a:buChar char="Ø"/>
              </a:pPr>
              <a:r>
                <a:rPr lang="en-US" sz="1200" b="1" dirty="0">
                  <a:latin typeface="DM Sans"/>
                </a:rPr>
                <a:t>Motivations:</a:t>
              </a:r>
              <a:r>
                <a:rPr lang="en-US" sz="1200" dirty="0">
                  <a:latin typeface="DM Sans"/>
                </a:rPr>
                <a:t> Competitive exams, pressure for success, and perceived shortcomings in formal education drive demand.</a:t>
              </a:r>
            </a:p>
            <a:p>
              <a:pPr marL="171450" lvl="0" indent="-171450" fontAlgn="base">
                <a:buFont typeface="Wingdings" panose="05000000000000000000" pitchFamily="2" charset="2"/>
                <a:buChar char="Ø"/>
              </a:pPr>
              <a:r>
                <a:rPr lang="en-US" sz="1200" b="1" dirty="0">
                  <a:latin typeface="DM Sans"/>
                </a:rPr>
                <a:t>Financial Burden:</a:t>
              </a:r>
              <a:r>
                <a:rPr lang="en-US" sz="1200" dirty="0">
                  <a:latin typeface="DM Sans"/>
                </a:rPr>
                <a:t> Significant cost burden on families, potentially widening social inequalities.</a:t>
              </a:r>
            </a:p>
            <a:p>
              <a:pPr marL="171450" lvl="0" indent="-171450" fontAlgn="base">
                <a:buFont typeface="Wingdings" panose="05000000000000000000" pitchFamily="2" charset="2"/>
                <a:buChar char="Ø"/>
              </a:pPr>
              <a:r>
                <a:rPr lang="en-US" sz="1200" b="1" dirty="0">
                  <a:latin typeface="DM Sans"/>
                </a:rPr>
                <a:t>Mixed Effects:</a:t>
              </a:r>
              <a:r>
                <a:rPr lang="en-US" sz="1200" dirty="0">
                  <a:latin typeface="DM Sans"/>
                </a:rPr>
                <a:t> Some students benefit, others experience stress and decreased motivation.</a:t>
              </a:r>
            </a:p>
            <a:p>
              <a:pPr marL="171450" lvl="0" indent="-171450" fontAlgn="base">
                <a:buFont typeface="Wingdings" panose="05000000000000000000" pitchFamily="2" charset="2"/>
                <a:buChar char="Ø"/>
              </a:pPr>
              <a:r>
                <a:rPr lang="en-US" sz="1200" b="1" dirty="0">
                  <a:latin typeface="DM Sans"/>
                </a:rPr>
                <a:t>Teacher Involvement:</a:t>
              </a:r>
              <a:r>
                <a:rPr lang="en-US" sz="1200" dirty="0">
                  <a:latin typeface="DM Sans"/>
                </a:rPr>
                <a:t> Raises ethical concerns, potential conflicts of interest, and exploitation of students.</a:t>
              </a:r>
            </a:p>
            <a:p>
              <a:pPr marL="171450" lvl="0" indent="-171450" fontAlgn="base">
                <a:buFont typeface="Wingdings" panose="05000000000000000000" pitchFamily="2" charset="2"/>
                <a:buChar char="Ø"/>
              </a:pPr>
              <a:r>
                <a:rPr lang="en-US" sz="1200" b="1" dirty="0">
                  <a:latin typeface="DM Sans"/>
                </a:rPr>
                <a:t>Ineffective teaching-learning processes</a:t>
              </a:r>
              <a:r>
                <a:rPr lang="en-US" sz="1200" dirty="0">
                  <a:latin typeface="DM Sans"/>
                </a:rPr>
                <a:t> , </a:t>
              </a:r>
              <a:r>
                <a:rPr lang="en-US" sz="1200" b="1" dirty="0">
                  <a:latin typeface="DM Sans"/>
                </a:rPr>
                <a:t>Insufficient Regular Class </a:t>
              </a:r>
              <a:r>
                <a:rPr lang="en-US" sz="1200" b="1">
                  <a:latin typeface="DM Sans"/>
                </a:rPr>
                <a:t>Instruction</a:t>
              </a:r>
              <a:r>
                <a:rPr lang="en-US" sz="1200">
                  <a:latin typeface="DM Sans"/>
                </a:rPr>
                <a:t>, Students </a:t>
              </a:r>
              <a:r>
                <a:rPr lang="en-US" sz="1200" dirty="0">
                  <a:latin typeface="DM Sans"/>
                </a:rPr>
                <a:t>seek private tuition</a:t>
              </a:r>
              <a:r>
                <a:rPr lang="en-US" sz="1200" b="1" dirty="0">
                  <a:latin typeface="DM Sans"/>
                </a:rPr>
                <a:t> for better understanding and individual attention</a:t>
              </a:r>
              <a:r>
                <a:rPr lang="en-US" sz="1200" dirty="0">
                  <a:latin typeface="DM Sans"/>
                </a:rPr>
                <a:t>.</a:t>
              </a:r>
            </a:p>
            <a:p>
              <a:pPr marL="171450" lvl="0" indent="-171450" fontAlgn="base">
                <a:buFont typeface="Wingdings" panose="05000000000000000000" pitchFamily="2" charset="2"/>
                <a:buChar char="Ø"/>
              </a:pPr>
              <a:r>
                <a:rPr lang="en-US" sz="1200" dirty="0">
                  <a:latin typeface="DM Sans"/>
                </a:rPr>
                <a:t>Teachers, often demotivated in regular classes, become </a:t>
              </a:r>
              <a:r>
                <a:rPr lang="en-US" sz="1200" b="1" dirty="0">
                  <a:latin typeface="DM Sans"/>
                </a:rPr>
                <a:t>more engaged in tuition </a:t>
              </a:r>
              <a:r>
                <a:rPr lang="en-US" sz="1200" dirty="0">
                  <a:latin typeface="DM Sans"/>
                </a:rPr>
                <a:t>as they work for themselves.</a:t>
              </a:r>
            </a:p>
            <a:p>
              <a:pPr marL="171450" lvl="0" indent="-171450" fontAlgn="base">
                <a:buFont typeface="Wingdings" panose="05000000000000000000" pitchFamily="2" charset="2"/>
                <a:buChar char="Ø"/>
              </a:pPr>
              <a:r>
                <a:rPr lang="en-US" sz="1200" b="1" dirty="0">
                  <a:latin typeface="DM Sans"/>
                </a:rPr>
                <a:t>Class Size Challenges: </a:t>
              </a:r>
              <a:r>
                <a:rPr lang="en-US" sz="1200" dirty="0">
                  <a:latin typeface="DM Sans"/>
                </a:rPr>
                <a:t> Large class sizes, Financial constraints, inadequate infrastructure, and a shortage of qualified teachers </a:t>
              </a:r>
            </a:p>
            <a:p>
              <a:pPr marL="171450" lvl="0" indent="-171450" fontAlgn="base">
                <a:buFont typeface="Wingdings" panose="05000000000000000000" pitchFamily="2" charset="2"/>
                <a:buChar char="Ø"/>
              </a:pPr>
              <a:r>
                <a:rPr lang="en-US" sz="1200" dirty="0">
                  <a:latin typeface="DM Sans"/>
                </a:rPr>
                <a:t>Students opt for private tuition due to </a:t>
              </a:r>
              <a:r>
                <a:rPr lang="en-US" sz="1200" b="1" dirty="0">
                  <a:latin typeface="DM Sans"/>
                </a:rPr>
                <a:t>peer pressure and competition</a:t>
              </a:r>
              <a:endParaRPr lang="en-US" sz="1200" dirty="0">
                <a:latin typeface="DM Sans"/>
              </a:endParaRPr>
            </a:p>
            <a:p>
              <a:endParaRPr lang="en-US" sz="1200" dirty="0">
                <a:latin typeface="DM Sans"/>
              </a:endParaRPr>
            </a:p>
          </p:txBody>
        </p:sp>
      </p:grpSp>
      <p:grpSp>
        <p:nvGrpSpPr>
          <p:cNvPr id="23" name="Group 22"/>
          <p:cNvGrpSpPr/>
          <p:nvPr/>
        </p:nvGrpSpPr>
        <p:grpSpPr>
          <a:xfrm>
            <a:off x="1390845" y="4581635"/>
            <a:ext cx="9232864" cy="1090613"/>
            <a:chOff x="1196280" y="1712521"/>
            <a:chExt cx="9232864" cy="1090613"/>
          </a:xfrm>
        </p:grpSpPr>
        <p:grpSp>
          <p:nvGrpSpPr>
            <p:cNvPr id="24" name="Group 23"/>
            <p:cNvGrpSpPr/>
            <p:nvPr/>
          </p:nvGrpSpPr>
          <p:grpSpPr>
            <a:xfrm>
              <a:off x="1196280" y="1712521"/>
              <a:ext cx="6488331" cy="338554"/>
              <a:chOff x="1350571" y="1659778"/>
              <a:chExt cx="6488331" cy="338554"/>
            </a:xfrm>
          </p:grpSpPr>
          <p:sp>
            <p:nvSpPr>
              <p:cNvPr id="26" name="TextBox 25">
                <a:extLst>
                  <a:ext uri="{FF2B5EF4-FFF2-40B4-BE49-F238E27FC236}">
                    <a16:creationId xmlns:a16="http://schemas.microsoft.com/office/drawing/2014/main" id="{2CFBE6A4-FA12-47D6-943D-272D12E2D872}"/>
                  </a:ext>
                </a:extLst>
              </p:cNvPr>
              <p:cNvSpPr txBox="1"/>
              <p:nvPr/>
            </p:nvSpPr>
            <p:spPr>
              <a:xfrm>
                <a:off x="1545136" y="1659778"/>
                <a:ext cx="6293766" cy="338554"/>
              </a:xfrm>
              <a:prstGeom prst="rect">
                <a:avLst/>
              </a:prstGeom>
              <a:noFill/>
            </p:spPr>
            <p:txBody>
              <a:bodyPr wrap="square" rtlCol="0">
                <a:spAutoFit/>
              </a:bodyPr>
              <a:lstStyle/>
              <a:p>
                <a:pPr>
                  <a:spcBef>
                    <a:spcPts val="300"/>
                  </a:spcBef>
                  <a:spcAft>
                    <a:spcPts val="300"/>
                  </a:spcAft>
                </a:pPr>
                <a:r>
                  <a:rPr lang="en-US" sz="1600" b="1" dirty="0">
                    <a:latin typeface="DM Sans" pitchFamily="2" charset="0"/>
                    <a:ea typeface="Times New Roman" panose="02020603050405020304" pitchFamily="18" charset="0"/>
                  </a:rPr>
                  <a:t>Other findings: </a:t>
                </a:r>
              </a:p>
            </p:txBody>
          </p:sp>
          <p:sp>
            <p:nvSpPr>
              <p:cNvPr id="27"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5" name="TextBox 24"/>
            <p:cNvSpPr txBox="1"/>
            <p:nvPr/>
          </p:nvSpPr>
          <p:spPr>
            <a:xfrm>
              <a:off x="1409834" y="2064470"/>
              <a:ext cx="9019310" cy="738664"/>
            </a:xfrm>
            <a:prstGeom prst="rect">
              <a:avLst/>
            </a:prstGeom>
            <a:noFill/>
          </p:spPr>
          <p:txBody>
            <a:bodyPr wrap="square" rtlCol="0">
              <a:spAutoFit/>
            </a:bodyPr>
            <a:lstStyle/>
            <a:p>
              <a:pPr marL="285750" lvl="0" indent="-285750" fontAlgn="base">
                <a:buFont typeface="Wingdings" panose="05000000000000000000" pitchFamily="2" charset="2"/>
                <a:buChar char="Ø"/>
              </a:pPr>
              <a:r>
                <a:rPr lang="en-US" sz="1400" dirty="0">
                  <a:latin typeface="DM Sans"/>
                </a:rPr>
                <a:t>Limited data availability on specific impacts and student outcomes.</a:t>
              </a:r>
            </a:p>
            <a:p>
              <a:pPr marL="285750" lvl="0" indent="-285750" fontAlgn="base">
                <a:buFont typeface="Wingdings" panose="05000000000000000000" pitchFamily="2" charset="2"/>
                <a:buChar char="Ø"/>
              </a:pPr>
              <a:r>
                <a:rPr lang="en-US" sz="1400" dirty="0">
                  <a:latin typeface="DM Sans"/>
                </a:rPr>
                <a:t>Difficulty isolating true effects of private tuition from other factors.</a:t>
              </a:r>
            </a:p>
            <a:p>
              <a:pPr marL="285750" lvl="0" indent="-285750" fontAlgn="base">
                <a:buFont typeface="Wingdings" panose="05000000000000000000" pitchFamily="2" charset="2"/>
                <a:buChar char="Ø"/>
              </a:pPr>
              <a:r>
                <a:rPr lang="en-US" sz="1400" dirty="0">
                  <a:latin typeface="DM Sans"/>
                </a:rPr>
                <a:t>Generalization of findings across diverse countries and contexts.</a:t>
              </a:r>
            </a:p>
          </p:txBody>
        </p:sp>
      </p:grpSp>
    </p:spTree>
    <p:extLst>
      <p:ext uri="{BB962C8B-B14F-4D97-AF65-F5344CB8AC3E}">
        <p14:creationId xmlns:p14="http://schemas.microsoft.com/office/powerpoint/2010/main" val="33903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5263" y="218864"/>
            <a:ext cx="11573197" cy="724247"/>
          </a:xfrm>
        </p:spPr>
        <p:txBody>
          <a:bodyPr/>
          <a:lstStyle/>
          <a:p>
            <a:pPr>
              <a:spcBef>
                <a:spcPct val="0"/>
              </a:spcBef>
              <a:spcAft>
                <a:spcPts val="600"/>
              </a:spcAft>
            </a:pPr>
            <a:r>
              <a:rPr lang="en-US" sz="5000" b="1" dirty="0">
                <a:solidFill>
                  <a:schemeClr val="tx1"/>
                </a:solidFill>
                <a:latin typeface="DM Sans" pitchFamily="2" charset="0"/>
                <a:sym typeface="Century Schoolbook"/>
              </a:rPr>
              <a:t>Research paper Study</a:t>
            </a:r>
            <a:endParaRPr lang="en-US" sz="5000"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11</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350571" y="1278086"/>
            <a:ext cx="10021240" cy="646331"/>
          </a:xfrm>
          <a:prstGeom prst="rect">
            <a:avLst/>
          </a:prstGeom>
          <a:noFill/>
        </p:spPr>
        <p:txBody>
          <a:bodyPr wrap="square" rtlCol="0">
            <a:spAutoFit/>
          </a:bodyPr>
          <a:lstStyle/>
          <a:p>
            <a:r>
              <a:rPr lang="en-US" b="1" dirty="0">
                <a:solidFill>
                  <a:srgbClr val="000000"/>
                </a:solidFill>
                <a:latin typeface="DM Sans"/>
                <a:ea typeface="Times New Roman" panose="02020603050405020304" pitchFamily="18" charset="0"/>
              </a:rPr>
              <a:t>The more, the better? Intensity of involvement in private tuition and</a:t>
            </a:r>
            <a:r>
              <a:rPr lang="en-US" b="1" dirty="0">
                <a:latin typeface="DM Sans"/>
                <a:ea typeface="Times New Roman" panose="02020603050405020304" pitchFamily="18" charset="0"/>
              </a:rPr>
              <a:t> </a:t>
            </a:r>
            <a:r>
              <a:rPr lang="en-US" b="1" dirty="0">
                <a:solidFill>
                  <a:srgbClr val="000000"/>
                </a:solidFill>
                <a:latin typeface="DM Sans"/>
                <a:ea typeface="Times New Roman" panose="02020603050405020304" pitchFamily="18" charset="0"/>
              </a:rPr>
              <a:t>examination performance</a:t>
            </a:r>
            <a:endParaRPr lang="en-US" b="1" dirty="0">
              <a:latin typeface="DM Sans"/>
              <a:ea typeface="Times New Roman" panose="02020603050405020304" pitchFamily="18" charset="0"/>
            </a:endParaRPr>
          </a:p>
        </p:txBody>
      </p:sp>
      <p:grpSp>
        <p:nvGrpSpPr>
          <p:cNvPr id="4" name="Group 3"/>
          <p:cNvGrpSpPr/>
          <p:nvPr/>
        </p:nvGrpSpPr>
        <p:grpSpPr>
          <a:xfrm>
            <a:off x="1350571" y="2098065"/>
            <a:ext cx="9213875" cy="1308068"/>
            <a:chOff x="1196280" y="1723252"/>
            <a:chExt cx="9213875" cy="1308068"/>
          </a:xfrm>
        </p:grpSpPr>
        <p:grpSp>
          <p:nvGrpSpPr>
            <p:cNvPr id="12" name="Group 11"/>
            <p:cNvGrpSpPr/>
            <p:nvPr/>
          </p:nvGrpSpPr>
          <p:grpSpPr>
            <a:xfrm>
              <a:off x="1196280" y="1723252"/>
              <a:ext cx="6488331" cy="337657"/>
              <a:chOff x="1350571" y="1670509"/>
              <a:chExt cx="6488331" cy="337657"/>
            </a:xfrm>
          </p:grpSpPr>
          <p:sp>
            <p:nvSpPr>
              <p:cNvPr id="13" name="TextBox 12">
                <a:extLst>
                  <a:ext uri="{FF2B5EF4-FFF2-40B4-BE49-F238E27FC236}">
                    <a16:creationId xmlns:a16="http://schemas.microsoft.com/office/drawing/2014/main" id="{2CFBE6A4-FA12-47D6-943D-272D12E2D872}"/>
                  </a:ext>
                </a:extLst>
              </p:cNvPr>
              <p:cNvSpPr txBox="1"/>
              <p:nvPr/>
            </p:nvSpPr>
            <p:spPr>
              <a:xfrm>
                <a:off x="1545136" y="1670509"/>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What they Found:</a:t>
                </a:r>
                <a:endParaRPr lang="en-US" sz="1400" dirty="0">
                  <a:latin typeface="DM Sans"/>
                  <a:ea typeface="Calibri" panose="020F0502020204030204" pitchFamily="34" charset="0"/>
                  <a:cs typeface="Times New Roman" panose="02020603050405020304" pitchFamily="18" charset="0"/>
                </a:endParaRPr>
              </a:p>
            </p:txBody>
          </p:sp>
          <p:sp>
            <p:nvSpPr>
              <p:cNvPr id="14"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 name="TextBox 2"/>
            <p:cNvSpPr txBox="1"/>
            <p:nvPr/>
          </p:nvSpPr>
          <p:spPr>
            <a:xfrm>
              <a:off x="1390845" y="2007963"/>
              <a:ext cx="9019310" cy="1023357"/>
            </a:xfrm>
            <a:prstGeom prst="rect">
              <a:avLst/>
            </a:prstGeom>
            <a:noFill/>
          </p:spPr>
          <p:txBody>
            <a:bodyPr wrap="square" rtlCol="0">
              <a:spAutoFit/>
            </a:bodyPr>
            <a:lstStyle/>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   There is no significant advantage to taking private tuition, even for students who took a lot of it.</a:t>
              </a:r>
              <a:r>
                <a:rPr lang="en-US" sz="1400" dirty="0">
                  <a:latin typeface="DM Sans"/>
                  <a:ea typeface="Times New Roman" panose="02020603050405020304" pitchFamily="18" charset="0"/>
                </a:rPr>
                <a:t> </a:t>
              </a: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   This suggests that other factors, such as a student's natural ability and attitude towards learning, may be more important for exam success than private tuition.</a:t>
              </a:r>
              <a:endParaRPr lang="en-US" sz="1400" dirty="0">
                <a:latin typeface="DM Sans"/>
                <a:ea typeface="Times New Roman" panose="02020603050405020304" pitchFamily="18" charset="0"/>
              </a:endParaRPr>
            </a:p>
            <a:p>
              <a:endParaRPr lang="en-US" sz="1600" dirty="0">
                <a:latin typeface="DM Sans"/>
              </a:endParaRPr>
            </a:p>
          </p:txBody>
        </p:sp>
      </p:grpSp>
      <p:grpSp>
        <p:nvGrpSpPr>
          <p:cNvPr id="20" name="Group 19"/>
          <p:cNvGrpSpPr/>
          <p:nvPr/>
        </p:nvGrpSpPr>
        <p:grpSpPr>
          <a:xfrm>
            <a:off x="1348680" y="3144002"/>
            <a:ext cx="9213875" cy="1426760"/>
            <a:chOff x="1196280" y="1696893"/>
            <a:chExt cx="9213875" cy="1426760"/>
          </a:xfrm>
        </p:grpSpPr>
        <p:grpSp>
          <p:nvGrpSpPr>
            <p:cNvPr id="23" name="Group 22"/>
            <p:cNvGrpSpPr/>
            <p:nvPr/>
          </p:nvGrpSpPr>
          <p:grpSpPr>
            <a:xfrm>
              <a:off x="1196280" y="1696893"/>
              <a:ext cx="6488331" cy="337657"/>
              <a:chOff x="1350571" y="1644150"/>
              <a:chExt cx="6488331" cy="337657"/>
            </a:xfrm>
          </p:grpSpPr>
          <p:sp>
            <p:nvSpPr>
              <p:cNvPr id="25" name="TextBox 24">
                <a:extLst>
                  <a:ext uri="{FF2B5EF4-FFF2-40B4-BE49-F238E27FC236}">
                    <a16:creationId xmlns:a16="http://schemas.microsoft.com/office/drawing/2014/main" id="{2CFBE6A4-FA12-47D6-943D-272D12E2D872}"/>
                  </a:ext>
                </a:extLst>
              </p:cNvPr>
              <p:cNvSpPr txBox="1"/>
              <p:nvPr/>
            </p:nvSpPr>
            <p:spPr>
              <a:xfrm>
                <a:off x="1545136" y="1644150"/>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Limitations:</a:t>
                </a:r>
                <a:endParaRPr lang="en-US" sz="1400" dirty="0">
                  <a:latin typeface="DM Sans"/>
                  <a:ea typeface="Calibri" panose="020F0502020204030204" pitchFamily="34" charset="0"/>
                  <a:cs typeface="Times New Roman" panose="02020603050405020304" pitchFamily="18" charset="0"/>
                </a:endParaRPr>
              </a:p>
            </p:txBody>
          </p:sp>
          <p:sp>
            <p:nvSpPr>
              <p:cNvPr id="26"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4" name="TextBox 23"/>
            <p:cNvSpPr txBox="1"/>
            <p:nvPr/>
          </p:nvSpPr>
          <p:spPr>
            <a:xfrm>
              <a:off x="1390845" y="2007963"/>
              <a:ext cx="9019310" cy="1115690"/>
            </a:xfrm>
            <a:prstGeom prst="rect">
              <a:avLst/>
            </a:prstGeom>
            <a:noFill/>
          </p:spPr>
          <p:txBody>
            <a:bodyPr wrap="square" rtlCol="0">
              <a:spAutoFit/>
            </a:bodyPr>
            <a:lstStyle/>
            <a:p>
              <a:pPr marL="342900" marR="0" lvl="0" indent="-342900" fontAlgn="base">
                <a:spcBef>
                  <a:spcPts val="300"/>
                </a:spcBef>
                <a:spcAft>
                  <a:spcPts val="0"/>
                </a:spcAft>
                <a:buSzPts val="1000"/>
                <a:buFont typeface="Wingdings" panose="05000000000000000000" pitchFamily="2" charset="2"/>
                <a:buChar char="Ø"/>
                <a:tabLst>
                  <a:tab pos="457200" algn="l"/>
                </a:tabLst>
              </a:pPr>
              <a:r>
                <a:rPr lang="en-US" sz="1600" dirty="0">
                  <a:solidFill>
                    <a:srgbClr val="1F1F1F"/>
                  </a:solidFill>
                  <a:latin typeface="Times New Roman" panose="02020603050405020304" pitchFamily="18" charset="0"/>
                  <a:ea typeface="Times New Roman" panose="02020603050405020304" pitchFamily="18" charset="0"/>
                </a:rPr>
                <a:t>The study was conducted in Ireland, so the results may not be generalizable to other countries.</a:t>
              </a:r>
              <a:endParaRPr lang="en-US" sz="1600" dirty="0">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Wingdings" panose="05000000000000000000" pitchFamily="2" charset="2"/>
                <a:buChar char="Ø"/>
                <a:tabLst>
                  <a:tab pos="457200" algn="l"/>
                </a:tabLst>
              </a:pPr>
              <a:r>
                <a:rPr lang="en-US" sz="1600" dirty="0">
                  <a:solidFill>
                    <a:srgbClr val="1F1F1F"/>
                  </a:solidFill>
                  <a:latin typeface="Times New Roman" panose="02020603050405020304" pitchFamily="18" charset="0"/>
                  <a:ea typeface="Times New Roman" panose="02020603050405020304" pitchFamily="18" charset="0"/>
                </a:rPr>
                <a:t>The study relied on self-reported data, which can be subject to bias.</a:t>
              </a:r>
              <a:endParaRPr lang="en-US" sz="1600" dirty="0">
                <a:latin typeface="Times New Roman" panose="02020603050405020304" pitchFamily="18" charset="0"/>
                <a:ea typeface="Times New Roman" panose="02020603050405020304" pitchFamily="18" charset="0"/>
              </a:endParaRPr>
            </a:p>
            <a:p>
              <a:pPr marL="342900" marR="0" lvl="0" indent="-342900" fontAlgn="base">
                <a:spcBef>
                  <a:spcPts val="0"/>
                </a:spcBef>
                <a:spcAft>
                  <a:spcPts val="300"/>
                </a:spcAft>
                <a:buSzPts val="1000"/>
                <a:buFont typeface="Wingdings" panose="05000000000000000000" pitchFamily="2" charset="2"/>
                <a:buChar char="Ø"/>
                <a:tabLst>
                  <a:tab pos="457200" algn="l"/>
                </a:tabLst>
              </a:pPr>
              <a:r>
                <a:rPr lang="en-US" sz="1600" dirty="0">
                  <a:solidFill>
                    <a:srgbClr val="1F1F1F"/>
                  </a:solidFill>
                  <a:latin typeface="Times New Roman" panose="02020603050405020304" pitchFamily="18" charset="0"/>
                  <a:ea typeface="Times New Roman" panose="02020603050405020304" pitchFamily="18" charset="0"/>
                </a:rPr>
                <a:t>The study did not control for all possible factors that could affect exam performance</a:t>
              </a:r>
              <a:endParaRPr lang="en-US" sz="1600" dirty="0">
                <a:latin typeface="Times New Roman" panose="02020603050405020304" pitchFamily="18" charset="0"/>
                <a:ea typeface="Times New Roman" panose="02020603050405020304" pitchFamily="18" charset="0"/>
              </a:endParaRPr>
            </a:p>
            <a:p>
              <a:endParaRPr lang="en-US" sz="1600" dirty="0"/>
            </a:p>
          </p:txBody>
        </p:sp>
      </p:grpSp>
    </p:spTree>
    <p:extLst>
      <p:ext uri="{BB962C8B-B14F-4D97-AF65-F5344CB8AC3E}">
        <p14:creationId xmlns:p14="http://schemas.microsoft.com/office/powerpoint/2010/main" val="366526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5263" y="218864"/>
            <a:ext cx="11573197" cy="724247"/>
          </a:xfrm>
        </p:spPr>
        <p:txBody>
          <a:bodyPr/>
          <a:lstStyle/>
          <a:p>
            <a:pPr>
              <a:spcBef>
                <a:spcPct val="0"/>
              </a:spcBef>
              <a:spcAft>
                <a:spcPts val="600"/>
              </a:spcAft>
            </a:pPr>
            <a:r>
              <a:rPr lang="en-US" sz="5000" b="1" dirty="0">
                <a:solidFill>
                  <a:schemeClr val="tx1"/>
                </a:solidFill>
                <a:latin typeface="DM Sans" pitchFamily="2" charset="0"/>
                <a:sym typeface="Century Schoolbook"/>
              </a:rPr>
              <a:t>Research paper Study</a:t>
            </a:r>
            <a:endParaRPr lang="en-US" sz="5000"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12</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350571" y="1278086"/>
            <a:ext cx="10021240" cy="369332"/>
          </a:xfrm>
          <a:prstGeom prst="rect">
            <a:avLst/>
          </a:prstGeom>
          <a:noFill/>
        </p:spPr>
        <p:txBody>
          <a:bodyPr wrap="square" rtlCol="0">
            <a:spAutoFit/>
          </a:bodyPr>
          <a:lstStyle/>
          <a:p>
            <a:r>
              <a:rPr lang="en-US" dirty="0"/>
              <a:t>The Demand for Shadow Education: Socioeconomic Determinants and Implications</a:t>
            </a:r>
            <a:endParaRPr lang="en-US" dirty="0">
              <a:latin typeface="DM Sans"/>
              <a:ea typeface="Times New Roman" panose="02020603050405020304" pitchFamily="18" charset="0"/>
            </a:endParaRPr>
          </a:p>
        </p:txBody>
      </p:sp>
      <p:grpSp>
        <p:nvGrpSpPr>
          <p:cNvPr id="4" name="Group 3"/>
          <p:cNvGrpSpPr/>
          <p:nvPr/>
        </p:nvGrpSpPr>
        <p:grpSpPr>
          <a:xfrm>
            <a:off x="1350571" y="1816864"/>
            <a:ext cx="9213875" cy="2077509"/>
            <a:chOff x="1196280" y="1723252"/>
            <a:chExt cx="9213875" cy="2077509"/>
          </a:xfrm>
        </p:grpSpPr>
        <p:grpSp>
          <p:nvGrpSpPr>
            <p:cNvPr id="12" name="Group 11"/>
            <p:cNvGrpSpPr/>
            <p:nvPr/>
          </p:nvGrpSpPr>
          <p:grpSpPr>
            <a:xfrm>
              <a:off x="1196280" y="1723252"/>
              <a:ext cx="6488331" cy="337657"/>
              <a:chOff x="1350571" y="1670509"/>
              <a:chExt cx="6488331" cy="337657"/>
            </a:xfrm>
          </p:grpSpPr>
          <p:sp>
            <p:nvSpPr>
              <p:cNvPr id="13" name="TextBox 12">
                <a:extLst>
                  <a:ext uri="{FF2B5EF4-FFF2-40B4-BE49-F238E27FC236}">
                    <a16:creationId xmlns:a16="http://schemas.microsoft.com/office/drawing/2014/main" id="{2CFBE6A4-FA12-47D6-943D-272D12E2D872}"/>
                  </a:ext>
                </a:extLst>
              </p:cNvPr>
              <p:cNvSpPr txBox="1"/>
              <p:nvPr/>
            </p:nvSpPr>
            <p:spPr>
              <a:xfrm>
                <a:off x="1545136" y="1670509"/>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What they Found:</a:t>
                </a:r>
                <a:endParaRPr lang="en-US" sz="1400" dirty="0">
                  <a:latin typeface="DM Sans"/>
                  <a:ea typeface="Calibri" panose="020F0502020204030204" pitchFamily="34" charset="0"/>
                  <a:cs typeface="Times New Roman" panose="02020603050405020304" pitchFamily="18" charset="0"/>
                </a:endParaRPr>
              </a:p>
            </p:txBody>
          </p:sp>
          <p:sp>
            <p:nvSpPr>
              <p:cNvPr id="14"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 name="TextBox 2"/>
            <p:cNvSpPr txBox="1"/>
            <p:nvPr/>
          </p:nvSpPr>
          <p:spPr>
            <a:xfrm>
              <a:off x="1390845" y="2007963"/>
              <a:ext cx="9019310" cy="1792798"/>
            </a:xfrm>
            <a:prstGeom prst="rect">
              <a:avLst/>
            </a:prstGeom>
            <a:noFill/>
          </p:spPr>
          <p:txBody>
            <a:bodyPr wrap="square" rtlCol="0">
              <a:spAutoFit/>
            </a:bodyPr>
            <a:lstStyle/>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   </a:t>
              </a:r>
              <a:r>
                <a:rPr lang="en-US" sz="1400" dirty="0" smtClean="0">
                  <a:solidFill>
                    <a:srgbClr val="1F1F1F"/>
                  </a:solidFill>
                  <a:latin typeface="DM Sans"/>
                  <a:ea typeface="Times New Roman" panose="02020603050405020304" pitchFamily="18" charset="0"/>
                </a:rPr>
                <a:t>Kids </a:t>
              </a:r>
              <a:r>
                <a:rPr lang="en-US" sz="1400" dirty="0">
                  <a:solidFill>
                    <a:srgbClr val="1F1F1F"/>
                  </a:solidFill>
                  <a:latin typeface="DM Sans"/>
                  <a:ea typeface="Times New Roman" panose="02020603050405020304" pitchFamily="18" charset="0"/>
                </a:rPr>
                <a:t>who got extra tutoring did tend to score better in </a:t>
              </a:r>
              <a:r>
                <a:rPr lang="en-US" sz="1400" dirty="0" smtClean="0">
                  <a:solidFill>
                    <a:srgbClr val="1F1F1F"/>
                  </a:solidFill>
                  <a:latin typeface="DM Sans"/>
                  <a:ea typeface="Times New Roman" panose="02020603050405020304" pitchFamily="18" charset="0"/>
                </a:rPr>
                <a:t>school.</a:t>
              </a:r>
              <a:r>
                <a:rPr lang="en-US" sz="1400" dirty="0" smtClean="0">
                  <a:latin typeface="DM Sans"/>
                  <a:ea typeface="Times New Roman" panose="02020603050405020304" pitchFamily="18" charset="0"/>
                </a:rPr>
                <a:t> </a:t>
              </a: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   </a:t>
              </a:r>
              <a:r>
                <a:rPr lang="en-US" sz="1400" dirty="0" smtClean="0">
                  <a:solidFill>
                    <a:srgbClr val="1F1F1F"/>
                  </a:solidFill>
                  <a:latin typeface="DM Sans"/>
                  <a:ea typeface="Times New Roman" panose="02020603050405020304" pitchFamily="18" charset="0"/>
                </a:rPr>
                <a:t>Extra </a:t>
              </a:r>
              <a:r>
                <a:rPr lang="en-US" sz="1400" dirty="0">
                  <a:solidFill>
                    <a:srgbClr val="1F1F1F"/>
                  </a:solidFill>
                  <a:latin typeface="DM Sans"/>
                  <a:ea typeface="Times New Roman" panose="02020603050405020304" pitchFamily="18" charset="0"/>
                </a:rPr>
                <a:t>tutoring can be expensive, and it can make it harder for poorer families to keep </a:t>
              </a:r>
              <a:r>
                <a:rPr lang="en-US" sz="1400" dirty="0" smtClean="0">
                  <a:solidFill>
                    <a:srgbClr val="1F1F1F"/>
                  </a:solidFill>
                  <a:latin typeface="DM Sans"/>
                  <a:ea typeface="Times New Roman" panose="02020603050405020304" pitchFamily="18" charset="0"/>
                </a:rPr>
                <a:t>up.</a:t>
              </a:r>
              <a:endParaRPr lang="en-US" sz="1600" dirty="0">
                <a:latin typeface="DM Sans"/>
              </a:endParaRP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latin typeface="DM Sans"/>
                  <a:ea typeface="Times New Roman" panose="02020603050405020304" pitchFamily="18" charset="0"/>
                </a:rPr>
                <a:t>Some kids get a big advantage because their families can afford extra help</a:t>
              </a:r>
              <a:r>
                <a:rPr lang="en-US" sz="1400" dirty="0" smtClean="0">
                  <a:latin typeface="DM Sans"/>
                  <a:ea typeface="Times New Roman" panose="02020603050405020304" pitchFamily="18" charset="0"/>
                </a:rPr>
                <a:t>.</a:t>
              </a: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latin typeface="DM Sans"/>
                  <a:ea typeface="Times New Roman" panose="02020603050405020304" pitchFamily="18" charset="0"/>
                </a:rPr>
                <a:t>If tutorial centers run alongside schools long-term, good teachers might leave schools, lowering </a:t>
              </a:r>
              <a:r>
                <a:rPr lang="en-US" sz="1400" dirty="0" smtClean="0">
                  <a:latin typeface="DM Sans"/>
                  <a:ea typeface="Times New Roman" panose="02020603050405020304" pitchFamily="18" charset="0"/>
                </a:rPr>
                <a:t>education </a:t>
              </a:r>
              <a:r>
                <a:rPr lang="en-US" sz="1400" dirty="0">
                  <a:latin typeface="DM Sans"/>
                  <a:ea typeface="Times New Roman" panose="02020603050405020304" pitchFamily="18" charset="0"/>
                </a:rPr>
                <a:t>quality. This could make tutoring even more essential</a:t>
              </a:r>
              <a:r>
                <a:rPr lang="en-US" sz="1400" dirty="0" smtClean="0">
                  <a:latin typeface="DM Sans"/>
                  <a:ea typeface="Times New Roman" panose="02020603050405020304" pitchFamily="18" charset="0"/>
                </a:rPr>
                <a:t>.</a:t>
              </a: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latin typeface="DM Sans"/>
                  <a:ea typeface="Times New Roman" panose="02020603050405020304" pitchFamily="18" charset="0"/>
                </a:rPr>
                <a:t>Maybe schools need to get better so that all kids get the help they need, without their families </a:t>
              </a:r>
              <a:r>
                <a:rPr lang="en-US" sz="1400" dirty="0" smtClean="0">
                  <a:latin typeface="DM Sans"/>
                  <a:ea typeface="Times New Roman" panose="02020603050405020304" pitchFamily="18" charset="0"/>
                </a:rPr>
                <a:t>having </a:t>
              </a:r>
              <a:r>
                <a:rPr lang="en-US" sz="1400" dirty="0">
                  <a:latin typeface="DM Sans"/>
                  <a:ea typeface="Times New Roman" panose="02020603050405020304" pitchFamily="18" charset="0"/>
                </a:rPr>
                <a:t>to pay extra.</a:t>
              </a:r>
              <a:endParaRPr lang="en-US" sz="1400" dirty="0" smtClean="0">
                <a:latin typeface="DM Sans"/>
                <a:ea typeface="Times New Roman" panose="02020603050405020304" pitchFamily="18" charset="0"/>
              </a:endParaRPr>
            </a:p>
          </p:txBody>
        </p:sp>
      </p:grpSp>
      <p:grpSp>
        <p:nvGrpSpPr>
          <p:cNvPr id="20" name="Group 19"/>
          <p:cNvGrpSpPr/>
          <p:nvPr/>
        </p:nvGrpSpPr>
        <p:grpSpPr>
          <a:xfrm>
            <a:off x="1350571" y="4072156"/>
            <a:ext cx="9213875" cy="895845"/>
            <a:chOff x="1196280" y="1696893"/>
            <a:chExt cx="9213875" cy="895845"/>
          </a:xfrm>
        </p:grpSpPr>
        <p:grpSp>
          <p:nvGrpSpPr>
            <p:cNvPr id="23" name="Group 22"/>
            <p:cNvGrpSpPr/>
            <p:nvPr/>
          </p:nvGrpSpPr>
          <p:grpSpPr>
            <a:xfrm>
              <a:off x="1196280" y="1696893"/>
              <a:ext cx="6488331" cy="337657"/>
              <a:chOff x="1350571" y="1644150"/>
              <a:chExt cx="6488331" cy="337657"/>
            </a:xfrm>
          </p:grpSpPr>
          <p:sp>
            <p:nvSpPr>
              <p:cNvPr id="25" name="TextBox 24">
                <a:extLst>
                  <a:ext uri="{FF2B5EF4-FFF2-40B4-BE49-F238E27FC236}">
                    <a16:creationId xmlns:a16="http://schemas.microsoft.com/office/drawing/2014/main" id="{2CFBE6A4-FA12-47D6-943D-272D12E2D872}"/>
                  </a:ext>
                </a:extLst>
              </p:cNvPr>
              <p:cNvSpPr txBox="1"/>
              <p:nvPr/>
            </p:nvSpPr>
            <p:spPr>
              <a:xfrm>
                <a:off x="1545136" y="1644150"/>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Limitations:</a:t>
                </a:r>
                <a:endParaRPr lang="en-US" sz="1400" dirty="0">
                  <a:latin typeface="DM Sans"/>
                  <a:ea typeface="Calibri" panose="020F0502020204030204" pitchFamily="34" charset="0"/>
                  <a:cs typeface="Times New Roman" panose="02020603050405020304" pitchFamily="18" charset="0"/>
                </a:endParaRPr>
              </a:p>
            </p:txBody>
          </p:sp>
          <p:sp>
            <p:nvSpPr>
              <p:cNvPr id="26"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4" name="TextBox 23"/>
            <p:cNvSpPr txBox="1"/>
            <p:nvPr/>
          </p:nvSpPr>
          <p:spPr>
            <a:xfrm>
              <a:off x="1390845" y="2007963"/>
              <a:ext cx="9019310" cy="584775"/>
            </a:xfrm>
            <a:prstGeom prst="rect">
              <a:avLst/>
            </a:prstGeom>
            <a:noFill/>
          </p:spPr>
          <p:txBody>
            <a:bodyPr wrap="square" rtlCol="0">
              <a:spAutoFit/>
            </a:bodyPr>
            <a:lstStyle/>
            <a:p>
              <a:pPr marL="342900" marR="0" lvl="0" indent="-342900" fontAlgn="base">
                <a:spcBef>
                  <a:spcPts val="300"/>
                </a:spcBef>
                <a:spcAft>
                  <a:spcPts val="0"/>
                </a:spcAft>
                <a:buSzPts val="1000"/>
                <a:buFont typeface="Wingdings" panose="05000000000000000000" pitchFamily="2" charset="2"/>
                <a:buChar char="Ø"/>
                <a:tabLst>
                  <a:tab pos="457200" algn="l"/>
                </a:tabLst>
              </a:pPr>
              <a:r>
                <a:rPr lang="en-US" sz="1600" dirty="0">
                  <a:solidFill>
                    <a:srgbClr val="1F1F1F"/>
                  </a:solidFill>
                  <a:latin typeface="Times New Roman" panose="02020603050405020304" pitchFamily="18" charset="0"/>
                  <a:ea typeface="Times New Roman" panose="02020603050405020304" pitchFamily="18" charset="0"/>
                </a:rPr>
                <a:t>More research is needed considering factors like student-teacher ratio and high-stakes test levels </a:t>
              </a:r>
              <a:r>
                <a:rPr lang="en-US" sz="1600" dirty="0" smtClean="0">
                  <a:solidFill>
                    <a:srgbClr val="1F1F1F"/>
                  </a:solidFill>
                  <a:latin typeface="Times New Roman" panose="02020603050405020304" pitchFamily="18" charset="0"/>
                  <a:ea typeface="Times New Roman" panose="02020603050405020304" pitchFamily="18" charset="0"/>
                </a:rPr>
                <a:t>in </a:t>
              </a:r>
              <a:r>
                <a:rPr lang="en-US" sz="1600" dirty="0">
                  <a:solidFill>
                    <a:srgbClr val="1F1F1F"/>
                  </a:solidFill>
                  <a:latin typeface="Times New Roman" panose="02020603050405020304" pitchFamily="18" charset="0"/>
                  <a:ea typeface="Times New Roman" panose="02020603050405020304" pitchFamily="18" charset="0"/>
                </a:rPr>
                <a:t>various schools.</a:t>
              </a:r>
              <a:endParaRPr lang="en-US" sz="1600" dirty="0">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26306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5263" y="218864"/>
            <a:ext cx="11573197" cy="724247"/>
          </a:xfrm>
        </p:spPr>
        <p:txBody>
          <a:bodyPr/>
          <a:lstStyle/>
          <a:p>
            <a:pPr>
              <a:spcBef>
                <a:spcPct val="0"/>
              </a:spcBef>
              <a:spcAft>
                <a:spcPts val="600"/>
              </a:spcAft>
            </a:pPr>
            <a:r>
              <a:rPr lang="en-US" sz="5000" b="1" dirty="0">
                <a:solidFill>
                  <a:schemeClr val="tx1"/>
                </a:solidFill>
                <a:latin typeface="DM Sans" pitchFamily="2" charset="0"/>
                <a:sym typeface="Century Schoolbook"/>
              </a:rPr>
              <a:t>Research paper Study</a:t>
            </a:r>
            <a:endParaRPr lang="en-US" sz="5000"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13</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350571" y="1278086"/>
            <a:ext cx="10021240" cy="646331"/>
          </a:xfrm>
          <a:prstGeom prst="rect">
            <a:avLst/>
          </a:prstGeom>
          <a:noFill/>
        </p:spPr>
        <p:txBody>
          <a:bodyPr wrap="square" rtlCol="0">
            <a:spAutoFit/>
          </a:bodyPr>
          <a:lstStyle/>
          <a:p>
            <a:r>
              <a:rPr lang="en-US" dirty="0"/>
              <a:t>The Expansion and Roles of Private Tutoring in India: From Supplementation to </a:t>
            </a:r>
          </a:p>
          <a:p>
            <a:r>
              <a:rPr lang="en-US" dirty="0" err="1"/>
              <a:t>Supplantation</a:t>
            </a:r>
            <a:endParaRPr lang="en-US" dirty="0">
              <a:latin typeface="DM Sans"/>
              <a:ea typeface="Times New Roman" panose="02020603050405020304" pitchFamily="18" charset="0"/>
            </a:endParaRPr>
          </a:p>
        </p:txBody>
      </p:sp>
      <p:grpSp>
        <p:nvGrpSpPr>
          <p:cNvPr id="4" name="Group 3"/>
          <p:cNvGrpSpPr/>
          <p:nvPr/>
        </p:nvGrpSpPr>
        <p:grpSpPr>
          <a:xfrm>
            <a:off x="1350571" y="2098065"/>
            <a:ext cx="9213875" cy="1962093"/>
            <a:chOff x="1196280" y="1723252"/>
            <a:chExt cx="9213875" cy="1962093"/>
          </a:xfrm>
        </p:grpSpPr>
        <p:grpSp>
          <p:nvGrpSpPr>
            <p:cNvPr id="12" name="Group 11"/>
            <p:cNvGrpSpPr/>
            <p:nvPr/>
          </p:nvGrpSpPr>
          <p:grpSpPr>
            <a:xfrm>
              <a:off x="1196280" y="1723252"/>
              <a:ext cx="6488331" cy="337657"/>
              <a:chOff x="1350571" y="1670509"/>
              <a:chExt cx="6488331" cy="337657"/>
            </a:xfrm>
          </p:grpSpPr>
          <p:sp>
            <p:nvSpPr>
              <p:cNvPr id="13" name="TextBox 12">
                <a:extLst>
                  <a:ext uri="{FF2B5EF4-FFF2-40B4-BE49-F238E27FC236}">
                    <a16:creationId xmlns:a16="http://schemas.microsoft.com/office/drawing/2014/main" id="{2CFBE6A4-FA12-47D6-943D-272D12E2D872}"/>
                  </a:ext>
                </a:extLst>
              </p:cNvPr>
              <p:cNvSpPr txBox="1"/>
              <p:nvPr/>
            </p:nvSpPr>
            <p:spPr>
              <a:xfrm>
                <a:off x="1545136" y="1670509"/>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What they Found:</a:t>
                </a:r>
                <a:endParaRPr lang="en-US" sz="1400" dirty="0">
                  <a:latin typeface="DM Sans"/>
                  <a:ea typeface="Calibri" panose="020F0502020204030204" pitchFamily="34" charset="0"/>
                  <a:cs typeface="Times New Roman" panose="02020603050405020304" pitchFamily="18" charset="0"/>
                </a:endParaRPr>
              </a:p>
            </p:txBody>
          </p:sp>
          <p:sp>
            <p:nvSpPr>
              <p:cNvPr id="14"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 name="TextBox 2"/>
            <p:cNvSpPr txBox="1"/>
            <p:nvPr/>
          </p:nvSpPr>
          <p:spPr>
            <a:xfrm>
              <a:off x="1390845" y="2007963"/>
              <a:ext cx="9019310" cy="1677382"/>
            </a:xfrm>
            <a:prstGeom prst="rect">
              <a:avLst/>
            </a:prstGeom>
            <a:noFill/>
          </p:spPr>
          <p:txBody>
            <a:bodyPr wrap="square" rtlCol="0">
              <a:spAutoFit/>
            </a:bodyPr>
            <a:lstStyle/>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smtClean="0">
                  <a:solidFill>
                    <a:srgbClr val="1F1F1F"/>
                  </a:solidFill>
                  <a:latin typeface="DM Sans"/>
                  <a:ea typeface="Times New Roman" panose="02020603050405020304" pitchFamily="18" charset="0"/>
                </a:rPr>
                <a:t> </a:t>
              </a:r>
              <a:r>
                <a:rPr lang="en-US" sz="1400" dirty="0">
                  <a:solidFill>
                    <a:srgbClr val="1F1F1F"/>
                  </a:solidFill>
                  <a:latin typeface="DM Sans"/>
                  <a:ea typeface="Times New Roman" panose="02020603050405020304" pitchFamily="18" charset="0"/>
                </a:rPr>
                <a:t>Private tutoring, also known as "shadow education", is HUGE in India. Many students get extra </a:t>
              </a:r>
              <a:r>
                <a:rPr lang="en-US" sz="1400" dirty="0" smtClean="0">
                  <a:solidFill>
                    <a:srgbClr val="1F1F1F"/>
                  </a:solidFill>
                  <a:latin typeface="DM Sans"/>
                  <a:ea typeface="Times New Roman" panose="02020603050405020304" pitchFamily="18" charset="0"/>
                </a:rPr>
                <a:t>help </a:t>
              </a:r>
              <a:r>
                <a:rPr lang="en-US" sz="1400" dirty="0">
                  <a:solidFill>
                    <a:srgbClr val="1F1F1F"/>
                  </a:solidFill>
                  <a:latin typeface="DM Sans"/>
                  <a:ea typeface="Times New Roman" panose="02020603050405020304" pitchFamily="18" charset="0"/>
                </a:rPr>
                <a:t>outside of school from private </a:t>
              </a:r>
              <a:r>
                <a:rPr lang="en-US" sz="1400" dirty="0" smtClean="0">
                  <a:solidFill>
                    <a:srgbClr val="1F1F1F"/>
                  </a:solidFill>
                  <a:latin typeface="DM Sans"/>
                  <a:ea typeface="Times New Roman" panose="02020603050405020304" pitchFamily="18" charset="0"/>
                </a:rPr>
                <a:t>tutors.</a:t>
              </a:r>
              <a:endParaRPr lang="en-US" sz="1400" dirty="0" smtClean="0">
                <a:latin typeface="DM Sans"/>
                <a:ea typeface="Times New Roman" panose="02020603050405020304" pitchFamily="18" charset="0"/>
              </a:endParaRP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It used to be seen as "supplementary," just filling in gaps from regular school. But now, it's </a:t>
              </a:r>
              <a:r>
                <a:rPr lang="en-US" sz="1400" dirty="0" smtClean="0">
                  <a:solidFill>
                    <a:srgbClr val="1F1F1F"/>
                  </a:solidFill>
                  <a:latin typeface="DM Sans"/>
                  <a:ea typeface="Times New Roman" panose="02020603050405020304" pitchFamily="18" charset="0"/>
                </a:rPr>
                <a:t>more </a:t>
              </a:r>
              <a:r>
                <a:rPr lang="en-US" sz="1400" dirty="0">
                  <a:solidFill>
                    <a:srgbClr val="1F1F1F"/>
                  </a:solidFill>
                  <a:latin typeface="DM Sans"/>
                  <a:ea typeface="Times New Roman" panose="02020603050405020304" pitchFamily="18" charset="0"/>
                </a:rPr>
                <a:t>like "</a:t>
              </a:r>
              <a:r>
                <a:rPr lang="en-US" sz="1400" dirty="0" err="1">
                  <a:solidFill>
                    <a:srgbClr val="1F1F1F"/>
                  </a:solidFill>
                  <a:latin typeface="DM Sans"/>
                  <a:ea typeface="Times New Roman" panose="02020603050405020304" pitchFamily="18" charset="0"/>
                </a:rPr>
                <a:t>supplantation</a:t>
              </a:r>
              <a:r>
                <a:rPr lang="en-US" sz="1400" dirty="0">
                  <a:solidFill>
                    <a:srgbClr val="1F1F1F"/>
                  </a:solidFill>
                  <a:latin typeface="DM Sans"/>
                  <a:ea typeface="Times New Roman" panose="02020603050405020304" pitchFamily="18" charset="0"/>
                </a:rPr>
                <a:t>," meaning it's almost like a whole different school system happening </a:t>
              </a:r>
              <a:r>
                <a:rPr lang="en-US" sz="1400" dirty="0" smtClean="0">
                  <a:solidFill>
                    <a:srgbClr val="1F1F1F"/>
                  </a:solidFill>
                  <a:latin typeface="DM Sans"/>
                  <a:ea typeface="Times New Roman" panose="02020603050405020304" pitchFamily="18" charset="0"/>
                </a:rPr>
                <a:t>alongside </a:t>
              </a:r>
              <a:r>
                <a:rPr lang="en-US" sz="1400" dirty="0">
                  <a:solidFill>
                    <a:srgbClr val="1F1F1F"/>
                  </a:solidFill>
                  <a:latin typeface="DM Sans"/>
                  <a:ea typeface="Times New Roman" panose="02020603050405020304" pitchFamily="18" charset="0"/>
                </a:rPr>
                <a:t>the official one</a:t>
              </a:r>
              <a:r>
                <a:rPr lang="en-US" sz="1400" dirty="0" smtClean="0">
                  <a:solidFill>
                    <a:srgbClr val="1F1F1F"/>
                  </a:solidFill>
                  <a:latin typeface="DM Sans"/>
                  <a:ea typeface="Times New Roman" panose="02020603050405020304" pitchFamily="18" charset="0"/>
                </a:rPr>
                <a:t>.</a:t>
              </a: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latin typeface="DM Sans"/>
                  <a:ea typeface="Times New Roman" panose="02020603050405020304" pitchFamily="18" charset="0"/>
                </a:rPr>
                <a:t>This shift has some big upsides and downsides. On the plus side, some say it helps students do </a:t>
              </a:r>
              <a:r>
                <a:rPr lang="en-US" sz="1400" dirty="0" smtClean="0">
                  <a:latin typeface="DM Sans"/>
                  <a:ea typeface="Times New Roman" panose="02020603050405020304" pitchFamily="18" charset="0"/>
                </a:rPr>
                <a:t>better </a:t>
              </a:r>
              <a:r>
                <a:rPr lang="en-US" sz="1400" dirty="0">
                  <a:latin typeface="DM Sans"/>
                  <a:ea typeface="Times New Roman" panose="02020603050405020304" pitchFamily="18" charset="0"/>
                </a:rPr>
                <a:t>in exams and get into competitive colleges. But on the other side, it creates pressure, adds </a:t>
              </a:r>
              <a:r>
                <a:rPr lang="en-US" sz="1400" dirty="0" smtClean="0">
                  <a:latin typeface="DM Sans"/>
                  <a:ea typeface="Times New Roman" panose="02020603050405020304" pitchFamily="18" charset="0"/>
                </a:rPr>
                <a:t>financial </a:t>
              </a:r>
              <a:r>
                <a:rPr lang="en-US" sz="1400" dirty="0">
                  <a:latin typeface="DM Sans"/>
                  <a:ea typeface="Times New Roman" panose="02020603050405020304" pitchFamily="18" charset="0"/>
                </a:rPr>
                <a:t>strain on families, and can widen the gap between rich and poor students.</a:t>
              </a:r>
              <a:endParaRPr lang="en-US" sz="1400" dirty="0" smtClean="0">
                <a:latin typeface="DM Sans"/>
                <a:ea typeface="Times New Roman" panose="02020603050405020304" pitchFamily="18" charset="0"/>
              </a:endParaRPr>
            </a:p>
          </p:txBody>
        </p:sp>
      </p:grpSp>
      <p:grpSp>
        <p:nvGrpSpPr>
          <p:cNvPr id="20" name="Group 19"/>
          <p:cNvGrpSpPr/>
          <p:nvPr/>
        </p:nvGrpSpPr>
        <p:grpSpPr>
          <a:xfrm>
            <a:off x="1350571" y="4409813"/>
            <a:ext cx="9213875" cy="1142067"/>
            <a:chOff x="1196280" y="1696893"/>
            <a:chExt cx="9213875" cy="1142067"/>
          </a:xfrm>
        </p:grpSpPr>
        <p:grpSp>
          <p:nvGrpSpPr>
            <p:cNvPr id="23" name="Group 22"/>
            <p:cNvGrpSpPr/>
            <p:nvPr/>
          </p:nvGrpSpPr>
          <p:grpSpPr>
            <a:xfrm>
              <a:off x="1196280" y="1696893"/>
              <a:ext cx="6488331" cy="337657"/>
              <a:chOff x="1350571" y="1644150"/>
              <a:chExt cx="6488331" cy="337657"/>
            </a:xfrm>
          </p:grpSpPr>
          <p:sp>
            <p:nvSpPr>
              <p:cNvPr id="25" name="TextBox 24">
                <a:extLst>
                  <a:ext uri="{FF2B5EF4-FFF2-40B4-BE49-F238E27FC236}">
                    <a16:creationId xmlns:a16="http://schemas.microsoft.com/office/drawing/2014/main" id="{2CFBE6A4-FA12-47D6-943D-272D12E2D872}"/>
                  </a:ext>
                </a:extLst>
              </p:cNvPr>
              <p:cNvSpPr txBox="1"/>
              <p:nvPr/>
            </p:nvSpPr>
            <p:spPr>
              <a:xfrm>
                <a:off x="1545136" y="1644150"/>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Limitations:</a:t>
                </a:r>
                <a:endParaRPr lang="en-US" sz="1400" dirty="0">
                  <a:latin typeface="DM Sans"/>
                  <a:ea typeface="Calibri" panose="020F0502020204030204" pitchFamily="34" charset="0"/>
                  <a:cs typeface="Times New Roman" panose="02020603050405020304" pitchFamily="18" charset="0"/>
                </a:endParaRPr>
              </a:p>
            </p:txBody>
          </p:sp>
          <p:sp>
            <p:nvSpPr>
              <p:cNvPr id="26"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4" name="TextBox 23"/>
            <p:cNvSpPr txBox="1"/>
            <p:nvPr/>
          </p:nvSpPr>
          <p:spPr>
            <a:xfrm>
              <a:off x="1390845" y="2007963"/>
              <a:ext cx="9019310" cy="830997"/>
            </a:xfrm>
            <a:prstGeom prst="rect">
              <a:avLst/>
            </a:prstGeom>
            <a:noFill/>
          </p:spPr>
          <p:txBody>
            <a:bodyPr wrap="square" rtlCol="0">
              <a:spAutoFit/>
            </a:bodyPr>
            <a:lstStyle/>
            <a:p>
              <a:pPr marL="342900" marR="0" lvl="0" indent="-342900" fontAlgn="base">
                <a:spcBef>
                  <a:spcPts val="300"/>
                </a:spcBef>
                <a:spcAft>
                  <a:spcPts val="0"/>
                </a:spcAft>
                <a:buSzPts val="1000"/>
                <a:buFont typeface="Wingdings" panose="05000000000000000000" pitchFamily="2" charset="2"/>
                <a:buChar char="Ø"/>
                <a:tabLst>
                  <a:tab pos="457200" algn="l"/>
                </a:tabLst>
              </a:pPr>
              <a:r>
                <a:rPr lang="en-US" sz="1600" dirty="0">
                  <a:solidFill>
                    <a:srgbClr val="1F1F1F"/>
                  </a:solidFill>
                  <a:latin typeface="Times New Roman" panose="02020603050405020304" pitchFamily="18" charset="0"/>
                  <a:ea typeface="Times New Roman" panose="02020603050405020304" pitchFamily="18" charset="0"/>
                </a:rPr>
                <a:t>The authors studied tutoring in Maharashtra, India. They found that students rely heavily on </a:t>
              </a:r>
              <a:r>
                <a:rPr lang="en-US" sz="1600" dirty="0" smtClean="0">
                  <a:solidFill>
                    <a:srgbClr val="1F1F1F"/>
                  </a:solidFill>
                  <a:latin typeface="Times New Roman" panose="02020603050405020304" pitchFamily="18" charset="0"/>
                  <a:ea typeface="Times New Roman" panose="02020603050405020304" pitchFamily="18" charset="0"/>
                </a:rPr>
                <a:t>tutors</a:t>
              </a:r>
              <a:r>
                <a:rPr lang="en-US" sz="1600" dirty="0">
                  <a:solidFill>
                    <a:srgbClr val="1F1F1F"/>
                  </a:solidFill>
                  <a:latin typeface="Times New Roman" panose="02020603050405020304" pitchFamily="18" charset="0"/>
                  <a:ea typeface="Times New Roman" panose="02020603050405020304" pitchFamily="18" charset="0"/>
                </a:rPr>
                <a:t>, especially for key subjects like math and science. Tutors often focus on exam preparation </a:t>
              </a:r>
              <a:r>
                <a:rPr lang="en-US" sz="1600" dirty="0" smtClean="0">
                  <a:solidFill>
                    <a:srgbClr val="1F1F1F"/>
                  </a:solidFill>
                  <a:latin typeface="Times New Roman" panose="02020603050405020304" pitchFamily="18" charset="0"/>
                  <a:ea typeface="Times New Roman" panose="02020603050405020304" pitchFamily="18" charset="0"/>
                </a:rPr>
                <a:t>and </a:t>
              </a:r>
              <a:r>
                <a:rPr lang="en-US" sz="1600" dirty="0">
                  <a:solidFill>
                    <a:srgbClr val="1F1F1F"/>
                  </a:solidFill>
                  <a:latin typeface="Times New Roman" panose="02020603050405020304" pitchFamily="18" charset="0"/>
                  <a:ea typeface="Times New Roman" panose="02020603050405020304" pitchFamily="18" charset="0"/>
                </a:rPr>
                <a:t>specific strategies, rather than broader learning..</a:t>
              </a:r>
              <a:endParaRPr lang="en-US" sz="1600" dirty="0">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41729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5263" y="218864"/>
            <a:ext cx="11573197" cy="724247"/>
          </a:xfrm>
        </p:spPr>
        <p:txBody>
          <a:bodyPr/>
          <a:lstStyle/>
          <a:p>
            <a:pPr>
              <a:spcBef>
                <a:spcPct val="0"/>
              </a:spcBef>
              <a:spcAft>
                <a:spcPts val="600"/>
              </a:spcAft>
            </a:pPr>
            <a:r>
              <a:rPr lang="en-US" sz="5000" b="1" dirty="0">
                <a:solidFill>
                  <a:schemeClr val="tx1"/>
                </a:solidFill>
                <a:latin typeface="DM Sans" pitchFamily="2" charset="0"/>
                <a:sym typeface="Century Schoolbook"/>
              </a:rPr>
              <a:t>Research paper Study</a:t>
            </a:r>
            <a:endParaRPr lang="en-US" sz="5000"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14</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350571" y="1278086"/>
            <a:ext cx="10021240" cy="646331"/>
          </a:xfrm>
          <a:prstGeom prst="rect">
            <a:avLst/>
          </a:prstGeom>
          <a:noFill/>
        </p:spPr>
        <p:txBody>
          <a:bodyPr wrap="square" rtlCol="0">
            <a:spAutoFit/>
          </a:bodyPr>
          <a:lstStyle/>
          <a:p>
            <a:r>
              <a:rPr lang="en-US" dirty="0"/>
              <a:t>The impact of shadow education on student academic achievement: Why the research</a:t>
            </a:r>
          </a:p>
          <a:p>
            <a:r>
              <a:rPr lang="en-US" dirty="0"/>
              <a:t>is inconclusive and what can be done about it</a:t>
            </a:r>
            <a:endParaRPr lang="en-US" dirty="0">
              <a:latin typeface="DM Sans"/>
              <a:ea typeface="Times New Roman" panose="02020603050405020304" pitchFamily="18" charset="0"/>
            </a:endParaRPr>
          </a:p>
        </p:txBody>
      </p:sp>
      <p:grpSp>
        <p:nvGrpSpPr>
          <p:cNvPr id="4" name="Group 3"/>
          <p:cNvGrpSpPr/>
          <p:nvPr/>
        </p:nvGrpSpPr>
        <p:grpSpPr>
          <a:xfrm>
            <a:off x="1350571" y="2098065"/>
            <a:ext cx="9213875" cy="1315762"/>
            <a:chOff x="1196280" y="1723252"/>
            <a:chExt cx="9213875" cy="1315762"/>
          </a:xfrm>
        </p:grpSpPr>
        <p:grpSp>
          <p:nvGrpSpPr>
            <p:cNvPr id="12" name="Group 11"/>
            <p:cNvGrpSpPr/>
            <p:nvPr/>
          </p:nvGrpSpPr>
          <p:grpSpPr>
            <a:xfrm>
              <a:off x="1196280" y="1723252"/>
              <a:ext cx="6488331" cy="337657"/>
              <a:chOff x="1350571" y="1670509"/>
              <a:chExt cx="6488331" cy="337657"/>
            </a:xfrm>
          </p:grpSpPr>
          <p:sp>
            <p:nvSpPr>
              <p:cNvPr id="13" name="TextBox 12">
                <a:extLst>
                  <a:ext uri="{FF2B5EF4-FFF2-40B4-BE49-F238E27FC236}">
                    <a16:creationId xmlns:a16="http://schemas.microsoft.com/office/drawing/2014/main" id="{2CFBE6A4-FA12-47D6-943D-272D12E2D872}"/>
                  </a:ext>
                </a:extLst>
              </p:cNvPr>
              <p:cNvSpPr txBox="1"/>
              <p:nvPr/>
            </p:nvSpPr>
            <p:spPr>
              <a:xfrm>
                <a:off x="1545136" y="1670509"/>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What they Found:</a:t>
                </a:r>
                <a:endParaRPr lang="en-US" sz="1400" dirty="0">
                  <a:latin typeface="DM Sans"/>
                  <a:ea typeface="Calibri" panose="020F0502020204030204" pitchFamily="34" charset="0"/>
                  <a:cs typeface="Times New Roman" panose="02020603050405020304" pitchFamily="18" charset="0"/>
                </a:endParaRPr>
              </a:p>
            </p:txBody>
          </p:sp>
          <p:sp>
            <p:nvSpPr>
              <p:cNvPr id="14"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 name="TextBox 2"/>
            <p:cNvSpPr txBox="1"/>
            <p:nvPr/>
          </p:nvSpPr>
          <p:spPr>
            <a:xfrm>
              <a:off x="1390845" y="2007963"/>
              <a:ext cx="9019310" cy="1031051"/>
            </a:xfrm>
            <a:prstGeom prst="rect">
              <a:avLst/>
            </a:prstGeom>
            <a:noFill/>
          </p:spPr>
          <p:txBody>
            <a:bodyPr wrap="square" rtlCol="0">
              <a:spAutoFit/>
            </a:bodyPr>
            <a:lstStyle/>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 Positive impacts on some students and </a:t>
              </a:r>
              <a:r>
                <a:rPr lang="en-US" sz="1400" dirty="0" smtClean="0">
                  <a:solidFill>
                    <a:srgbClr val="1F1F1F"/>
                  </a:solidFill>
                  <a:latin typeface="DM Sans"/>
                  <a:ea typeface="Times New Roman" panose="02020603050405020304" pitchFamily="18" charset="0"/>
                </a:rPr>
                <a:t>contexts.</a:t>
              </a: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solidFill>
                    <a:srgbClr val="1F1F1F"/>
                  </a:solidFill>
                  <a:latin typeface="DM Sans"/>
                  <a:ea typeface="Times New Roman" panose="02020603050405020304" pitchFamily="18" charset="0"/>
                </a:rPr>
                <a:t>Also no significant difference in academic performance between students who </a:t>
              </a:r>
              <a:r>
                <a:rPr lang="en-US" sz="1400" dirty="0" smtClean="0">
                  <a:solidFill>
                    <a:srgbClr val="1F1F1F"/>
                  </a:solidFill>
                  <a:latin typeface="DM Sans"/>
                  <a:ea typeface="Times New Roman" panose="02020603050405020304" pitchFamily="18" charset="0"/>
                </a:rPr>
                <a:t>participated </a:t>
              </a:r>
              <a:r>
                <a:rPr lang="en-US" sz="1400" dirty="0">
                  <a:solidFill>
                    <a:srgbClr val="1F1F1F"/>
                  </a:solidFill>
                  <a:latin typeface="DM Sans"/>
                  <a:ea typeface="Times New Roman" panose="02020603050405020304" pitchFamily="18" charset="0"/>
                </a:rPr>
                <a:t>in shadow education and those who didn't.</a:t>
              </a:r>
              <a:endParaRPr lang="en-US" sz="1400" dirty="0" smtClean="0">
                <a:solidFill>
                  <a:srgbClr val="1F1F1F"/>
                </a:solidFill>
                <a:latin typeface="DM Sans"/>
                <a:ea typeface="Times New Roman" panose="02020603050405020304" pitchFamily="18" charset="0"/>
              </a:endParaRPr>
            </a:p>
            <a:p>
              <a:pPr marL="171450" marR="0" lvl="0" indent="-171450" fontAlgn="base">
                <a:spcBef>
                  <a:spcPts val="300"/>
                </a:spcBef>
                <a:spcAft>
                  <a:spcPts val="0"/>
                </a:spcAft>
                <a:buSzPts val="1000"/>
                <a:buFont typeface="Wingdings" panose="05000000000000000000" pitchFamily="2" charset="2"/>
                <a:buChar char="Ø"/>
                <a:tabLst>
                  <a:tab pos="457200" algn="l"/>
                </a:tabLst>
              </a:pPr>
              <a:r>
                <a:rPr lang="en-US" sz="1400" dirty="0">
                  <a:latin typeface="DM Sans"/>
                  <a:ea typeface="Times New Roman" panose="02020603050405020304" pitchFamily="18" charset="0"/>
                </a:rPr>
                <a:t>potentially negative consequences like increased stress and increases educational </a:t>
              </a:r>
              <a:r>
                <a:rPr lang="en-US" sz="1400" dirty="0" smtClean="0">
                  <a:latin typeface="DM Sans"/>
                  <a:ea typeface="Times New Roman" panose="02020603050405020304" pitchFamily="18" charset="0"/>
                </a:rPr>
                <a:t>inequality</a:t>
              </a:r>
            </a:p>
          </p:txBody>
        </p:sp>
      </p:grpSp>
      <p:grpSp>
        <p:nvGrpSpPr>
          <p:cNvPr id="20" name="Group 19"/>
          <p:cNvGrpSpPr/>
          <p:nvPr/>
        </p:nvGrpSpPr>
        <p:grpSpPr>
          <a:xfrm>
            <a:off x="1350571" y="3578816"/>
            <a:ext cx="9213875" cy="1465232"/>
            <a:chOff x="1196280" y="1696893"/>
            <a:chExt cx="9213875" cy="1465232"/>
          </a:xfrm>
        </p:grpSpPr>
        <p:grpSp>
          <p:nvGrpSpPr>
            <p:cNvPr id="23" name="Group 22"/>
            <p:cNvGrpSpPr/>
            <p:nvPr/>
          </p:nvGrpSpPr>
          <p:grpSpPr>
            <a:xfrm>
              <a:off x="1196280" y="1696893"/>
              <a:ext cx="6488331" cy="337657"/>
              <a:chOff x="1350571" y="1644150"/>
              <a:chExt cx="6488331" cy="337657"/>
            </a:xfrm>
          </p:grpSpPr>
          <p:sp>
            <p:nvSpPr>
              <p:cNvPr id="25" name="TextBox 24">
                <a:extLst>
                  <a:ext uri="{FF2B5EF4-FFF2-40B4-BE49-F238E27FC236}">
                    <a16:creationId xmlns:a16="http://schemas.microsoft.com/office/drawing/2014/main" id="{2CFBE6A4-FA12-47D6-943D-272D12E2D872}"/>
                  </a:ext>
                </a:extLst>
              </p:cNvPr>
              <p:cNvSpPr txBox="1"/>
              <p:nvPr/>
            </p:nvSpPr>
            <p:spPr>
              <a:xfrm>
                <a:off x="1545136" y="1644150"/>
                <a:ext cx="6293766" cy="337657"/>
              </a:xfrm>
              <a:prstGeom prst="rect">
                <a:avLst/>
              </a:prstGeom>
              <a:noFill/>
            </p:spPr>
            <p:txBody>
              <a:bodyPr wrap="square" rtlCol="0">
                <a:spAutoFit/>
              </a:bodyPr>
              <a:lstStyle/>
              <a:p>
                <a:pPr algn="just">
                  <a:lnSpc>
                    <a:spcPct val="107000"/>
                  </a:lnSpc>
                  <a:spcAft>
                    <a:spcPts val="800"/>
                  </a:spcAft>
                </a:pPr>
                <a:r>
                  <a:rPr lang="en-US" sz="1600" b="1" dirty="0">
                    <a:solidFill>
                      <a:srgbClr val="000000"/>
                    </a:solidFill>
                    <a:latin typeface="DM Sans" pitchFamily="2" charset="0"/>
                    <a:ea typeface="Times New Roman" panose="02020603050405020304" pitchFamily="18" charset="0"/>
                  </a:rPr>
                  <a:t>Limitations:</a:t>
                </a:r>
                <a:endParaRPr lang="en-US" sz="1400" dirty="0">
                  <a:latin typeface="DM Sans"/>
                  <a:ea typeface="Calibri" panose="020F0502020204030204" pitchFamily="34" charset="0"/>
                  <a:cs typeface="Times New Roman" panose="02020603050405020304" pitchFamily="18" charset="0"/>
                </a:endParaRPr>
              </a:p>
            </p:txBody>
          </p:sp>
          <p:sp>
            <p:nvSpPr>
              <p:cNvPr id="26"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4" name="TextBox 23"/>
            <p:cNvSpPr txBox="1"/>
            <p:nvPr/>
          </p:nvSpPr>
          <p:spPr>
            <a:xfrm>
              <a:off x="1390845" y="2007963"/>
              <a:ext cx="9019310" cy="1154162"/>
            </a:xfrm>
            <a:prstGeom prst="rect">
              <a:avLst/>
            </a:prstGeom>
            <a:noFill/>
          </p:spPr>
          <p:txBody>
            <a:bodyPr wrap="square" rtlCol="0">
              <a:spAutoFit/>
            </a:bodyPr>
            <a:lstStyle/>
            <a:p>
              <a:pPr marL="342900" marR="0" lvl="0" indent="-342900" fontAlgn="base">
                <a:spcBef>
                  <a:spcPts val="300"/>
                </a:spcBef>
                <a:spcAft>
                  <a:spcPts val="0"/>
                </a:spcAft>
                <a:buSzPts val="1000"/>
                <a:buFont typeface="Wingdings" panose="05000000000000000000" pitchFamily="2" charset="2"/>
                <a:buChar char="Ø"/>
                <a:tabLst>
                  <a:tab pos="457200" algn="l"/>
                </a:tabLst>
              </a:pPr>
              <a:r>
                <a:rPr lang="en-US" sz="1600" dirty="0">
                  <a:solidFill>
                    <a:srgbClr val="1F1F1F"/>
                  </a:solidFill>
                  <a:latin typeface="Times New Roman" panose="02020603050405020304" pitchFamily="18" charset="0"/>
                  <a:ea typeface="Times New Roman" panose="02020603050405020304" pitchFamily="18" charset="0"/>
                </a:rPr>
                <a:t>Research methods face challenges in data collection and analysis, limiting the ability to isolate </a:t>
              </a:r>
              <a:r>
                <a:rPr lang="en-US" sz="1600" dirty="0" smtClean="0">
                  <a:solidFill>
                    <a:srgbClr val="1F1F1F"/>
                  </a:solidFill>
                  <a:latin typeface="Times New Roman" panose="02020603050405020304" pitchFamily="18" charset="0"/>
                  <a:ea typeface="Times New Roman" panose="02020603050405020304" pitchFamily="18" charset="0"/>
                </a:rPr>
                <a:t>the </a:t>
              </a:r>
              <a:r>
                <a:rPr lang="en-US" sz="1600" dirty="0">
                  <a:solidFill>
                    <a:srgbClr val="1F1F1F"/>
                  </a:solidFill>
                  <a:latin typeface="Times New Roman" panose="02020603050405020304" pitchFamily="18" charset="0"/>
                  <a:ea typeface="Times New Roman" panose="02020603050405020304" pitchFamily="18" charset="0"/>
                </a:rPr>
                <a:t>true impact of shadow </a:t>
              </a:r>
              <a:r>
                <a:rPr lang="en-US" sz="1600" dirty="0" smtClean="0">
                  <a:solidFill>
                    <a:srgbClr val="1F1F1F"/>
                  </a:solidFill>
                  <a:latin typeface="Times New Roman" panose="02020603050405020304" pitchFamily="18" charset="0"/>
                  <a:ea typeface="Times New Roman" panose="02020603050405020304" pitchFamily="18" charset="0"/>
                </a:rPr>
                <a:t>education.</a:t>
              </a:r>
            </a:p>
            <a:p>
              <a:pPr marL="342900" marR="0" lvl="0" indent="-342900" fontAlgn="base">
                <a:spcBef>
                  <a:spcPts val="300"/>
                </a:spcBef>
                <a:spcAft>
                  <a:spcPts val="0"/>
                </a:spcAft>
                <a:buSzPts val="1000"/>
                <a:buFont typeface="Wingdings" panose="05000000000000000000" pitchFamily="2" charset="2"/>
                <a:buChar char="Ø"/>
                <a:tabLst>
                  <a:tab pos="457200" algn="l"/>
                </a:tabLst>
              </a:pPr>
              <a:r>
                <a:rPr lang="en-US" sz="1600" dirty="0" smtClean="0">
                  <a:latin typeface="Times New Roman" panose="02020603050405020304" pitchFamily="18" charset="0"/>
                  <a:ea typeface="Times New Roman" panose="02020603050405020304" pitchFamily="18" charset="0"/>
                </a:rPr>
                <a:t>Difficulty </a:t>
              </a:r>
              <a:r>
                <a:rPr lang="en-US" sz="1600" dirty="0">
                  <a:latin typeface="Times New Roman" panose="02020603050405020304" pitchFamily="18" charset="0"/>
                  <a:ea typeface="Times New Roman" panose="02020603050405020304" pitchFamily="18" charset="0"/>
                </a:rPr>
                <a:t>in accounting for individual student characteristics and </a:t>
              </a:r>
              <a:r>
                <a:rPr lang="en-US" sz="1600" dirty="0" smtClean="0">
                  <a:latin typeface="Times New Roman" panose="02020603050405020304" pitchFamily="18" charset="0"/>
                  <a:ea typeface="Times New Roman" panose="02020603050405020304" pitchFamily="18" charset="0"/>
                </a:rPr>
                <a:t>motivations</a:t>
              </a:r>
              <a:r>
                <a:rPr lang="en-US" sz="1600" dirty="0">
                  <a:latin typeface="Times New Roman" panose="02020603050405020304" pitchFamily="18" charset="0"/>
                  <a:ea typeface="Times New Roman" panose="02020603050405020304" pitchFamily="18" charset="0"/>
                </a:rPr>
                <a:t>, as well as the quality of tutors, which can significantly impact </a:t>
              </a:r>
              <a:r>
                <a:rPr lang="en-US" sz="1600" dirty="0" smtClean="0">
                  <a:latin typeface="Times New Roman" panose="02020603050405020304" pitchFamily="18" charset="0"/>
                  <a:ea typeface="Times New Roman" panose="02020603050405020304" pitchFamily="18" charset="0"/>
                </a:rPr>
                <a:t>outcomes.</a:t>
              </a:r>
              <a:endParaRPr lang="en-US" sz="1600" dirty="0">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94020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Feasibility Analysis</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15</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0F5D66D-E567-BF15-476E-7A418F3D0E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6637" y="1011144"/>
            <a:ext cx="6898726" cy="4892926"/>
          </a:xfrm>
          <a:prstGeom prst="rect">
            <a:avLst/>
          </a:prstGeom>
        </p:spPr>
      </p:pic>
    </p:spTree>
    <p:extLst>
      <p:ext uri="{BB962C8B-B14F-4D97-AF65-F5344CB8AC3E}">
        <p14:creationId xmlns:p14="http://schemas.microsoft.com/office/powerpoint/2010/main" val="165880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sz="4400" b="1" dirty="0">
                <a:effectLst/>
                <a:latin typeface="DM Sans" pitchFamily="2" charset="0"/>
                <a:ea typeface="Calibri" panose="020F0502020204030204" pitchFamily="34" charset="0"/>
              </a:rPr>
              <a:t>Cost Model and Cost Flow Diagram</a:t>
            </a:r>
            <a:endParaRPr lang="en-US" sz="4400" b="1"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16</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95BE5EB-E03A-2080-7D3D-A441E64DB3D5}"/>
              </a:ext>
            </a:extLst>
          </p:cNvPr>
          <p:cNvPicPr>
            <a:picLocks noChangeAspect="1"/>
          </p:cNvPicPr>
          <p:nvPr/>
        </p:nvPicPr>
        <p:blipFill>
          <a:blip r:embed="rId3"/>
          <a:stretch>
            <a:fillRect/>
          </a:stretch>
        </p:blipFill>
        <p:spPr>
          <a:xfrm>
            <a:off x="2300287" y="1063756"/>
            <a:ext cx="7591425" cy="4871734"/>
          </a:xfrm>
          <a:prstGeom prst="rect">
            <a:avLst/>
          </a:prstGeom>
        </p:spPr>
      </p:pic>
    </p:spTree>
    <p:extLst>
      <p:ext uri="{BB962C8B-B14F-4D97-AF65-F5344CB8AC3E}">
        <p14:creationId xmlns:p14="http://schemas.microsoft.com/office/powerpoint/2010/main" val="3404056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Novelty</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17</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04EAD5C-46A4-338B-05F2-C7F760640793}"/>
              </a:ext>
            </a:extLst>
          </p:cNvPr>
          <p:cNvGrpSpPr/>
          <p:nvPr/>
        </p:nvGrpSpPr>
        <p:grpSpPr>
          <a:xfrm>
            <a:off x="1351192" y="1887113"/>
            <a:ext cx="10485208" cy="830997"/>
            <a:chOff x="1350571" y="1679779"/>
            <a:chExt cx="7751865" cy="830997"/>
          </a:xfrm>
        </p:grpSpPr>
        <p:sp>
          <p:nvSpPr>
            <p:cNvPr id="7" name="TextBox 6">
              <a:extLst>
                <a:ext uri="{FF2B5EF4-FFF2-40B4-BE49-F238E27FC236}">
                  <a16:creationId xmlns:a16="http://schemas.microsoft.com/office/drawing/2014/main" id="{051358DD-F596-9462-F6B3-A851CA91EF9E}"/>
                </a:ext>
              </a:extLst>
            </p:cNvPr>
            <p:cNvSpPr txBox="1"/>
            <p:nvPr/>
          </p:nvSpPr>
          <p:spPr>
            <a:xfrm>
              <a:off x="1545136" y="1679779"/>
              <a:ext cx="7557300" cy="830997"/>
            </a:xfrm>
            <a:prstGeom prst="rect">
              <a:avLst/>
            </a:prstGeom>
            <a:noFill/>
          </p:spPr>
          <p:txBody>
            <a:bodyPr wrap="square" rtlCol="0">
              <a:spAutoFit/>
            </a:bodyPr>
            <a:lstStyle/>
            <a:p>
              <a:r>
                <a:rPr lang="en-US" sz="1600" dirty="0" err="1">
                  <a:latin typeface="DM Sans" pitchFamily="2" charset="0"/>
                  <a:ea typeface="Tahoma" panose="020B0604030504040204" pitchFamily="34" charset="0"/>
                  <a:cs typeface="Tahoma" panose="020B0604030504040204" pitchFamily="34" charset="0"/>
                </a:rPr>
                <a:t>ProTutorBD's</a:t>
              </a:r>
              <a:r>
                <a:rPr lang="en-US" sz="1600" dirty="0">
                  <a:latin typeface="DM Sans" pitchFamily="2" charset="0"/>
                  <a:ea typeface="Tahoma" panose="020B0604030504040204" pitchFamily="34" charset="0"/>
                  <a:cs typeface="Tahoma" panose="020B0604030504040204" pitchFamily="34" charset="0"/>
                </a:rPr>
                <a:t> primary innovation is that it helps us find automated location-based tutors with streamlined, learning, seamlessly combining modern technology with human expertise to create a rich learning experience tailored to each student's needs.</a:t>
              </a:r>
            </a:p>
          </p:txBody>
        </p:sp>
        <p:sp>
          <p:nvSpPr>
            <p:cNvPr id="8" name="Chevron 25">
              <a:extLst>
                <a:ext uri="{FF2B5EF4-FFF2-40B4-BE49-F238E27FC236}">
                  <a16:creationId xmlns:a16="http://schemas.microsoft.com/office/drawing/2014/main" id="{1AF5542F-AAD9-A56F-115A-28C52D4875FD}"/>
                </a:ext>
              </a:extLst>
            </p:cNvPr>
            <p:cNvSpPr/>
            <p:nvPr/>
          </p:nvSpPr>
          <p:spPr>
            <a:xfrm>
              <a:off x="1350571" y="1973079"/>
              <a:ext cx="194565" cy="245309"/>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latin typeface="DM Sans"/>
              </a:endParaRPr>
            </a:p>
          </p:txBody>
        </p:sp>
      </p:grpSp>
    </p:spTree>
    <p:extLst>
      <p:ext uri="{BB962C8B-B14F-4D97-AF65-F5344CB8AC3E}">
        <p14:creationId xmlns:p14="http://schemas.microsoft.com/office/powerpoint/2010/main" val="319416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UML Design</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18</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04EAD5C-46A4-338B-05F2-C7F760640793}"/>
              </a:ext>
            </a:extLst>
          </p:cNvPr>
          <p:cNvGrpSpPr/>
          <p:nvPr/>
        </p:nvGrpSpPr>
        <p:grpSpPr>
          <a:xfrm>
            <a:off x="1317325" y="1555758"/>
            <a:ext cx="10485208" cy="369332"/>
            <a:chOff x="1350571" y="1902201"/>
            <a:chExt cx="7751865" cy="369332"/>
          </a:xfrm>
        </p:grpSpPr>
        <p:sp>
          <p:nvSpPr>
            <p:cNvPr id="7" name="TextBox 6">
              <a:extLst>
                <a:ext uri="{FF2B5EF4-FFF2-40B4-BE49-F238E27FC236}">
                  <a16:creationId xmlns:a16="http://schemas.microsoft.com/office/drawing/2014/main" id="{051358DD-F596-9462-F6B3-A851CA91EF9E}"/>
                </a:ext>
              </a:extLst>
            </p:cNvPr>
            <p:cNvSpPr txBox="1"/>
            <p:nvPr/>
          </p:nvSpPr>
          <p:spPr>
            <a:xfrm>
              <a:off x="1545136" y="1902201"/>
              <a:ext cx="7557300"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Use case diagram</a:t>
              </a:r>
              <a:r>
                <a:rPr lang="en-US" sz="1600" dirty="0">
                  <a:latin typeface="DM Sans" pitchFamily="2" charset="0"/>
                  <a:ea typeface="Tahoma" panose="020B0604030504040204" pitchFamily="34" charset="0"/>
                  <a:cs typeface="Tahoma" panose="020B0604030504040204" pitchFamily="34" charset="0"/>
                </a:rPr>
                <a:t>.</a:t>
              </a:r>
            </a:p>
          </p:txBody>
        </p:sp>
        <p:sp>
          <p:nvSpPr>
            <p:cNvPr id="8" name="Chevron 25">
              <a:extLst>
                <a:ext uri="{FF2B5EF4-FFF2-40B4-BE49-F238E27FC236}">
                  <a16:creationId xmlns:a16="http://schemas.microsoft.com/office/drawing/2014/main" id="{1AF5542F-AAD9-A56F-115A-28C52D4875FD}"/>
                </a:ext>
              </a:extLst>
            </p:cNvPr>
            <p:cNvSpPr/>
            <p:nvPr/>
          </p:nvSpPr>
          <p:spPr>
            <a:xfrm>
              <a:off x="1350571" y="1973079"/>
              <a:ext cx="194565" cy="245309"/>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latin typeface="DM Sans"/>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679" y="1364111"/>
            <a:ext cx="6032455" cy="4817729"/>
          </a:xfrm>
          <a:prstGeom prst="rect">
            <a:avLst/>
          </a:prstGeom>
        </p:spPr>
      </p:pic>
    </p:spTree>
    <p:extLst>
      <p:ext uri="{BB962C8B-B14F-4D97-AF65-F5344CB8AC3E}">
        <p14:creationId xmlns:p14="http://schemas.microsoft.com/office/powerpoint/2010/main" val="306175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lvl="0">
              <a:lnSpc>
                <a:spcPct val="100000"/>
              </a:lnSpc>
              <a:spcBef>
                <a:spcPts val="0"/>
              </a:spcBef>
              <a:buClr>
                <a:srgbClr val="000000"/>
              </a:buClr>
              <a:buSzPts val="4400"/>
            </a:pPr>
            <a:r>
              <a:rPr lang="en-US" sz="5000" b="1" dirty="0">
                <a:solidFill>
                  <a:srgbClr val="3F3F3F"/>
                </a:solidFill>
                <a:latin typeface="DM Sans" pitchFamily="2" charset="0"/>
                <a:ea typeface="Arial Black"/>
                <a:cs typeface="Arial Black"/>
                <a:sym typeface="Arial Black"/>
              </a:rPr>
              <a:t>Introduction</a:t>
            </a:r>
            <a:endParaRPr lang="en-US" sz="5000" dirty="0">
              <a:solidFill>
                <a:srgbClr val="3F3F3F"/>
              </a:solidFill>
              <a:latin typeface="DM Sans" pitchFamily="2" charset="0"/>
              <a:ea typeface="Arial Black"/>
              <a:cs typeface="Arial Black"/>
              <a:sym typeface="Arial Black"/>
            </a:endParaRPr>
          </a:p>
        </p:txBody>
      </p:sp>
      <p:grpSp>
        <p:nvGrpSpPr>
          <p:cNvPr id="37" name="Group 36"/>
          <p:cNvGrpSpPr/>
          <p:nvPr/>
        </p:nvGrpSpPr>
        <p:grpSpPr>
          <a:xfrm>
            <a:off x="997528" y="1370651"/>
            <a:ext cx="6883913" cy="461665"/>
            <a:chOff x="1071364" y="1326715"/>
            <a:chExt cx="6883913" cy="461665"/>
          </a:xfrm>
        </p:grpSpPr>
        <p:sp>
          <p:nvSpPr>
            <p:cNvPr id="29" name="TextBox 28">
              <a:extLst>
                <a:ext uri="{FF2B5EF4-FFF2-40B4-BE49-F238E27FC236}">
                  <a16:creationId xmlns:a16="http://schemas.microsoft.com/office/drawing/2014/main" id="{EFAEA706-5EDB-4672-99EE-B54FBC973702}"/>
                </a:ext>
              </a:extLst>
            </p:cNvPr>
            <p:cNvSpPr txBox="1"/>
            <p:nvPr/>
          </p:nvSpPr>
          <p:spPr>
            <a:xfrm>
              <a:off x="1529540" y="1326715"/>
              <a:ext cx="6425737" cy="461665"/>
            </a:xfrm>
            <a:prstGeom prst="rect">
              <a:avLst/>
            </a:prstGeom>
            <a:noFill/>
          </p:spPr>
          <p:txBody>
            <a:bodyPr wrap="square" rtlCol="0" anchor="ctr">
              <a:spAutoFit/>
            </a:bodyPr>
            <a:lstStyle/>
            <a:p>
              <a:pPr>
                <a:buClr>
                  <a:schemeClr val="dk1"/>
                </a:buClr>
                <a:buSzPts val="2800"/>
              </a:pPr>
              <a:r>
                <a:rPr lang="en-US" sz="2400" dirty="0">
                  <a:latin typeface="DM Sans"/>
                </a:rPr>
                <a:t>Platform to find out reliable study assistant</a:t>
              </a:r>
            </a:p>
          </p:txBody>
        </p:sp>
        <p:sp>
          <p:nvSpPr>
            <p:cNvPr id="34" name="Arrow: Chevron 1">
              <a:extLst>
                <a:ext uri="{FF2B5EF4-FFF2-40B4-BE49-F238E27FC236}">
                  <a16:creationId xmlns:a16="http://schemas.microsoft.com/office/drawing/2014/main" id="{0B6E9D80-65A0-4F30-AA14-603431121CBC}"/>
                </a:ext>
              </a:extLst>
            </p:cNvPr>
            <p:cNvSpPr/>
            <p:nvPr/>
          </p:nvSpPr>
          <p:spPr>
            <a:xfrm>
              <a:off x="1071364" y="1435500"/>
              <a:ext cx="408302"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01</a:t>
            </a:r>
          </a:p>
        </p:txBody>
      </p:sp>
      <p:sp>
        <p:nvSpPr>
          <p:cNvPr id="81" name="Arrow: Chevron 1">
            <a:extLst>
              <a:ext uri="{FF2B5EF4-FFF2-40B4-BE49-F238E27FC236}">
                <a16:creationId xmlns:a16="http://schemas.microsoft.com/office/drawing/2014/main" id="{0B6E9D80-65A0-4F30-AA14-603431121CBC}"/>
              </a:ext>
            </a:extLst>
          </p:cNvPr>
          <p:cNvSpPr/>
          <p:nvPr/>
        </p:nvSpPr>
        <p:spPr>
          <a:xfrm>
            <a:off x="946672" y="3751733"/>
            <a:ext cx="2198145" cy="427616"/>
          </a:xfrm>
          <a:prstGeom prst="chevron">
            <a:avLst>
              <a:gd name="adj" fmla="val 5251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Arrow: Chevron 4">
            <a:extLst>
              <a:ext uri="{FF2B5EF4-FFF2-40B4-BE49-F238E27FC236}">
                <a16:creationId xmlns:a16="http://schemas.microsoft.com/office/drawing/2014/main" id="{D5A0EEAD-B0B2-442E-8E31-E46CC61836AE}"/>
              </a:ext>
            </a:extLst>
          </p:cNvPr>
          <p:cNvSpPr/>
          <p:nvPr/>
        </p:nvSpPr>
        <p:spPr>
          <a:xfrm>
            <a:off x="2973593" y="3751733"/>
            <a:ext cx="2198145" cy="427616"/>
          </a:xfrm>
          <a:prstGeom prst="chevron">
            <a:avLst>
              <a:gd name="adj" fmla="val 5251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Arrow: Chevron 5">
            <a:extLst>
              <a:ext uri="{FF2B5EF4-FFF2-40B4-BE49-F238E27FC236}">
                <a16:creationId xmlns:a16="http://schemas.microsoft.com/office/drawing/2014/main" id="{5496C90F-F947-41A1-8DC6-E86FA64C8259}"/>
              </a:ext>
            </a:extLst>
          </p:cNvPr>
          <p:cNvSpPr/>
          <p:nvPr/>
        </p:nvSpPr>
        <p:spPr>
          <a:xfrm>
            <a:off x="5000514" y="3751733"/>
            <a:ext cx="2198145" cy="427616"/>
          </a:xfrm>
          <a:prstGeom prst="chevron">
            <a:avLst>
              <a:gd name="adj" fmla="val 52516"/>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Arrow: Chevron 6">
            <a:extLst>
              <a:ext uri="{FF2B5EF4-FFF2-40B4-BE49-F238E27FC236}">
                <a16:creationId xmlns:a16="http://schemas.microsoft.com/office/drawing/2014/main" id="{C66EF2B3-0EBB-4257-9F8B-EF36FF7057CC}"/>
              </a:ext>
            </a:extLst>
          </p:cNvPr>
          <p:cNvSpPr/>
          <p:nvPr/>
        </p:nvSpPr>
        <p:spPr>
          <a:xfrm>
            <a:off x="7027435" y="3751733"/>
            <a:ext cx="2198145" cy="427616"/>
          </a:xfrm>
          <a:prstGeom prst="chevron">
            <a:avLst>
              <a:gd name="adj" fmla="val 525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Arrow: Chevron 7">
            <a:extLst>
              <a:ext uri="{FF2B5EF4-FFF2-40B4-BE49-F238E27FC236}">
                <a16:creationId xmlns:a16="http://schemas.microsoft.com/office/drawing/2014/main" id="{7D759B3E-E3A3-4B94-964C-41EC2928D6AE}"/>
              </a:ext>
            </a:extLst>
          </p:cNvPr>
          <p:cNvSpPr/>
          <p:nvPr/>
        </p:nvSpPr>
        <p:spPr>
          <a:xfrm>
            <a:off x="9054357" y="3751733"/>
            <a:ext cx="2198145" cy="427616"/>
          </a:xfrm>
          <a:prstGeom prst="chevron">
            <a:avLst>
              <a:gd name="adj" fmla="val 5251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6" name="Group 10">
            <a:extLst>
              <a:ext uri="{FF2B5EF4-FFF2-40B4-BE49-F238E27FC236}">
                <a16:creationId xmlns:a16="http://schemas.microsoft.com/office/drawing/2014/main" id="{8D6B4EAA-D517-4133-A995-B42F6179818F}"/>
              </a:ext>
            </a:extLst>
          </p:cNvPr>
          <p:cNvGrpSpPr/>
          <p:nvPr/>
        </p:nvGrpSpPr>
        <p:grpSpPr>
          <a:xfrm>
            <a:off x="1743185" y="3662982"/>
            <a:ext cx="605118" cy="1084357"/>
            <a:chOff x="1710911" y="3340249"/>
            <a:chExt cx="605118" cy="1084357"/>
          </a:xfrm>
        </p:grpSpPr>
        <p:sp>
          <p:nvSpPr>
            <p:cNvPr id="87" name="Oval 2">
              <a:extLst>
                <a:ext uri="{FF2B5EF4-FFF2-40B4-BE49-F238E27FC236}">
                  <a16:creationId xmlns:a16="http://schemas.microsoft.com/office/drawing/2014/main" id="{D1DB94B0-BA25-4299-8F4B-26E66D4BCAF5}"/>
                </a:ext>
              </a:extLst>
            </p:cNvPr>
            <p:cNvSpPr/>
            <p:nvPr/>
          </p:nvSpPr>
          <p:spPr>
            <a:xfrm>
              <a:off x="1710911" y="3340249"/>
              <a:ext cx="605118" cy="605118"/>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ircle: Hollow 8">
              <a:extLst>
                <a:ext uri="{FF2B5EF4-FFF2-40B4-BE49-F238E27FC236}">
                  <a16:creationId xmlns:a16="http://schemas.microsoft.com/office/drawing/2014/main" id="{CE49365B-23F2-4576-B7EC-F5FBA8837767}"/>
                </a:ext>
              </a:extLst>
            </p:cNvPr>
            <p:cNvSpPr/>
            <p:nvPr/>
          </p:nvSpPr>
          <p:spPr>
            <a:xfrm>
              <a:off x="1774336" y="3403674"/>
              <a:ext cx="478269" cy="478269"/>
            </a:xfrm>
            <a:prstGeom prst="donut">
              <a:avLst>
                <a:gd name="adj" fmla="val 1754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Connector 9">
              <a:extLst>
                <a:ext uri="{FF2B5EF4-FFF2-40B4-BE49-F238E27FC236}">
                  <a16:creationId xmlns:a16="http://schemas.microsoft.com/office/drawing/2014/main" id="{849EA05C-AD96-4314-A163-F2251AF641A4}"/>
                </a:ext>
              </a:extLst>
            </p:cNvPr>
            <p:cNvCxnSpPr>
              <a:cxnSpLocks/>
            </p:cNvCxnSpPr>
            <p:nvPr/>
          </p:nvCxnSpPr>
          <p:spPr>
            <a:xfrm>
              <a:off x="2013470" y="3881943"/>
              <a:ext cx="0" cy="542663"/>
            </a:xfrm>
            <a:prstGeom prst="line">
              <a:avLst/>
            </a:prstGeom>
            <a:ln w="19050">
              <a:solidFill>
                <a:schemeClr val="accent6"/>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E3EA9FE5-AB14-4851-BD47-1638B12C8E0A}"/>
              </a:ext>
            </a:extLst>
          </p:cNvPr>
          <p:cNvGrpSpPr/>
          <p:nvPr/>
        </p:nvGrpSpPr>
        <p:grpSpPr>
          <a:xfrm>
            <a:off x="3770106" y="3183744"/>
            <a:ext cx="605118" cy="1084356"/>
            <a:chOff x="1710911" y="2861011"/>
            <a:chExt cx="605118" cy="1084356"/>
          </a:xfrm>
        </p:grpSpPr>
        <p:sp>
          <p:nvSpPr>
            <p:cNvPr id="91" name="Oval 90">
              <a:extLst>
                <a:ext uri="{FF2B5EF4-FFF2-40B4-BE49-F238E27FC236}">
                  <a16:creationId xmlns:a16="http://schemas.microsoft.com/office/drawing/2014/main" id="{017A79D5-2A29-48D6-A462-0F2742166190}"/>
                </a:ext>
              </a:extLst>
            </p:cNvPr>
            <p:cNvSpPr/>
            <p:nvPr/>
          </p:nvSpPr>
          <p:spPr>
            <a:xfrm>
              <a:off x="1710911" y="3340249"/>
              <a:ext cx="605118" cy="605118"/>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ircle: Hollow 13">
              <a:extLst>
                <a:ext uri="{FF2B5EF4-FFF2-40B4-BE49-F238E27FC236}">
                  <a16:creationId xmlns:a16="http://schemas.microsoft.com/office/drawing/2014/main" id="{1ECF7A77-D0D9-4941-A8A9-6C85EC929665}"/>
                </a:ext>
              </a:extLst>
            </p:cNvPr>
            <p:cNvSpPr/>
            <p:nvPr/>
          </p:nvSpPr>
          <p:spPr>
            <a:xfrm>
              <a:off x="1774336" y="3403674"/>
              <a:ext cx="478269" cy="478269"/>
            </a:xfrm>
            <a:prstGeom prst="donut">
              <a:avLst>
                <a:gd name="adj" fmla="val 17543"/>
              </a:avLst>
            </a:prstGeom>
            <a:solidFill>
              <a:srgbClr val="7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3" name="Straight Connector 92">
              <a:extLst>
                <a:ext uri="{FF2B5EF4-FFF2-40B4-BE49-F238E27FC236}">
                  <a16:creationId xmlns:a16="http://schemas.microsoft.com/office/drawing/2014/main" id="{759A4ADD-6EBE-414E-A713-8A8AA5A13CA5}"/>
                </a:ext>
              </a:extLst>
            </p:cNvPr>
            <p:cNvCxnSpPr>
              <a:cxnSpLocks/>
            </p:cNvCxnSpPr>
            <p:nvPr/>
          </p:nvCxnSpPr>
          <p:spPr>
            <a:xfrm flipV="1">
              <a:off x="2013470" y="2861011"/>
              <a:ext cx="0" cy="542663"/>
            </a:xfrm>
            <a:prstGeom prst="line">
              <a:avLst/>
            </a:prstGeom>
            <a:ln w="19050">
              <a:solidFill>
                <a:srgbClr val="7F0000"/>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D48E063-EC4A-4BAA-8D41-BD5D28089110}"/>
              </a:ext>
            </a:extLst>
          </p:cNvPr>
          <p:cNvGrpSpPr/>
          <p:nvPr/>
        </p:nvGrpSpPr>
        <p:grpSpPr>
          <a:xfrm>
            <a:off x="5797027" y="3662982"/>
            <a:ext cx="605118" cy="1084357"/>
            <a:chOff x="1710911" y="3340249"/>
            <a:chExt cx="605118" cy="1084357"/>
          </a:xfrm>
        </p:grpSpPr>
        <p:sp>
          <p:nvSpPr>
            <p:cNvPr id="95" name="Oval 94">
              <a:extLst>
                <a:ext uri="{FF2B5EF4-FFF2-40B4-BE49-F238E27FC236}">
                  <a16:creationId xmlns:a16="http://schemas.microsoft.com/office/drawing/2014/main" id="{A79CC4ED-40D6-4DAD-8605-BCB53D7FE719}"/>
                </a:ext>
              </a:extLst>
            </p:cNvPr>
            <p:cNvSpPr/>
            <p:nvPr/>
          </p:nvSpPr>
          <p:spPr>
            <a:xfrm>
              <a:off x="1710911" y="3340249"/>
              <a:ext cx="605118" cy="605118"/>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ircle: Hollow 17">
              <a:extLst>
                <a:ext uri="{FF2B5EF4-FFF2-40B4-BE49-F238E27FC236}">
                  <a16:creationId xmlns:a16="http://schemas.microsoft.com/office/drawing/2014/main" id="{C5475E50-E7BE-45BE-A411-DE97D0F7CAC8}"/>
                </a:ext>
              </a:extLst>
            </p:cNvPr>
            <p:cNvSpPr/>
            <p:nvPr/>
          </p:nvSpPr>
          <p:spPr>
            <a:xfrm>
              <a:off x="1774336" y="3403674"/>
              <a:ext cx="478269" cy="478269"/>
            </a:xfrm>
            <a:prstGeom prst="donut">
              <a:avLst>
                <a:gd name="adj" fmla="val 1754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7" name="Straight Connector 96">
              <a:extLst>
                <a:ext uri="{FF2B5EF4-FFF2-40B4-BE49-F238E27FC236}">
                  <a16:creationId xmlns:a16="http://schemas.microsoft.com/office/drawing/2014/main" id="{5CFDA128-E99E-4D5A-BAB3-D6FC6B472879}"/>
                </a:ext>
              </a:extLst>
            </p:cNvPr>
            <p:cNvCxnSpPr>
              <a:cxnSpLocks/>
            </p:cNvCxnSpPr>
            <p:nvPr/>
          </p:nvCxnSpPr>
          <p:spPr>
            <a:xfrm>
              <a:off x="2013470" y="3881943"/>
              <a:ext cx="0" cy="542663"/>
            </a:xfrm>
            <a:prstGeom prst="line">
              <a:avLst/>
            </a:prstGeom>
            <a:ln w="19050">
              <a:solidFill>
                <a:srgbClr val="7030A0"/>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ADFF1A2-2B0E-4A9A-BFB6-D893BDB9F944}"/>
              </a:ext>
            </a:extLst>
          </p:cNvPr>
          <p:cNvGrpSpPr/>
          <p:nvPr/>
        </p:nvGrpSpPr>
        <p:grpSpPr>
          <a:xfrm>
            <a:off x="7823948" y="3183744"/>
            <a:ext cx="605118" cy="1084356"/>
            <a:chOff x="1710911" y="2861011"/>
            <a:chExt cx="605118" cy="1084356"/>
          </a:xfrm>
        </p:grpSpPr>
        <p:sp>
          <p:nvSpPr>
            <p:cNvPr id="99" name="Oval 98">
              <a:extLst>
                <a:ext uri="{FF2B5EF4-FFF2-40B4-BE49-F238E27FC236}">
                  <a16:creationId xmlns:a16="http://schemas.microsoft.com/office/drawing/2014/main" id="{CDFEF34D-108F-47B9-8450-73367D70007D}"/>
                </a:ext>
              </a:extLst>
            </p:cNvPr>
            <p:cNvSpPr/>
            <p:nvPr/>
          </p:nvSpPr>
          <p:spPr>
            <a:xfrm>
              <a:off x="1710911" y="3340249"/>
              <a:ext cx="605118" cy="605118"/>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ircle: Hollow 21">
              <a:extLst>
                <a:ext uri="{FF2B5EF4-FFF2-40B4-BE49-F238E27FC236}">
                  <a16:creationId xmlns:a16="http://schemas.microsoft.com/office/drawing/2014/main" id="{525B59BF-8B27-4E27-9065-26C22D128FA2}"/>
                </a:ext>
              </a:extLst>
            </p:cNvPr>
            <p:cNvSpPr/>
            <p:nvPr/>
          </p:nvSpPr>
          <p:spPr>
            <a:xfrm>
              <a:off x="1774336" y="3403674"/>
              <a:ext cx="478269" cy="478269"/>
            </a:xfrm>
            <a:prstGeom prst="donut">
              <a:avLst>
                <a:gd name="adj" fmla="val 175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1" name="Straight Connector 100">
              <a:extLst>
                <a:ext uri="{FF2B5EF4-FFF2-40B4-BE49-F238E27FC236}">
                  <a16:creationId xmlns:a16="http://schemas.microsoft.com/office/drawing/2014/main" id="{50B4D524-9B26-476E-B5BB-C40AC99B66A1}"/>
                </a:ext>
              </a:extLst>
            </p:cNvPr>
            <p:cNvCxnSpPr>
              <a:cxnSpLocks/>
            </p:cNvCxnSpPr>
            <p:nvPr/>
          </p:nvCxnSpPr>
          <p:spPr>
            <a:xfrm flipV="1">
              <a:off x="2013470" y="2861011"/>
              <a:ext cx="0" cy="542663"/>
            </a:xfrm>
            <a:prstGeom prst="line">
              <a:avLst/>
            </a:prstGeom>
            <a:ln w="19050">
              <a:solidFill>
                <a:schemeClr val="accent3"/>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E88F0725-E508-40E9-8FC5-B6599F3FAE74}"/>
              </a:ext>
            </a:extLst>
          </p:cNvPr>
          <p:cNvGrpSpPr/>
          <p:nvPr/>
        </p:nvGrpSpPr>
        <p:grpSpPr>
          <a:xfrm>
            <a:off x="9850870" y="3662982"/>
            <a:ext cx="605118" cy="1084357"/>
            <a:chOff x="1710911" y="3340249"/>
            <a:chExt cx="605118" cy="1084357"/>
          </a:xfrm>
        </p:grpSpPr>
        <p:sp>
          <p:nvSpPr>
            <p:cNvPr id="103" name="Oval 102">
              <a:extLst>
                <a:ext uri="{FF2B5EF4-FFF2-40B4-BE49-F238E27FC236}">
                  <a16:creationId xmlns:a16="http://schemas.microsoft.com/office/drawing/2014/main" id="{C7E986DC-A1AF-41CA-BD34-8E3132B7C720}"/>
                </a:ext>
              </a:extLst>
            </p:cNvPr>
            <p:cNvSpPr/>
            <p:nvPr/>
          </p:nvSpPr>
          <p:spPr>
            <a:xfrm>
              <a:off x="1710911" y="3340249"/>
              <a:ext cx="605118" cy="605118"/>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ircle: Hollow 25">
              <a:extLst>
                <a:ext uri="{FF2B5EF4-FFF2-40B4-BE49-F238E27FC236}">
                  <a16:creationId xmlns:a16="http://schemas.microsoft.com/office/drawing/2014/main" id="{841BDB97-83B6-4940-9FD7-6FB9A15C433F}"/>
                </a:ext>
              </a:extLst>
            </p:cNvPr>
            <p:cNvSpPr/>
            <p:nvPr/>
          </p:nvSpPr>
          <p:spPr>
            <a:xfrm>
              <a:off x="1774336" y="3403674"/>
              <a:ext cx="478269" cy="478269"/>
            </a:xfrm>
            <a:prstGeom prst="donut">
              <a:avLst>
                <a:gd name="adj" fmla="val 1754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5" name="Straight Connector 104">
              <a:extLst>
                <a:ext uri="{FF2B5EF4-FFF2-40B4-BE49-F238E27FC236}">
                  <a16:creationId xmlns:a16="http://schemas.microsoft.com/office/drawing/2014/main" id="{19CFC597-DF62-4D7D-B221-019F2752D9A7}"/>
                </a:ext>
              </a:extLst>
            </p:cNvPr>
            <p:cNvCxnSpPr>
              <a:cxnSpLocks/>
            </p:cNvCxnSpPr>
            <p:nvPr/>
          </p:nvCxnSpPr>
          <p:spPr>
            <a:xfrm>
              <a:off x="2013470" y="3881943"/>
              <a:ext cx="0" cy="542663"/>
            </a:xfrm>
            <a:prstGeom prst="line">
              <a:avLst/>
            </a:prstGeom>
            <a:ln w="19050">
              <a:solidFill>
                <a:srgbClr val="00B050"/>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1FC0A2AC-098C-4B8A-80FD-9FA39481C353}"/>
              </a:ext>
            </a:extLst>
          </p:cNvPr>
          <p:cNvSpPr txBox="1"/>
          <p:nvPr/>
        </p:nvSpPr>
        <p:spPr>
          <a:xfrm>
            <a:off x="941401" y="4853806"/>
            <a:ext cx="2400915" cy="461665"/>
          </a:xfrm>
          <a:prstGeom prst="rect">
            <a:avLst/>
          </a:prstGeom>
          <a:noFill/>
        </p:spPr>
        <p:txBody>
          <a:bodyPr wrap="square" rtlCol="0">
            <a:spAutoFit/>
          </a:bodyPr>
          <a:lstStyle/>
          <a:p>
            <a:pPr algn="ctr"/>
            <a:r>
              <a:rPr lang="en-US" altLang="ko-KR" sz="2400" b="1" dirty="0">
                <a:solidFill>
                  <a:srgbClr val="FF0000"/>
                </a:solidFill>
                <a:latin typeface="DM Sans"/>
                <a:cs typeface="Arial" pitchFamily="34" charset="0"/>
              </a:rPr>
              <a:t>Find a Tutor</a:t>
            </a:r>
            <a:endParaRPr lang="ko-KR" altLang="en-US" sz="2400" b="1" dirty="0">
              <a:solidFill>
                <a:srgbClr val="FF0000"/>
              </a:solidFill>
              <a:latin typeface="DM Sans"/>
              <a:cs typeface="Arial" pitchFamily="34" charset="0"/>
            </a:endParaRPr>
          </a:p>
        </p:txBody>
      </p:sp>
      <p:sp>
        <p:nvSpPr>
          <p:cNvPr id="126" name="TextBox 125">
            <a:extLst>
              <a:ext uri="{FF2B5EF4-FFF2-40B4-BE49-F238E27FC236}">
                <a16:creationId xmlns:a16="http://schemas.microsoft.com/office/drawing/2014/main" id="{1FC0A2AC-098C-4B8A-80FD-9FA39481C353}"/>
              </a:ext>
            </a:extLst>
          </p:cNvPr>
          <p:cNvSpPr txBox="1"/>
          <p:nvPr/>
        </p:nvSpPr>
        <p:spPr>
          <a:xfrm>
            <a:off x="2707327" y="2516816"/>
            <a:ext cx="2730675" cy="461665"/>
          </a:xfrm>
          <a:prstGeom prst="rect">
            <a:avLst/>
          </a:prstGeom>
          <a:noFill/>
        </p:spPr>
        <p:txBody>
          <a:bodyPr wrap="square" rtlCol="0">
            <a:spAutoFit/>
          </a:bodyPr>
          <a:lstStyle/>
          <a:p>
            <a:pPr algn="ctr"/>
            <a:r>
              <a:rPr lang="en-US" altLang="ko-KR" sz="2400" b="1" dirty="0">
                <a:solidFill>
                  <a:srgbClr val="7F0000"/>
                </a:solidFill>
                <a:latin typeface="DM Sans"/>
                <a:cs typeface="Arial" pitchFamily="34" charset="0"/>
              </a:rPr>
              <a:t>Request a Tutor</a:t>
            </a:r>
            <a:endParaRPr lang="ko-KR" altLang="en-US" sz="2400" b="1" dirty="0">
              <a:solidFill>
                <a:srgbClr val="7F0000"/>
              </a:solidFill>
              <a:latin typeface="DM Sans"/>
              <a:cs typeface="Arial" pitchFamily="34" charset="0"/>
            </a:endParaRPr>
          </a:p>
        </p:txBody>
      </p:sp>
      <p:sp>
        <p:nvSpPr>
          <p:cNvPr id="128" name="TextBox 127">
            <a:extLst>
              <a:ext uri="{FF2B5EF4-FFF2-40B4-BE49-F238E27FC236}">
                <a16:creationId xmlns:a16="http://schemas.microsoft.com/office/drawing/2014/main" id="{1FC0A2AC-098C-4B8A-80FD-9FA39481C353}"/>
              </a:ext>
            </a:extLst>
          </p:cNvPr>
          <p:cNvSpPr txBox="1"/>
          <p:nvPr/>
        </p:nvSpPr>
        <p:spPr>
          <a:xfrm>
            <a:off x="4753950" y="4844667"/>
            <a:ext cx="2712353" cy="461665"/>
          </a:xfrm>
          <a:prstGeom prst="rect">
            <a:avLst/>
          </a:prstGeom>
          <a:noFill/>
        </p:spPr>
        <p:txBody>
          <a:bodyPr wrap="square" rtlCol="0">
            <a:spAutoFit/>
          </a:bodyPr>
          <a:lstStyle/>
          <a:p>
            <a:pPr algn="ctr"/>
            <a:r>
              <a:rPr lang="en-US" sz="2400" b="1" dirty="0">
                <a:solidFill>
                  <a:srgbClr val="7030A0"/>
                </a:solidFill>
                <a:latin typeface="DM Sans"/>
              </a:rPr>
              <a:t>Nearest Tuitions</a:t>
            </a:r>
            <a:endParaRPr lang="ko-KR" altLang="en-US" sz="2400" b="1" dirty="0">
              <a:solidFill>
                <a:srgbClr val="7030A0"/>
              </a:solidFill>
              <a:latin typeface="DM Sans"/>
              <a:cs typeface="Arial" pitchFamily="34" charset="0"/>
            </a:endParaRPr>
          </a:p>
        </p:txBody>
      </p:sp>
      <p:sp>
        <p:nvSpPr>
          <p:cNvPr id="129" name="TextBox 128">
            <a:extLst>
              <a:ext uri="{FF2B5EF4-FFF2-40B4-BE49-F238E27FC236}">
                <a16:creationId xmlns:a16="http://schemas.microsoft.com/office/drawing/2014/main" id="{1FC0A2AC-098C-4B8A-80FD-9FA39481C353}"/>
              </a:ext>
            </a:extLst>
          </p:cNvPr>
          <p:cNvSpPr txBox="1"/>
          <p:nvPr/>
        </p:nvSpPr>
        <p:spPr>
          <a:xfrm>
            <a:off x="6761169" y="2263996"/>
            <a:ext cx="2730675" cy="830997"/>
          </a:xfrm>
          <a:prstGeom prst="rect">
            <a:avLst/>
          </a:prstGeom>
          <a:noFill/>
        </p:spPr>
        <p:txBody>
          <a:bodyPr wrap="square" rtlCol="0">
            <a:spAutoFit/>
          </a:bodyPr>
          <a:lstStyle/>
          <a:p>
            <a:pPr algn="ctr"/>
            <a:r>
              <a:rPr lang="en-US" altLang="ko-KR" sz="2400" b="1" dirty="0">
                <a:solidFill>
                  <a:srgbClr val="5072C4"/>
                </a:solidFill>
                <a:latin typeface="DM Sans"/>
                <a:cs typeface="Arial" pitchFamily="34" charset="0"/>
              </a:rPr>
              <a:t>Proper Training and Guidance</a:t>
            </a:r>
            <a:endParaRPr lang="ko-KR" altLang="en-US" sz="2400" b="1" dirty="0">
              <a:solidFill>
                <a:srgbClr val="5072C4"/>
              </a:solidFill>
              <a:latin typeface="DM Sans"/>
              <a:cs typeface="Arial" pitchFamily="34" charset="0"/>
            </a:endParaRPr>
          </a:p>
        </p:txBody>
      </p:sp>
      <p:sp>
        <p:nvSpPr>
          <p:cNvPr id="130" name="Rectangle 129"/>
          <p:cNvSpPr/>
          <p:nvPr/>
        </p:nvSpPr>
        <p:spPr>
          <a:xfrm>
            <a:off x="8877937" y="4772666"/>
            <a:ext cx="2611981" cy="830997"/>
          </a:xfrm>
          <a:prstGeom prst="rect">
            <a:avLst/>
          </a:prstGeom>
        </p:spPr>
        <p:txBody>
          <a:bodyPr wrap="square">
            <a:spAutoFit/>
          </a:bodyPr>
          <a:lstStyle/>
          <a:p>
            <a:pPr algn="ctr"/>
            <a:r>
              <a:rPr lang="en-US" sz="2400" b="1" dirty="0">
                <a:solidFill>
                  <a:srgbClr val="00B050"/>
                </a:solidFill>
                <a:latin typeface="DM Sans"/>
              </a:rPr>
              <a:t>Monitoring and </a:t>
            </a:r>
          </a:p>
          <a:p>
            <a:pPr algn="ctr"/>
            <a:r>
              <a:rPr lang="en-US" sz="2400" b="1" dirty="0">
                <a:solidFill>
                  <a:srgbClr val="00B050"/>
                </a:solidFill>
                <a:latin typeface="DM Sans"/>
              </a:rPr>
              <a:t>Evaluation</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40"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942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UML Design (Cont.)</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19</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1358DD-F596-9462-F6B3-A851CA91EF9E}"/>
              </a:ext>
            </a:extLst>
          </p:cNvPr>
          <p:cNvSpPr txBox="1"/>
          <p:nvPr/>
        </p:nvSpPr>
        <p:spPr>
          <a:xfrm>
            <a:off x="1063870" y="1333336"/>
            <a:ext cx="10222038"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Search Tutor:</a:t>
            </a:r>
            <a:endParaRPr lang="en-US" sz="1600" dirty="0">
              <a:latin typeface="DM Sans" pitchFamily="2"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60567A4-2DAE-9BE2-CA81-F3FDF16ACB05}"/>
              </a:ext>
            </a:extLst>
          </p:cNvPr>
          <p:cNvGraphicFramePr>
            <a:graphicFrameLocks noGrp="1"/>
          </p:cNvGraphicFramePr>
          <p:nvPr>
            <p:extLst>
              <p:ext uri="{D42A27DB-BD31-4B8C-83A1-F6EECF244321}">
                <p14:modId xmlns:p14="http://schemas.microsoft.com/office/powerpoint/2010/main" val="984577845"/>
              </p:ext>
            </p:extLst>
          </p:nvPr>
        </p:nvGraphicFramePr>
        <p:xfrm>
          <a:off x="3155950" y="1837188"/>
          <a:ext cx="5880100" cy="3924808"/>
        </p:xfrm>
        <a:graphic>
          <a:graphicData uri="http://schemas.openxmlformats.org/drawingml/2006/table">
            <a:tbl>
              <a:tblPr firstRow="1" firstCol="1" bandRow="1">
                <a:tableStyleId>{5C22544A-7EE6-4342-B048-85BDC9FD1C3A}</a:tableStyleId>
              </a:tblPr>
              <a:tblGrid>
                <a:gridCol w="1825625">
                  <a:extLst>
                    <a:ext uri="{9D8B030D-6E8A-4147-A177-3AD203B41FA5}">
                      <a16:colId xmlns:a16="http://schemas.microsoft.com/office/drawing/2014/main" val="714613051"/>
                    </a:ext>
                  </a:extLst>
                </a:gridCol>
                <a:gridCol w="4054475">
                  <a:extLst>
                    <a:ext uri="{9D8B030D-6E8A-4147-A177-3AD203B41FA5}">
                      <a16:colId xmlns:a16="http://schemas.microsoft.com/office/drawing/2014/main" val="1537677574"/>
                    </a:ext>
                  </a:extLst>
                </a:gridCol>
              </a:tblGrid>
              <a:tr h="393700">
                <a:tc>
                  <a:txBody>
                    <a:bodyPr/>
                    <a:lstStyle/>
                    <a:p>
                      <a:pPr marL="0" marR="0" algn="l">
                        <a:lnSpc>
                          <a:spcPct val="107000"/>
                        </a:lnSpc>
                        <a:spcBef>
                          <a:spcPts val="0"/>
                        </a:spcBef>
                        <a:spcAft>
                          <a:spcPts val="0"/>
                        </a:spcAft>
                      </a:pPr>
                      <a:r>
                        <a:rPr lang="en-US" sz="1200">
                          <a:effectLst/>
                        </a:rPr>
                        <a:t>Use Case Number and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UC001 – Search Tutor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393941"/>
                  </a:ext>
                </a:extLst>
              </a:tr>
              <a:tr h="325120">
                <a:tc>
                  <a:txBody>
                    <a:bodyPr/>
                    <a:lstStyle/>
                    <a:p>
                      <a:pPr marL="0" marR="0" algn="just">
                        <a:lnSpc>
                          <a:spcPct val="107000"/>
                        </a:lnSpc>
                        <a:spcBef>
                          <a:spcPts val="0"/>
                        </a:spcBef>
                        <a:spcAft>
                          <a:spcPts val="0"/>
                        </a:spcAft>
                      </a:pPr>
                      <a:r>
                        <a:rPr lang="en-US" sz="1200">
                          <a:effectLst/>
                        </a:rPr>
                        <a:t>Primary Actor: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Students or Guardians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5437510"/>
                  </a:ext>
                </a:extLst>
              </a:tr>
              <a:tr h="422275">
                <a:tc>
                  <a:txBody>
                    <a:bodyPr/>
                    <a:lstStyle/>
                    <a:p>
                      <a:pPr marL="0" marR="0" algn="l">
                        <a:lnSpc>
                          <a:spcPct val="107000"/>
                        </a:lnSpc>
                        <a:spcBef>
                          <a:spcPts val="0"/>
                        </a:spcBef>
                        <a:spcAft>
                          <a:spcPts val="0"/>
                        </a:spcAft>
                      </a:pPr>
                      <a:r>
                        <a:rPr lang="en-US" sz="1200">
                          <a:effectLst/>
                        </a:rPr>
                        <a:t>Interests &amp; Stakeholders: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Students and guardians are browsing and searching for tutors from our platform.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7491188"/>
                  </a:ext>
                </a:extLst>
              </a:tr>
              <a:tr h="0">
                <a:tc>
                  <a:txBody>
                    <a:bodyPr/>
                    <a:lstStyle/>
                    <a:p>
                      <a:pPr marL="0" marR="0" algn="just">
                        <a:lnSpc>
                          <a:spcPct val="107000"/>
                        </a:lnSpc>
                        <a:spcBef>
                          <a:spcPts val="0"/>
                        </a:spcBef>
                        <a:spcAft>
                          <a:spcPts val="0"/>
                        </a:spcAft>
                      </a:pPr>
                      <a:r>
                        <a:rPr lang="en-US" sz="1200">
                          <a:effectLst/>
                        </a:rPr>
                        <a:t>Prerequisites: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The student or guardian is must be logged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9692447"/>
                  </a:ext>
                </a:extLst>
              </a:tr>
              <a:tr h="622300">
                <a:tc>
                  <a:txBody>
                    <a:bodyPr/>
                    <a:lstStyle/>
                    <a:p>
                      <a:pPr marL="0" marR="0" algn="just">
                        <a:lnSpc>
                          <a:spcPct val="107000"/>
                        </a:lnSpc>
                        <a:spcBef>
                          <a:spcPts val="0"/>
                        </a:spcBef>
                        <a:spcAft>
                          <a:spcPts val="0"/>
                        </a:spcAft>
                      </a:pPr>
                      <a:r>
                        <a:rPr lang="en-US" sz="1200">
                          <a:effectLst/>
                        </a:rPr>
                        <a:t>Success Scenario: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200">
                          <a:effectLst/>
                        </a:rPr>
                        <a:t>Student or guardian search tutor by typing in search box.</a:t>
                      </a:r>
                    </a:p>
                    <a:p>
                      <a:pPr marL="342900" marR="0" lvl="0" indent="-342900" algn="just">
                        <a:lnSpc>
                          <a:spcPct val="107000"/>
                        </a:lnSpc>
                        <a:spcBef>
                          <a:spcPts val="0"/>
                        </a:spcBef>
                        <a:spcAft>
                          <a:spcPts val="0"/>
                        </a:spcAft>
                        <a:buFont typeface="+mj-lt"/>
                        <a:buAutoNum type="arabicPeriod"/>
                      </a:pPr>
                      <a:r>
                        <a:rPr lang="en-US" sz="1200">
                          <a:effectLst/>
                        </a:rPr>
                        <a:t>Auto suggested tutor list in dropdown. </a:t>
                      </a:r>
                    </a:p>
                    <a:p>
                      <a:pPr marL="342900" marR="0" lvl="0" indent="-342900" algn="just">
                        <a:lnSpc>
                          <a:spcPct val="107000"/>
                        </a:lnSpc>
                        <a:spcBef>
                          <a:spcPts val="0"/>
                        </a:spcBef>
                        <a:spcAft>
                          <a:spcPts val="0"/>
                        </a:spcAft>
                        <a:buFont typeface="+mj-lt"/>
                        <a:buAutoNum type="arabicPeriod"/>
                      </a:pPr>
                      <a:r>
                        <a:rPr lang="en-US" sz="1200">
                          <a:effectLst/>
                        </a:rPr>
                        <a:t>Click on tutor name and search him/her.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5790772"/>
                  </a:ext>
                </a:extLst>
              </a:tr>
              <a:tr h="1022350">
                <a:tc>
                  <a:txBody>
                    <a:bodyPr/>
                    <a:lstStyle/>
                    <a:p>
                      <a:pPr marL="0" marR="0" algn="just">
                        <a:lnSpc>
                          <a:spcPct val="107000"/>
                        </a:lnSpc>
                        <a:spcBef>
                          <a:spcPts val="0"/>
                        </a:spcBef>
                        <a:spcAft>
                          <a:spcPts val="0"/>
                        </a:spcAft>
                      </a:pPr>
                      <a:r>
                        <a:rPr lang="en-US" sz="1200">
                          <a:effectLst/>
                        </a:rPr>
                        <a:t>Alternative Scenario: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200">
                          <a:effectLst/>
                        </a:rPr>
                        <a:t>In step 1 after typing something then it will not match from our database and show “no records”</a:t>
                      </a:r>
                    </a:p>
                    <a:p>
                      <a:pPr marL="342900" marR="0" lvl="0" indent="-342900" algn="just">
                        <a:lnSpc>
                          <a:spcPct val="107000"/>
                        </a:lnSpc>
                        <a:spcBef>
                          <a:spcPts val="0"/>
                        </a:spcBef>
                        <a:spcAft>
                          <a:spcPts val="0"/>
                        </a:spcAft>
                        <a:buFont typeface="+mj-lt"/>
                        <a:buAutoNum type="arabicPeriod"/>
                      </a:pPr>
                      <a:r>
                        <a:rPr lang="en-US" sz="1200">
                          <a:effectLst/>
                        </a:rPr>
                        <a:t>In step 2 type something and click on it. If this tutor are not available for this course then show “Tutor is not available right now”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9882507"/>
                  </a:ext>
                </a:extLst>
              </a:tr>
              <a:tr h="633730">
                <a:tc>
                  <a:txBody>
                    <a:bodyPr/>
                    <a:lstStyle/>
                    <a:p>
                      <a:pPr marL="0" marR="0" algn="just">
                        <a:lnSpc>
                          <a:spcPct val="107000"/>
                        </a:lnSpc>
                        <a:spcBef>
                          <a:spcPts val="0"/>
                        </a:spcBef>
                        <a:spcAft>
                          <a:spcPts val="0"/>
                        </a:spcAft>
                      </a:pPr>
                      <a:r>
                        <a:rPr lang="en-US" sz="1200">
                          <a:effectLst/>
                        </a:rPr>
                        <a:t>Post condition: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After typing the tutor name for searching then it will go to backend and search this tutor from our database. Then it will redirect new page with this tutor related information and show it.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60567"/>
                  </a:ext>
                </a:extLst>
              </a:tr>
            </a:tbl>
          </a:graphicData>
        </a:graphic>
      </p:graphicFrame>
    </p:spTree>
    <p:extLst>
      <p:ext uri="{BB962C8B-B14F-4D97-AF65-F5344CB8AC3E}">
        <p14:creationId xmlns:p14="http://schemas.microsoft.com/office/powerpoint/2010/main" val="251191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UML Design (Cont.)</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20</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1358DD-F596-9462-F6B3-A851CA91EF9E}"/>
              </a:ext>
            </a:extLst>
          </p:cNvPr>
          <p:cNvSpPr txBox="1"/>
          <p:nvPr/>
        </p:nvSpPr>
        <p:spPr>
          <a:xfrm>
            <a:off x="1063870" y="1333336"/>
            <a:ext cx="10222038"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Provide Suggestions:</a:t>
            </a:r>
            <a:endParaRPr lang="en-US" sz="1600" dirty="0">
              <a:latin typeface="DM Sans" pitchFamily="2"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B4A607C8-81E1-426D-377F-98D394388156}"/>
              </a:ext>
            </a:extLst>
          </p:cNvPr>
          <p:cNvGraphicFramePr>
            <a:graphicFrameLocks noGrp="1"/>
          </p:cNvGraphicFramePr>
          <p:nvPr>
            <p:extLst>
              <p:ext uri="{D42A27DB-BD31-4B8C-83A1-F6EECF244321}">
                <p14:modId xmlns:p14="http://schemas.microsoft.com/office/powerpoint/2010/main" val="2171759772"/>
              </p:ext>
            </p:extLst>
          </p:nvPr>
        </p:nvGraphicFramePr>
        <p:xfrm>
          <a:off x="3155950" y="2003023"/>
          <a:ext cx="5880100" cy="3276981"/>
        </p:xfrm>
        <a:graphic>
          <a:graphicData uri="http://schemas.openxmlformats.org/drawingml/2006/table">
            <a:tbl>
              <a:tblPr firstRow="1" firstCol="1" bandRow="1">
                <a:tableStyleId>{5C22544A-7EE6-4342-B048-85BDC9FD1C3A}</a:tableStyleId>
              </a:tblPr>
              <a:tblGrid>
                <a:gridCol w="1825625">
                  <a:extLst>
                    <a:ext uri="{9D8B030D-6E8A-4147-A177-3AD203B41FA5}">
                      <a16:colId xmlns:a16="http://schemas.microsoft.com/office/drawing/2014/main" val="3330144695"/>
                    </a:ext>
                  </a:extLst>
                </a:gridCol>
                <a:gridCol w="4054475">
                  <a:extLst>
                    <a:ext uri="{9D8B030D-6E8A-4147-A177-3AD203B41FA5}">
                      <a16:colId xmlns:a16="http://schemas.microsoft.com/office/drawing/2014/main" val="1471391757"/>
                    </a:ext>
                  </a:extLst>
                </a:gridCol>
              </a:tblGrid>
              <a:tr h="0">
                <a:tc>
                  <a:txBody>
                    <a:bodyPr/>
                    <a:lstStyle/>
                    <a:p>
                      <a:pPr marL="0" marR="0" algn="l">
                        <a:lnSpc>
                          <a:spcPct val="107000"/>
                        </a:lnSpc>
                        <a:spcBef>
                          <a:spcPts val="0"/>
                        </a:spcBef>
                        <a:spcAft>
                          <a:spcPts val="0"/>
                        </a:spcAft>
                      </a:pPr>
                      <a:r>
                        <a:rPr lang="en-US" sz="1200">
                          <a:effectLst/>
                        </a:rPr>
                        <a:t>Use Case Number and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UC002 – Suggestion Provide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9336160"/>
                  </a:ext>
                </a:extLst>
              </a:tr>
              <a:tr h="262255">
                <a:tc>
                  <a:txBody>
                    <a:bodyPr/>
                    <a:lstStyle/>
                    <a:p>
                      <a:pPr marL="0" marR="0" algn="just">
                        <a:lnSpc>
                          <a:spcPct val="107000"/>
                        </a:lnSpc>
                        <a:spcBef>
                          <a:spcPts val="0"/>
                        </a:spcBef>
                        <a:spcAft>
                          <a:spcPts val="0"/>
                        </a:spcAft>
                      </a:pPr>
                      <a:r>
                        <a:rPr lang="en-US" sz="1200">
                          <a:effectLst/>
                        </a:rPr>
                        <a:t>Primary Actor: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Teacher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5738044"/>
                  </a:ext>
                </a:extLst>
              </a:tr>
              <a:tr h="467995">
                <a:tc>
                  <a:txBody>
                    <a:bodyPr/>
                    <a:lstStyle/>
                    <a:p>
                      <a:pPr marL="0" marR="0" algn="l">
                        <a:lnSpc>
                          <a:spcPct val="107000"/>
                        </a:lnSpc>
                        <a:spcBef>
                          <a:spcPts val="0"/>
                        </a:spcBef>
                        <a:spcAft>
                          <a:spcPts val="0"/>
                        </a:spcAft>
                      </a:pPr>
                      <a:r>
                        <a:rPr lang="en-US" sz="1200">
                          <a:effectLst/>
                        </a:rPr>
                        <a:t>Interests &amp; Stakeholders: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A Teacher are browsing and sharing subject related suggestion for his/her student from our platform.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3879951"/>
                  </a:ext>
                </a:extLst>
              </a:tr>
              <a:tr h="233680">
                <a:tc>
                  <a:txBody>
                    <a:bodyPr/>
                    <a:lstStyle/>
                    <a:p>
                      <a:pPr marL="0" marR="0" algn="just">
                        <a:lnSpc>
                          <a:spcPct val="107000"/>
                        </a:lnSpc>
                        <a:spcBef>
                          <a:spcPts val="0"/>
                        </a:spcBef>
                        <a:spcAft>
                          <a:spcPts val="0"/>
                        </a:spcAft>
                      </a:pPr>
                      <a:r>
                        <a:rPr lang="en-US" sz="1200">
                          <a:effectLst/>
                        </a:rPr>
                        <a:t>Prerequisites: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The teacher is must be logged in and selected subject.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3770372"/>
                  </a:ext>
                </a:extLst>
              </a:tr>
              <a:tr h="508000">
                <a:tc>
                  <a:txBody>
                    <a:bodyPr/>
                    <a:lstStyle/>
                    <a:p>
                      <a:pPr marL="0" marR="0" algn="just">
                        <a:lnSpc>
                          <a:spcPct val="107000"/>
                        </a:lnSpc>
                        <a:spcBef>
                          <a:spcPts val="0"/>
                        </a:spcBef>
                        <a:spcAft>
                          <a:spcPts val="0"/>
                        </a:spcAft>
                      </a:pPr>
                      <a:r>
                        <a:rPr lang="en-US" sz="1200">
                          <a:effectLst/>
                        </a:rPr>
                        <a:t>Success Scenario: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143000" marR="0" lvl="2" indent="-228600" algn="just">
                        <a:lnSpc>
                          <a:spcPct val="107000"/>
                        </a:lnSpc>
                        <a:spcBef>
                          <a:spcPts val="0"/>
                        </a:spcBef>
                        <a:spcAft>
                          <a:spcPts val="0"/>
                        </a:spcAft>
                        <a:buFont typeface="+mj-lt"/>
                        <a:buAutoNum type="arabicPeriod"/>
                      </a:pPr>
                      <a:r>
                        <a:rPr lang="en-US" sz="1200">
                          <a:effectLst/>
                        </a:rPr>
                        <a:t>Teacher choice the subject </a:t>
                      </a:r>
                    </a:p>
                    <a:p>
                      <a:pPr marL="1143000" marR="0" lvl="2" indent="-228600" algn="just">
                        <a:lnSpc>
                          <a:spcPct val="107000"/>
                        </a:lnSpc>
                        <a:spcBef>
                          <a:spcPts val="0"/>
                        </a:spcBef>
                        <a:spcAft>
                          <a:spcPts val="0"/>
                        </a:spcAft>
                        <a:buFont typeface="+mj-lt"/>
                        <a:buAutoNum type="arabicPeriod"/>
                      </a:pPr>
                      <a:r>
                        <a:rPr lang="en-US" sz="1200">
                          <a:effectLst/>
                        </a:rPr>
                        <a:t>Uploaded pdf as suggestion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9487845"/>
                  </a:ext>
                </a:extLst>
              </a:tr>
              <a:tr h="776605">
                <a:tc>
                  <a:txBody>
                    <a:bodyPr/>
                    <a:lstStyle/>
                    <a:p>
                      <a:pPr marL="0" marR="0" algn="just">
                        <a:lnSpc>
                          <a:spcPct val="107000"/>
                        </a:lnSpc>
                        <a:spcBef>
                          <a:spcPts val="0"/>
                        </a:spcBef>
                        <a:spcAft>
                          <a:spcPts val="0"/>
                        </a:spcAft>
                      </a:pPr>
                      <a:r>
                        <a:rPr lang="en-US" sz="1200">
                          <a:effectLst/>
                        </a:rPr>
                        <a:t>Alternative Scenario: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143000" marR="0" lvl="2" indent="-228600" algn="just">
                        <a:lnSpc>
                          <a:spcPct val="107000"/>
                        </a:lnSpc>
                        <a:spcBef>
                          <a:spcPts val="0"/>
                        </a:spcBef>
                        <a:spcAft>
                          <a:spcPts val="0"/>
                        </a:spcAft>
                        <a:buFont typeface="+mj-lt"/>
                        <a:buAutoNum type="arabicPeriod"/>
                      </a:pPr>
                      <a:r>
                        <a:rPr lang="en-US" sz="1200">
                          <a:effectLst/>
                        </a:rPr>
                        <a:t>In step 1 after choice this subject, if this subject has not enroll of any student then it will show “No enrolled student”</a:t>
                      </a:r>
                    </a:p>
                    <a:p>
                      <a:pPr marL="1143000" marR="0" lvl="2" indent="-228600" algn="just">
                        <a:lnSpc>
                          <a:spcPct val="107000"/>
                        </a:lnSpc>
                        <a:spcBef>
                          <a:spcPts val="0"/>
                        </a:spcBef>
                        <a:spcAft>
                          <a:spcPts val="0"/>
                        </a:spcAft>
                        <a:buFont typeface="+mj-lt"/>
                        <a:buAutoNum type="arabicPeriod"/>
                      </a:pPr>
                      <a:r>
                        <a:rPr lang="en-US" sz="1200">
                          <a:effectLst/>
                        </a:rPr>
                        <a:t>In step 2 when upload a pdf , if the pdf size is larger then 10mb it will show “Large File Uploaded”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544038"/>
                  </a:ext>
                </a:extLst>
              </a:tr>
              <a:tr h="239395">
                <a:tc>
                  <a:txBody>
                    <a:bodyPr/>
                    <a:lstStyle/>
                    <a:p>
                      <a:pPr marL="0" marR="0" algn="just">
                        <a:lnSpc>
                          <a:spcPct val="107000"/>
                        </a:lnSpc>
                        <a:spcBef>
                          <a:spcPts val="0"/>
                        </a:spcBef>
                        <a:spcAft>
                          <a:spcPts val="0"/>
                        </a:spcAft>
                      </a:pPr>
                      <a:r>
                        <a:rPr lang="en-US" sz="1200">
                          <a:effectLst/>
                        </a:rPr>
                        <a:t>Post condition: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After successfully uploaded file it will show suggest list.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1440887"/>
                  </a:ext>
                </a:extLst>
              </a:tr>
            </a:tbl>
          </a:graphicData>
        </a:graphic>
      </p:graphicFrame>
    </p:spTree>
    <p:extLst>
      <p:ext uri="{BB962C8B-B14F-4D97-AF65-F5344CB8AC3E}">
        <p14:creationId xmlns:p14="http://schemas.microsoft.com/office/powerpoint/2010/main" val="3794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UML Design (Cont.)</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21</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1358DD-F596-9462-F6B3-A851CA91EF9E}"/>
              </a:ext>
            </a:extLst>
          </p:cNvPr>
          <p:cNvSpPr txBox="1"/>
          <p:nvPr/>
        </p:nvSpPr>
        <p:spPr>
          <a:xfrm>
            <a:off x="1063870" y="1333336"/>
            <a:ext cx="10222038"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Activity Diagram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b="1" dirty="0">
              <a:latin typeface="DM Sans" pitchFamily="2"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F67D7BAB-7CA4-6483-58B7-511D4E9EC3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434548"/>
            <a:ext cx="2636398" cy="4497282"/>
          </a:xfrm>
          <a:prstGeom prst="rect">
            <a:avLst/>
          </a:prstGeom>
          <a:noFill/>
          <a:ln>
            <a:noFill/>
          </a:ln>
        </p:spPr>
      </p:pic>
    </p:spTree>
    <p:extLst>
      <p:ext uri="{BB962C8B-B14F-4D97-AF65-F5344CB8AC3E}">
        <p14:creationId xmlns:p14="http://schemas.microsoft.com/office/powerpoint/2010/main" val="151876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UML Design (Cont.)</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22</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1358DD-F596-9462-F6B3-A851CA91EF9E}"/>
              </a:ext>
            </a:extLst>
          </p:cNvPr>
          <p:cNvSpPr txBox="1"/>
          <p:nvPr/>
        </p:nvSpPr>
        <p:spPr>
          <a:xfrm>
            <a:off x="1063870" y="1333336"/>
            <a:ext cx="10222038" cy="369332"/>
          </a:xfrm>
          <a:prstGeom prst="rect">
            <a:avLst/>
          </a:prstGeom>
          <a:noFill/>
        </p:spPr>
        <p:txBody>
          <a:bodyPr wrap="square" rtlCol="0">
            <a:spAutoFit/>
          </a:bodyPr>
          <a:lstStyle/>
          <a:p>
            <a:pPr marL="0" marR="0" algn="just">
              <a:spcBef>
                <a:spcPts val="80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State diagram:</a:t>
            </a:r>
          </a:p>
        </p:txBody>
      </p:sp>
      <p:pic>
        <p:nvPicPr>
          <p:cNvPr id="3" name="Picture 2">
            <a:extLst>
              <a:ext uri="{FF2B5EF4-FFF2-40B4-BE49-F238E27FC236}">
                <a16:creationId xmlns:a16="http://schemas.microsoft.com/office/drawing/2014/main" id="{51CEB75D-1C00-156B-EB29-5A7B0D9F7E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2097" y="1702668"/>
            <a:ext cx="6567805" cy="4147185"/>
          </a:xfrm>
          <a:prstGeom prst="rect">
            <a:avLst/>
          </a:prstGeom>
          <a:noFill/>
          <a:ln>
            <a:noFill/>
          </a:ln>
        </p:spPr>
      </p:pic>
    </p:spTree>
    <p:extLst>
      <p:ext uri="{BB962C8B-B14F-4D97-AF65-F5344CB8AC3E}">
        <p14:creationId xmlns:p14="http://schemas.microsoft.com/office/powerpoint/2010/main" val="237639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UML Design (Cont.)</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23</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1358DD-F596-9462-F6B3-A851CA91EF9E}"/>
              </a:ext>
            </a:extLst>
          </p:cNvPr>
          <p:cNvSpPr txBox="1"/>
          <p:nvPr/>
        </p:nvSpPr>
        <p:spPr>
          <a:xfrm>
            <a:off x="1063870" y="1333336"/>
            <a:ext cx="10222038" cy="369332"/>
          </a:xfrm>
          <a:prstGeom prst="rect">
            <a:avLst/>
          </a:prstGeom>
          <a:noFill/>
        </p:spPr>
        <p:txBody>
          <a:bodyPr wrap="square" rtlCol="0">
            <a:spAutoFit/>
          </a:bodyPr>
          <a:lstStyle/>
          <a:p>
            <a:pPr marL="0" marR="0" algn="just">
              <a:spcBef>
                <a:spcPts val="80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Sequence</a:t>
            </a:r>
            <a:r>
              <a:rPr lang="en-US" sz="1800" b="1" dirty="0">
                <a:effectLst/>
                <a:latin typeface="Times New Roman" panose="02020603050405020304" pitchFamily="18" charset="0"/>
                <a:ea typeface="Calibri" panose="020F0502020204030204" pitchFamily="34" charset="0"/>
              </a:rPr>
              <a:t> Diagram:</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198852-152D-E2E7-9C27-DFABC4CBD6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3896" y="1333335"/>
            <a:ext cx="3761104" cy="5297837"/>
          </a:xfrm>
          <a:prstGeom prst="rect">
            <a:avLst/>
          </a:prstGeom>
          <a:noFill/>
          <a:ln>
            <a:noFill/>
          </a:ln>
        </p:spPr>
      </p:pic>
    </p:spTree>
    <p:extLst>
      <p:ext uri="{BB962C8B-B14F-4D97-AF65-F5344CB8AC3E}">
        <p14:creationId xmlns:p14="http://schemas.microsoft.com/office/powerpoint/2010/main" val="293863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Class Name</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24</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1358DD-F596-9462-F6B3-A851CA91EF9E}"/>
              </a:ext>
            </a:extLst>
          </p:cNvPr>
          <p:cNvSpPr txBox="1"/>
          <p:nvPr/>
        </p:nvSpPr>
        <p:spPr>
          <a:xfrm>
            <a:off x="1258604" y="1311045"/>
            <a:ext cx="2898530" cy="4757264"/>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function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Admin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updateuser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verifyUser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function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Student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searchTutor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payCourse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function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Tutor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search_Tuiton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chatWithStudent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11E94722-9CC8-B9E8-A978-5469A975C35F}"/>
              </a:ext>
            </a:extLst>
          </p:cNvPr>
          <p:cNvSpPr txBox="1"/>
          <p:nvPr/>
        </p:nvSpPr>
        <p:spPr>
          <a:xfrm>
            <a:off x="7032923" y="1063756"/>
            <a:ext cx="3042411" cy="5555175"/>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function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Course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registerCourse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courseFee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function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Student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registerCourse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payFee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searchLocation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function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suggestTutor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602672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25</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207AA3-C055-E73D-E746-6E2590F8E699}"/>
              </a:ext>
            </a:extLst>
          </p:cNvPr>
          <p:cNvPicPr>
            <a:picLocks noChangeAspect="1"/>
          </p:cNvPicPr>
          <p:nvPr/>
        </p:nvPicPr>
        <p:blipFill>
          <a:blip r:embed="rId3"/>
          <a:stretch>
            <a:fillRect/>
          </a:stretch>
        </p:blipFill>
        <p:spPr>
          <a:xfrm>
            <a:off x="3923877" y="1109313"/>
            <a:ext cx="3986530" cy="4785019"/>
          </a:xfrm>
          <a:prstGeom prst="rect">
            <a:avLst/>
          </a:prstGeom>
        </p:spPr>
      </p:pic>
      <p:sp>
        <p:nvSpPr>
          <p:cNvPr id="6" name="TextBox 5">
            <a:extLst>
              <a:ext uri="{FF2B5EF4-FFF2-40B4-BE49-F238E27FC236}">
                <a16:creationId xmlns:a16="http://schemas.microsoft.com/office/drawing/2014/main" id="{203A380E-1C8A-4D77-94F8-7B59B1E286C8}"/>
              </a:ext>
            </a:extLst>
          </p:cNvPr>
          <p:cNvSpPr txBox="1"/>
          <p:nvPr/>
        </p:nvSpPr>
        <p:spPr>
          <a:xfrm>
            <a:off x="5094764" y="5902515"/>
            <a:ext cx="2002471"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Home Page</a:t>
            </a:r>
          </a:p>
        </p:txBody>
      </p:sp>
    </p:spTree>
    <p:extLst>
      <p:ext uri="{BB962C8B-B14F-4D97-AF65-F5344CB8AC3E}">
        <p14:creationId xmlns:p14="http://schemas.microsoft.com/office/powerpoint/2010/main" val="2153905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26</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5094764" y="5074935"/>
            <a:ext cx="2169184"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Search Tutor</a:t>
            </a:r>
          </a:p>
        </p:txBody>
      </p:sp>
      <p:pic>
        <p:nvPicPr>
          <p:cNvPr id="3" name="Picture 2">
            <a:extLst>
              <a:ext uri="{FF2B5EF4-FFF2-40B4-BE49-F238E27FC236}">
                <a16:creationId xmlns:a16="http://schemas.microsoft.com/office/drawing/2014/main" id="{2A895587-5F1C-5736-C79D-C427FD30B999}"/>
              </a:ext>
            </a:extLst>
          </p:cNvPr>
          <p:cNvPicPr>
            <a:picLocks noChangeAspect="1"/>
          </p:cNvPicPr>
          <p:nvPr/>
        </p:nvPicPr>
        <p:blipFill>
          <a:blip r:embed="rId3"/>
          <a:stretch>
            <a:fillRect/>
          </a:stretch>
        </p:blipFill>
        <p:spPr>
          <a:xfrm>
            <a:off x="3381849" y="1292472"/>
            <a:ext cx="5456555" cy="3333750"/>
          </a:xfrm>
          <a:prstGeom prst="rect">
            <a:avLst/>
          </a:prstGeom>
        </p:spPr>
      </p:pic>
    </p:spTree>
    <p:extLst>
      <p:ext uri="{BB962C8B-B14F-4D97-AF65-F5344CB8AC3E}">
        <p14:creationId xmlns:p14="http://schemas.microsoft.com/office/powerpoint/2010/main" val="1480889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27</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4609054" y="5555624"/>
            <a:ext cx="2973891"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Search Tutor Result</a:t>
            </a:r>
          </a:p>
        </p:txBody>
      </p:sp>
      <p:pic>
        <p:nvPicPr>
          <p:cNvPr id="4" name="Picture 3">
            <a:extLst>
              <a:ext uri="{FF2B5EF4-FFF2-40B4-BE49-F238E27FC236}">
                <a16:creationId xmlns:a16="http://schemas.microsoft.com/office/drawing/2014/main" id="{6C87D672-60B7-366B-336B-89FEA1192450}"/>
              </a:ext>
            </a:extLst>
          </p:cNvPr>
          <p:cNvPicPr>
            <a:picLocks noChangeAspect="1"/>
          </p:cNvPicPr>
          <p:nvPr/>
        </p:nvPicPr>
        <p:blipFill>
          <a:blip r:embed="rId3"/>
          <a:stretch>
            <a:fillRect/>
          </a:stretch>
        </p:blipFill>
        <p:spPr>
          <a:xfrm>
            <a:off x="3858390" y="1401113"/>
            <a:ext cx="4475218" cy="4029710"/>
          </a:xfrm>
          <a:prstGeom prst="rect">
            <a:avLst/>
          </a:prstGeom>
        </p:spPr>
      </p:pic>
    </p:spTree>
    <p:extLst>
      <p:ext uri="{BB962C8B-B14F-4D97-AF65-F5344CB8AC3E}">
        <p14:creationId xmlns:p14="http://schemas.microsoft.com/office/powerpoint/2010/main" val="3998927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28</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4609054" y="5555624"/>
            <a:ext cx="3268844"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Search Tutor Result_1</a:t>
            </a:r>
          </a:p>
        </p:txBody>
      </p:sp>
      <p:pic>
        <p:nvPicPr>
          <p:cNvPr id="3" name="Picture 2">
            <a:extLst>
              <a:ext uri="{FF2B5EF4-FFF2-40B4-BE49-F238E27FC236}">
                <a16:creationId xmlns:a16="http://schemas.microsoft.com/office/drawing/2014/main" id="{6D413A38-084C-1E30-D5D2-38E36320FB13}"/>
              </a:ext>
            </a:extLst>
          </p:cNvPr>
          <p:cNvPicPr>
            <a:picLocks noChangeAspect="1"/>
          </p:cNvPicPr>
          <p:nvPr/>
        </p:nvPicPr>
        <p:blipFill>
          <a:blip r:embed="rId3"/>
          <a:stretch>
            <a:fillRect/>
          </a:stretch>
        </p:blipFill>
        <p:spPr>
          <a:xfrm>
            <a:off x="3838504" y="1206760"/>
            <a:ext cx="4543245" cy="4348864"/>
          </a:xfrm>
          <a:prstGeom prst="rect">
            <a:avLst/>
          </a:prstGeom>
        </p:spPr>
      </p:pic>
    </p:spTree>
    <p:extLst>
      <p:ext uri="{BB962C8B-B14F-4D97-AF65-F5344CB8AC3E}">
        <p14:creationId xmlns:p14="http://schemas.microsoft.com/office/powerpoint/2010/main" val="428808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lvl="0">
              <a:lnSpc>
                <a:spcPct val="100000"/>
              </a:lnSpc>
              <a:spcBef>
                <a:spcPts val="0"/>
              </a:spcBef>
              <a:buClr>
                <a:srgbClr val="000000"/>
              </a:buClr>
              <a:buSzPts val="4400"/>
            </a:pPr>
            <a:r>
              <a:rPr lang="en-US" sz="5000" b="1" dirty="0">
                <a:solidFill>
                  <a:srgbClr val="3F3F3F"/>
                </a:solidFill>
                <a:latin typeface="DM Sans" pitchFamily="2" charset="0"/>
                <a:ea typeface="Arial Black"/>
                <a:cs typeface="Arial Black"/>
                <a:sym typeface="Arial Black"/>
              </a:rPr>
              <a:t>Motivation</a:t>
            </a:r>
            <a:endParaRPr lang="en-US" sz="5000" dirty="0">
              <a:solidFill>
                <a:srgbClr val="3F3F3F"/>
              </a:solidFill>
              <a:latin typeface="DM Sans" pitchFamily="2" charset="0"/>
              <a:ea typeface="Arial Black"/>
              <a:cs typeface="Arial Black"/>
              <a:sym typeface="Arial Black"/>
            </a:endParaRPr>
          </a:p>
        </p:txBody>
      </p:sp>
      <p:grpSp>
        <p:nvGrpSpPr>
          <p:cNvPr id="37" name="Group 36"/>
          <p:cNvGrpSpPr/>
          <p:nvPr/>
        </p:nvGrpSpPr>
        <p:grpSpPr>
          <a:xfrm>
            <a:off x="1016578" y="1570092"/>
            <a:ext cx="6883913" cy="424732"/>
            <a:chOff x="1071364" y="1345181"/>
            <a:chExt cx="6883913" cy="424732"/>
          </a:xfrm>
        </p:grpSpPr>
        <p:sp>
          <p:nvSpPr>
            <p:cNvPr id="29" name="TextBox 28">
              <a:extLst>
                <a:ext uri="{FF2B5EF4-FFF2-40B4-BE49-F238E27FC236}">
                  <a16:creationId xmlns:a16="http://schemas.microsoft.com/office/drawing/2014/main" id="{EFAEA706-5EDB-4672-99EE-B54FBC973702}"/>
                </a:ext>
              </a:extLst>
            </p:cNvPr>
            <p:cNvSpPr txBox="1"/>
            <p:nvPr/>
          </p:nvSpPr>
          <p:spPr>
            <a:xfrm>
              <a:off x="1529540" y="1345181"/>
              <a:ext cx="6425737" cy="424732"/>
            </a:xfrm>
            <a:prstGeom prst="rect">
              <a:avLst/>
            </a:prstGeom>
            <a:noFill/>
          </p:spPr>
          <p:txBody>
            <a:bodyPr wrap="square" rtlCol="0" anchor="ctr">
              <a:spAutoFit/>
            </a:bodyPr>
            <a:lstStyle/>
            <a:p>
              <a:pPr lvl="0">
                <a:lnSpc>
                  <a:spcPct val="90000"/>
                </a:lnSpc>
                <a:buClr>
                  <a:srgbClr val="000000"/>
                </a:buClr>
                <a:buSzPts val="2000"/>
              </a:pPr>
              <a:r>
                <a:rPr lang="en-US" sz="2400" dirty="0">
                  <a:solidFill>
                    <a:schemeClr val="tx1">
                      <a:lumMod val="95000"/>
                      <a:lumOff val="5000"/>
                    </a:schemeClr>
                  </a:solidFill>
                  <a:latin typeface="DM Sans" pitchFamily="2" charset="0"/>
                  <a:ea typeface="Century Schoolbook"/>
                  <a:cs typeface="Century Schoolbook"/>
                  <a:sym typeface="Century Schoolbook"/>
                </a:rPr>
                <a:t>Always existing demand for experienced tutor</a:t>
              </a:r>
            </a:p>
          </p:txBody>
        </p:sp>
        <p:sp>
          <p:nvSpPr>
            <p:cNvPr id="34" name="Arrow: Chevron 1">
              <a:extLst>
                <a:ext uri="{FF2B5EF4-FFF2-40B4-BE49-F238E27FC236}">
                  <a16:creationId xmlns:a16="http://schemas.microsoft.com/office/drawing/2014/main" id="{0B6E9D80-65A0-4F30-AA14-603431121CBC}"/>
                </a:ext>
              </a:extLst>
            </p:cNvPr>
            <p:cNvSpPr/>
            <p:nvPr/>
          </p:nvSpPr>
          <p:spPr>
            <a:xfrm>
              <a:off x="1071364" y="1435500"/>
              <a:ext cx="458176"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02</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grpSp>
        <p:nvGrpSpPr>
          <p:cNvPr id="40" name="Group 39"/>
          <p:cNvGrpSpPr/>
          <p:nvPr/>
        </p:nvGrpSpPr>
        <p:grpSpPr>
          <a:xfrm>
            <a:off x="1016578" y="2062227"/>
            <a:ext cx="10365218" cy="830997"/>
            <a:chOff x="1071364" y="1299589"/>
            <a:chExt cx="6722911" cy="830997"/>
          </a:xfrm>
        </p:grpSpPr>
        <p:sp>
          <p:nvSpPr>
            <p:cNvPr id="41" name="TextBox 40">
              <a:extLst>
                <a:ext uri="{FF2B5EF4-FFF2-40B4-BE49-F238E27FC236}">
                  <a16:creationId xmlns:a16="http://schemas.microsoft.com/office/drawing/2014/main" id="{EFAEA706-5EDB-4672-99EE-B54FBC973702}"/>
                </a:ext>
              </a:extLst>
            </p:cNvPr>
            <p:cNvSpPr txBox="1"/>
            <p:nvPr/>
          </p:nvSpPr>
          <p:spPr>
            <a:xfrm>
              <a:off x="1368538" y="1299589"/>
              <a:ext cx="6425737" cy="830997"/>
            </a:xfrm>
            <a:prstGeom prst="rect">
              <a:avLst/>
            </a:prstGeom>
            <a:noFill/>
          </p:spPr>
          <p:txBody>
            <a:bodyPr wrap="square" rtlCol="0" anchor="ctr">
              <a:spAutoFit/>
            </a:bodyPr>
            <a:lstStyle/>
            <a:p>
              <a:r>
                <a:rPr lang="en-US" sz="2400" dirty="0">
                  <a:solidFill>
                    <a:schemeClr val="tx1">
                      <a:lumMod val="95000"/>
                      <a:lumOff val="5000"/>
                    </a:schemeClr>
                  </a:solidFill>
                  <a:latin typeface="DM Sans" pitchFamily="2" charset="0"/>
                  <a:ea typeface="Century Schoolbook"/>
                  <a:cs typeface="Century Schoolbook"/>
                  <a:sym typeface="Century Schoolbook"/>
                </a:rPr>
                <a:t>Parents and students are worried about fraud and sources to find to tutor</a:t>
              </a:r>
            </a:p>
          </p:txBody>
        </p:sp>
        <p:sp>
          <p:nvSpPr>
            <p:cNvPr id="42" name="Arrow: Chevron 1">
              <a:extLst>
                <a:ext uri="{FF2B5EF4-FFF2-40B4-BE49-F238E27FC236}">
                  <a16:creationId xmlns:a16="http://schemas.microsoft.com/office/drawing/2014/main" id="{0B6E9D80-65A0-4F30-AA14-603431121CBC}"/>
                </a:ext>
              </a:extLst>
            </p:cNvPr>
            <p:cNvSpPr/>
            <p:nvPr/>
          </p:nvSpPr>
          <p:spPr>
            <a:xfrm>
              <a:off x="1071364" y="1616475"/>
              <a:ext cx="297174" cy="245317"/>
            </a:xfrm>
            <a:prstGeom prst="chevron">
              <a:avLst>
                <a:gd name="adj" fmla="val 52516"/>
              </a:avLst>
            </a:prstGeom>
            <a:solidFill>
              <a:srgbClr val="7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3" name="Group 42"/>
          <p:cNvGrpSpPr/>
          <p:nvPr/>
        </p:nvGrpSpPr>
        <p:grpSpPr>
          <a:xfrm>
            <a:off x="1016578" y="3145293"/>
            <a:ext cx="10365218" cy="461665"/>
            <a:chOff x="1071364" y="1484255"/>
            <a:chExt cx="6722911" cy="461665"/>
          </a:xfrm>
        </p:grpSpPr>
        <p:sp>
          <p:nvSpPr>
            <p:cNvPr id="44" name="TextBox 43">
              <a:extLst>
                <a:ext uri="{FF2B5EF4-FFF2-40B4-BE49-F238E27FC236}">
                  <a16:creationId xmlns:a16="http://schemas.microsoft.com/office/drawing/2014/main" id="{EFAEA706-5EDB-4672-99EE-B54FBC973702}"/>
                </a:ext>
              </a:extLst>
            </p:cNvPr>
            <p:cNvSpPr txBox="1"/>
            <p:nvPr/>
          </p:nvSpPr>
          <p:spPr>
            <a:xfrm>
              <a:off x="1368538" y="1484255"/>
              <a:ext cx="6425737" cy="461665"/>
            </a:xfrm>
            <a:prstGeom prst="rect">
              <a:avLst/>
            </a:prstGeom>
            <a:noFill/>
          </p:spPr>
          <p:txBody>
            <a:bodyPr wrap="square" rtlCol="0" anchor="ctr">
              <a:spAutoFit/>
            </a:bodyPr>
            <a:lstStyle/>
            <a:p>
              <a:r>
                <a:rPr lang="en-US" sz="2400" dirty="0">
                  <a:solidFill>
                    <a:schemeClr val="tx1">
                      <a:lumMod val="95000"/>
                      <a:lumOff val="5000"/>
                    </a:schemeClr>
                  </a:solidFill>
                  <a:latin typeface="DM Sans" pitchFamily="2" charset="0"/>
                  <a:ea typeface="Century Schoolbook"/>
                  <a:cs typeface="Century Schoolbook"/>
                  <a:sym typeface="Century Schoolbook"/>
                </a:rPr>
                <a:t>Increasing internet accessibility and available online tools</a:t>
              </a:r>
            </a:p>
          </p:txBody>
        </p:sp>
        <p:sp>
          <p:nvSpPr>
            <p:cNvPr id="45" name="Arrow: Chevron 1">
              <a:extLst>
                <a:ext uri="{FF2B5EF4-FFF2-40B4-BE49-F238E27FC236}">
                  <a16:creationId xmlns:a16="http://schemas.microsoft.com/office/drawing/2014/main" id="{0B6E9D80-65A0-4F30-AA14-603431121CBC}"/>
                </a:ext>
              </a:extLst>
            </p:cNvPr>
            <p:cNvSpPr/>
            <p:nvPr/>
          </p:nvSpPr>
          <p:spPr>
            <a:xfrm>
              <a:off x="1071364" y="1616475"/>
              <a:ext cx="297174" cy="245317"/>
            </a:xfrm>
            <a:prstGeom prst="chevron">
              <a:avLst>
                <a:gd name="adj" fmla="val 52516"/>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6" name="Group 45"/>
          <p:cNvGrpSpPr/>
          <p:nvPr/>
        </p:nvGrpSpPr>
        <p:grpSpPr>
          <a:xfrm>
            <a:off x="1016578" y="3854490"/>
            <a:ext cx="10365218" cy="461665"/>
            <a:chOff x="1071364" y="1484255"/>
            <a:chExt cx="6722911" cy="461665"/>
          </a:xfrm>
        </p:grpSpPr>
        <p:sp>
          <p:nvSpPr>
            <p:cNvPr id="47" name="TextBox 46">
              <a:extLst>
                <a:ext uri="{FF2B5EF4-FFF2-40B4-BE49-F238E27FC236}">
                  <a16:creationId xmlns:a16="http://schemas.microsoft.com/office/drawing/2014/main" id="{EFAEA706-5EDB-4672-99EE-B54FBC973702}"/>
                </a:ext>
              </a:extLst>
            </p:cNvPr>
            <p:cNvSpPr txBox="1"/>
            <p:nvPr/>
          </p:nvSpPr>
          <p:spPr>
            <a:xfrm>
              <a:off x="1368538" y="1484255"/>
              <a:ext cx="6425737" cy="461665"/>
            </a:xfrm>
            <a:prstGeom prst="rect">
              <a:avLst/>
            </a:prstGeom>
            <a:noFill/>
          </p:spPr>
          <p:txBody>
            <a:bodyPr wrap="square" rtlCol="0" anchor="ctr">
              <a:spAutoFit/>
            </a:bodyPr>
            <a:lstStyle/>
            <a:p>
              <a:r>
                <a:rPr lang="en-US" sz="2400" dirty="0">
                  <a:solidFill>
                    <a:schemeClr val="tx1">
                      <a:lumMod val="95000"/>
                      <a:lumOff val="5000"/>
                    </a:schemeClr>
                  </a:solidFill>
                  <a:latin typeface="DM Sans" pitchFamily="2" charset="0"/>
                  <a:ea typeface="Century Schoolbook"/>
                  <a:cs typeface="Century Schoolbook"/>
                  <a:sym typeface="Century Schoolbook"/>
                </a:rPr>
                <a:t>Students and many varsity graduates are in quest of tuition</a:t>
              </a:r>
            </a:p>
          </p:txBody>
        </p:sp>
        <p:sp>
          <p:nvSpPr>
            <p:cNvPr id="48" name="Arrow: Chevron 1">
              <a:extLst>
                <a:ext uri="{FF2B5EF4-FFF2-40B4-BE49-F238E27FC236}">
                  <a16:creationId xmlns:a16="http://schemas.microsoft.com/office/drawing/2014/main" id="{0B6E9D80-65A0-4F30-AA14-603431121CBC}"/>
                </a:ext>
              </a:extLst>
            </p:cNvPr>
            <p:cNvSpPr/>
            <p:nvPr/>
          </p:nvSpPr>
          <p:spPr>
            <a:xfrm>
              <a:off x="1071364" y="1616475"/>
              <a:ext cx="297174" cy="245317"/>
            </a:xfrm>
            <a:prstGeom prst="chevron">
              <a:avLst>
                <a:gd name="adj" fmla="val 52516"/>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9" name="Group 48"/>
          <p:cNvGrpSpPr/>
          <p:nvPr/>
        </p:nvGrpSpPr>
        <p:grpSpPr>
          <a:xfrm>
            <a:off x="1016578" y="4665314"/>
            <a:ext cx="10365218" cy="461665"/>
            <a:chOff x="1071364" y="1484255"/>
            <a:chExt cx="6722911" cy="461665"/>
          </a:xfrm>
        </p:grpSpPr>
        <p:sp>
          <p:nvSpPr>
            <p:cNvPr id="50" name="TextBox 49">
              <a:extLst>
                <a:ext uri="{FF2B5EF4-FFF2-40B4-BE49-F238E27FC236}">
                  <a16:creationId xmlns:a16="http://schemas.microsoft.com/office/drawing/2014/main" id="{EFAEA706-5EDB-4672-99EE-B54FBC973702}"/>
                </a:ext>
              </a:extLst>
            </p:cNvPr>
            <p:cNvSpPr txBox="1"/>
            <p:nvPr/>
          </p:nvSpPr>
          <p:spPr>
            <a:xfrm>
              <a:off x="1368538" y="1484255"/>
              <a:ext cx="6425737" cy="461665"/>
            </a:xfrm>
            <a:prstGeom prst="rect">
              <a:avLst/>
            </a:prstGeom>
            <a:noFill/>
          </p:spPr>
          <p:txBody>
            <a:bodyPr wrap="square" rtlCol="0" anchor="ctr">
              <a:spAutoFit/>
            </a:bodyPr>
            <a:lstStyle/>
            <a:p>
              <a:r>
                <a:rPr lang="en-US" sz="2400" dirty="0">
                  <a:solidFill>
                    <a:schemeClr val="tx1">
                      <a:lumMod val="95000"/>
                      <a:lumOff val="5000"/>
                    </a:schemeClr>
                  </a:solidFill>
                  <a:latin typeface="DM Sans" pitchFamily="2" charset="0"/>
                  <a:ea typeface="Century Schoolbook"/>
                  <a:cs typeface="Century Schoolbook"/>
                  <a:sym typeface="Century Schoolbook"/>
                </a:rPr>
                <a:t>Comfortable and convenient for all </a:t>
              </a:r>
            </a:p>
          </p:txBody>
        </p:sp>
        <p:sp>
          <p:nvSpPr>
            <p:cNvPr id="51" name="Arrow: Chevron 1">
              <a:extLst>
                <a:ext uri="{FF2B5EF4-FFF2-40B4-BE49-F238E27FC236}">
                  <a16:creationId xmlns:a16="http://schemas.microsoft.com/office/drawing/2014/main" id="{0B6E9D80-65A0-4F30-AA14-603431121CBC}"/>
                </a:ext>
              </a:extLst>
            </p:cNvPr>
            <p:cNvSpPr/>
            <p:nvPr/>
          </p:nvSpPr>
          <p:spPr>
            <a:xfrm>
              <a:off x="1071364" y="1616475"/>
              <a:ext cx="297174" cy="245317"/>
            </a:xfrm>
            <a:prstGeom prst="chevron">
              <a:avLst>
                <a:gd name="adj" fmla="val 52516"/>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cxnSp>
        <p:nvCxnSpPr>
          <p:cNvPr id="22"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75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29</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5041565" y="5551741"/>
            <a:ext cx="2137124"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Tutor Profile</a:t>
            </a:r>
          </a:p>
        </p:txBody>
      </p:sp>
      <p:pic>
        <p:nvPicPr>
          <p:cNvPr id="4" name="Picture 3">
            <a:extLst>
              <a:ext uri="{FF2B5EF4-FFF2-40B4-BE49-F238E27FC236}">
                <a16:creationId xmlns:a16="http://schemas.microsoft.com/office/drawing/2014/main" id="{935CE38E-FD55-ABF2-D112-492C287294C3}"/>
              </a:ext>
            </a:extLst>
          </p:cNvPr>
          <p:cNvPicPr>
            <a:picLocks noChangeAspect="1"/>
          </p:cNvPicPr>
          <p:nvPr/>
        </p:nvPicPr>
        <p:blipFill>
          <a:blip r:embed="rId3"/>
          <a:stretch>
            <a:fillRect/>
          </a:stretch>
        </p:blipFill>
        <p:spPr>
          <a:xfrm>
            <a:off x="4497660" y="1297932"/>
            <a:ext cx="3380238" cy="4242980"/>
          </a:xfrm>
          <a:prstGeom prst="rect">
            <a:avLst/>
          </a:prstGeom>
        </p:spPr>
      </p:pic>
    </p:spTree>
    <p:extLst>
      <p:ext uri="{BB962C8B-B14F-4D97-AF65-F5344CB8AC3E}">
        <p14:creationId xmlns:p14="http://schemas.microsoft.com/office/powerpoint/2010/main" val="398650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30</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2061298" y="5242595"/>
            <a:ext cx="2015295"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Tutor Login</a:t>
            </a:r>
          </a:p>
        </p:txBody>
      </p:sp>
      <p:pic>
        <p:nvPicPr>
          <p:cNvPr id="3" name="Picture 2">
            <a:extLst>
              <a:ext uri="{FF2B5EF4-FFF2-40B4-BE49-F238E27FC236}">
                <a16:creationId xmlns:a16="http://schemas.microsoft.com/office/drawing/2014/main" id="{F9082D81-C967-3E9C-281B-5AF0DD1DB627}"/>
              </a:ext>
            </a:extLst>
          </p:cNvPr>
          <p:cNvPicPr>
            <a:picLocks noChangeAspect="1"/>
          </p:cNvPicPr>
          <p:nvPr/>
        </p:nvPicPr>
        <p:blipFill>
          <a:blip r:embed="rId3"/>
          <a:stretch>
            <a:fillRect/>
          </a:stretch>
        </p:blipFill>
        <p:spPr>
          <a:xfrm>
            <a:off x="1063870" y="1745737"/>
            <a:ext cx="4619625" cy="3496858"/>
          </a:xfrm>
          <a:prstGeom prst="rect">
            <a:avLst/>
          </a:prstGeom>
        </p:spPr>
      </p:pic>
      <p:pic>
        <p:nvPicPr>
          <p:cNvPr id="5" name="Picture 4">
            <a:extLst>
              <a:ext uri="{FF2B5EF4-FFF2-40B4-BE49-F238E27FC236}">
                <a16:creationId xmlns:a16="http://schemas.microsoft.com/office/drawing/2014/main" id="{1A16A5E0-0484-316F-DDD3-A557B24C03EF}"/>
              </a:ext>
            </a:extLst>
          </p:cNvPr>
          <p:cNvPicPr>
            <a:picLocks noChangeAspect="1"/>
          </p:cNvPicPr>
          <p:nvPr/>
        </p:nvPicPr>
        <p:blipFill>
          <a:blip r:embed="rId4"/>
          <a:stretch>
            <a:fillRect/>
          </a:stretch>
        </p:blipFill>
        <p:spPr>
          <a:xfrm>
            <a:off x="6610564" y="1747811"/>
            <a:ext cx="4619625" cy="3494783"/>
          </a:xfrm>
          <a:prstGeom prst="rect">
            <a:avLst/>
          </a:prstGeom>
        </p:spPr>
      </p:pic>
      <p:sp>
        <p:nvSpPr>
          <p:cNvPr id="7" name="TextBox 6">
            <a:extLst>
              <a:ext uri="{FF2B5EF4-FFF2-40B4-BE49-F238E27FC236}">
                <a16:creationId xmlns:a16="http://schemas.microsoft.com/office/drawing/2014/main" id="{2A7FD1A6-4188-6A05-4291-AD65AF5BB562}"/>
              </a:ext>
            </a:extLst>
          </p:cNvPr>
          <p:cNvSpPr txBox="1"/>
          <p:nvPr/>
        </p:nvSpPr>
        <p:spPr>
          <a:xfrm>
            <a:off x="7844031" y="5246742"/>
            <a:ext cx="2351926"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Tutor Register</a:t>
            </a:r>
          </a:p>
        </p:txBody>
      </p:sp>
    </p:spTree>
    <p:extLst>
      <p:ext uri="{BB962C8B-B14F-4D97-AF65-F5344CB8AC3E}">
        <p14:creationId xmlns:p14="http://schemas.microsoft.com/office/powerpoint/2010/main" val="676804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31</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4724470" y="5385196"/>
            <a:ext cx="2743059"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Admin Dashboard</a:t>
            </a:r>
          </a:p>
        </p:txBody>
      </p:sp>
      <p:pic>
        <p:nvPicPr>
          <p:cNvPr id="4" name="Picture 3">
            <a:extLst>
              <a:ext uri="{FF2B5EF4-FFF2-40B4-BE49-F238E27FC236}">
                <a16:creationId xmlns:a16="http://schemas.microsoft.com/office/drawing/2014/main" id="{C46FDDCC-3CDA-6B6D-2F4F-E8E43E2A1C91}"/>
              </a:ext>
            </a:extLst>
          </p:cNvPr>
          <p:cNvPicPr>
            <a:picLocks noChangeAspect="1"/>
          </p:cNvPicPr>
          <p:nvPr/>
        </p:nvPicPr>
        <p:blipFill>
          <a:blip r:embed="rId3"/>
          <a:stretch>
            <a:fillRect/>
          </a:stretch>
        </p:blipFill>
        <p:spPr>
          <a:xfrm>
            <a:off x="3516842" y="1410642"/>
            <a:ext cx="4758019" cy="3489214"/>
          </a:xfrm>
          <a:prstGeom prst="rect">
            <a:avLst/>
          </a:prstGeom>
        </p:spPr>
      </p:pic>
    </p:spTree>
    <p:extLst>
      <p:ext uri="{BB962C8B-B14F-4D97-AF65-F5344CB8AC3E}">
        <p14:creationId xmlns:p14="http://schemas.microsoft.com/office/powerpoint/2010/main" val="3988068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32</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4724470" y="5385196"/>
            <a:ext cx="1630575"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User list</a:t>
            </a:r>
          </a:p>
        </p:txBody>
      </p:sp>
      <p:pic>
        <p:nvPicPr>
          <p:cNvPr id="3" name="Picture 2">
            <a:extLst>
              <a:ext uri="{FF2B5EF4-FFF2-40B4-BE49-F238E27FC236}">
                <a16:creationId xmlns:a16="http://schemas.microsoft.com/office/drawing/2014/main" id="{8703B299-1980-7A35-2B9B-DB026C8B2391}"/>
              </a:ext>
            </a:extLst>
          </p:cNvPr>
          <p:cNvPicPr>
            <a:picLocks noChangeAspect="1"/>
          </p:cNvPicPr>
          <p:nvPr/>
        </p:nvPicPr>
        <p:blipFill>
          <a:blip r:embed="rId3"/>
          <a:stretch>
            <a:fillRect/>
          </a:stretch>
        </p:blipFill>
        <p:spPr>
          <a:xfrm>
            <a:off x="2924175" y="1110297"/>
            <a:ext cx="5923492" cy="4330256"/>
          </a:xfrm>
          <a:prstGeom prst="rect">
            <a:avLst/>
          </a:prstGeom>
        </p:spPr>
      </p:pic>
    </p:spTree>
    <p:extLst>
      <p:ext uri="{BB962C8B-B14F-4D97-AF65-F5344CB8AC3E}">
        <p14:creationId xmlns:p14="http://schemas.microsoft.com/office/powerpoint/2010/main" val="3008927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tx1"/>
                </a:solidFill>
                <a:latin typeface="DM Sans" pitchFamily="2" charset="0"/>
              </a:rPr>
              <a:t>UI Design (Figma)</a:t>
            </a:r>
            <a:endParaRPr lang="en-US"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33</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6262313"/>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3A380E-1C8A-4D77-94F8-7B59B1E286C8}"/>
              </a:ext>
            </a:extLst>
          </p:cNvPr>
          <p:cNvSpPr txBox="1"/>
          <p:nvPr/>
        </p:nvSpPr>
        <p:spPr>
          <a:xfrm>
            <a:off x="1930470" y="5006696"/>
            <a:ext cx="1731564"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Tutor list</a:t>
            </a:r>
          </a:p>
        </p:txBody>
      </p:sp>
      <p:pic>
        <p:nvPicPr>
          <p:cNvPr id="4" name="Picture 3">
            <a:extLst>
              <a:ext uri="{FF2B5EF4-FFF2-40B4-BE49-F238E27FC236}">
                <a16:creationId xmlns:a16="http://schemas.microsoft.com/office/drawing/2014/main" id="{8643BAA8-5DEC-FDBF-C3BD-0CF9538C1B5B}"/>
              </a:ext>
            </a:extLst>
          </p:cNvPr>
          <p:cNvPicPr>
            <a:picLocks noChangeAspect="1"/>
          </p:cNvPicPr>
          <p:nvPr/>
        </p:nvPicPr>
        <p:blipFill>
          <a:blip r:embed="rId3"/>
          <a:stretch>
            <a:fillRect/>
          </a:stretch>
        </p:blipFill>
        <p:spPr>
          <a:xfrm>
            <a:off x="799727" y="2039233"/>
            <a:ext cx="5316398" cy="2779534"/>
          </a:xfrm>
          <a:prstGeom prst="rect">
            <a:avLst/>
          </a:prstGeom>
        </p:spPr>
      </p:pic>
      <p:pic>
        <p:nvPicPr>
          <p:cNvPr id="5" name="Picture 4">
            <a:extLst>
              <a:ext uri="{FF2B5EF4-FFF2-40B4-BE49-F238E27FC236}">
                <a16:creationId xmlns:a16="http://schemas.microsoft.com/office/drawing/2014/main" id="{32FA75BD-A7E2-AD6D-448D-A94946F9380D}"/>
              </a:ext>
            </a:extLst>
          </p:cNvPr>
          <p:cNvPicPr>
            <a:picLocks noChangeAspect="1"/>
          </p:cNvPicPr>
          <p:nvPr/>
        </p:nvPicPr>
        <p:blipFill>
          <a:blip r:embed="rId4"/>
          <a:stretch>
            <a:fillRect/>
          </a:stretch>
        </p:blipFill>
        <p:spPr>
          <a:xfrm>
            <a:off x="6361642" y="2039233"/>
            <a:ext cx="5457825" cy="2668270"/>
          </a:xfrm>
          <a:prstGeom prst="rect">
            <a:avLst/>
          </a:prstGeom>
        </p:spPr>
      </p:pic>
      <p:sp>
        <p:nvSpPr>
          <p:cNvPr id="7" name="TextBox 6">
            <a:extLst>
              <a:ext uri="{FF2B5EF4-FFF2-40B4-BE49-F238E27FC236}">
                <a16:creationId xmlns:a16="http://schemas.microsoft.com/office/drawing/2014/main" id="{509BCB02-1593-0077-C8FD-4E784A538283}"/>
              </a:ext>
            </a:extLst>
          </p:cNvPr>
          <p:cNvSpPr txBox="1"/>
          <p:nvPr/>
        </p:nvSpPr>
        <p:spPr>
          <a:xfrm>
            <a:off x="8529968" y="4930910"/>
            <a:ext cx="2751074"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Request Tutor list</a:t>
            </a:r>
          </a:p>
        </p:txBody>
      </p:sp>
      <p:sp>
        <p:nvSpPr>
          <p:cNvPr id="8" name="TextBox 7">
            <a:extLst>
              <a:ext uri="{FF2B5EF4-FFF2-40B4-BE49-F238E27FC236}">
                <a16:creationId xmlns:a16="http://schemas.microsoft.com/office/drawing/2014/main" id="{72B51488-B4AC-B9EF-BA78-50045CB59417}"/>
              </a:ext>
            </a:extLst>
          </p:cNvPr>
          <p:cNvSpPr txBox="1"/>
          <p:nvPr/>
        </p:nvSpPr>
        <p:spPr>
          <a:xfrm>
            <a:off x="2012759" y="5504718"/>
            <a:ext cx="8697766" cy="646331"/>
          </a:xfrm>
          <a:prstGeom prst="rect">
            <a:avLst/>
          </a:prstGeom>
          <a:noFill/>
        </p:spPr>
        <p:txBody>
          <a:bodyPr wrap="none" rtlCol="0">
            <a:spAutoFit/>
          </a:bodyPr>
          <a:lstStyle/>
          <a:p>
            <a:r>
              <a:rPr lang="en-US" dirty="0">
                <a:hlinkClick r:id="rId5">
                  <a:extLst>
                    <a:ext uri="{A12FA001-AC4F-418D-AE19-62706E023703}">
                      <ahyp:hlinkClr xmlns="" xmlns:ahyp="http://schemas.microsoft.com/office/drawing/2018/hyperlinkcolor" val="tx"/>
                    </a:ext>
                  </a:extLst>
                </a:hlinkClick>
              </a:rPr>
              <a:t>https://www.figma.com/proto/8ygJCRXqf5qbWQzErEUyiI/ProTutor.BD?type=design</a:t>
            </a:r>
            <a:endParaRPr lang="en-US" dirty="0"/>
          </a:p>
          <a:p>
            <a:r>
              <a:rPr lang="en-US" dirty="0"/>
              <a:t>&amp;node-id=295-561&amp;t=Ay6sOf14krKCsJwK-0&amp;scaling=min-zoom&amp;page-id=0%3A1</a:t>
            </a:r>
          </a:p>
        </p:txBody>
      </p:sp>
      <p:sp>
        <p:nvSpPr>
          <p:cNvPr id="9" name="TextBox 8">
            <a:extLst>
              <a:ext uri="{FF2B5EF4-FFF2-40B4-BE49-F238E27FC236}">
                <a16:creationId xmlns:a16="http://schemas.microsoft.com/office/drawing/2014/main" id="{82570FDF-752A-225A-B245-B54CA3820F96}"/>
              </a:ext>
            </a:extLst>
          </p:cNvPr>
          <p:cNvSpPr txBox="1"/>
          <p:nvPr/>
        </p:nvSpPr>
        <p:spPr>
          <a:xfrm>
            <a:off x="919865" y="5520386"/>
            <a:ext cx="1172116"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Fig Link:</a:t>
            </a:r>
          </a:p>
        </p:txBody>
      </p:sp>
    </p:spTree>
    <p:extLst>
      <p:ext uri="{BB962C8B-B14F-4D97-AF65-F5344CB8AC3E}">
        <p14:creationId xmlns:p14="http://schemas.microsoft.com/office/powerpoint/2010/main" val="1288934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spcBef>
                <a:spcPct val="0"/>
              </a:spcBef>
              <a:spcAft>
                <a:spcPts val="600"/>
              </a:spcAft>
            </a:pPr>
            <a:r>
              <a:rPr lang="en-US" b="1" dirty="0">
                <a:solidFill>
                  <a:schemeClr val="dk1"/>
                </a:solidFill>
                <a:latin typeface="DM Sans" pitchFamily="2" charset="0"/>
                <a:ea typeface="Century Schoolbook"/>
                <a:cs typeface="Century Schoolbook"/>
                <a:sym typeface="Century Schoolbook"/>
              </a:rPr>
              <a:t>References</a:t>
            </a:r>
            <a:endParaRPr lang="en-US" b="1"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a:t>
            </a:r>
            <a:r>
              <a:rPr lang="en-US" b="1" dirty="0" smtClean="0">
                <a:latin typeface="DM Sans" pitchFamily="2" charset="0"/>
              </a:rPr>
              <a:t>34</a:t>
            </a:r>
            <a:endParaRPr lang="en-US" b="1" dirty="0">
              <a:latin typeface="DM Sans" pitchFamily="2" charset="0"/>
            </a:endParaRP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61864" y="1153864"/>
            <a:ext cx="10759082" cy="923330"/>
          </a:xfrm>
          <a:prstGeom prst="rect">
            <a:avLst/>
          </a:prstGeom>
        </p:spPr>
        <p:txBody>
          <a:bodyPr wrap="square">
            <a:spAutoFit/>
          </a:bodyPr>
          <a:lstStyle/>
          <a:p>
            <a:pPr lvl="0" algn="just"/>
            <a:r>
              <a:rPr lang="en-US" dirty="0">
                <a:solidFill>
                  <a:schemeClr val="dk1"/>
                </a:solidFill>
                <a:latin typeface="DM Sans" pitchFamily="2" charset="0"/>
                <a:ea typeface="Century Schoolbook"/>
                <a:cs typeface="Century Schoolbook"/>
                <a:sym typeface="Century Schoolbook"/>
              </a:rPr>
              <a:t>[1]</a:t>
            </a:r>
            <a:r>
              <a:rPr lang="en-US" dirty="0">
                <a:solidFill>
                  <a:schemeClr val="bg1"/>
                </a:solidFill>
                <a:latin typeface="DM Sans" pitchFamily="2" charset="0"/>
                <a:ea typeface="Century Schoolbook"/>
                <a:cs typeface="Century Schoolbook"/>
                <a:sym typeface="Century Schoolbook"/>
              </a:rPr>
              <a:t>_</a:t>
            </a:r>
            <a:r>
              <a:rPr lang="en-US" dirty="0">
                <a:solidFill>
                  <a:schemeClr val="dk1"/>
                </a:solidFill>
                <a:latin typeface="DM Sans" pitchFamily="2" charset="0"/>
                <a:ea typeface="Century Schoolbook"/>
                <a:cs typeface="Century Schoolbook"/>
                <a:sym typeface="Century Schoolbook"/>
              </a:rPr>
              <a:t>https://www.tandfonline.com/doi/full/10.1080/13803610802246395</a:t>
            </a:r>
          </a:p>
          <a:p>
            <a:pPr lvl="0" algn="just"/>
            <a:r>
              <a:rPr lang="en-US" dirty="0">
                <a:solidFill>
                  <a:schemeClr val="dk1"/>
                </a:solidFill>
                <a:latin typeface="DM Sans" pitchFamily="2" charset="0"/>
                <a:ea typeface="Century Schoolbook"/>
                <a:cs typeface="Century Schoolbook"/>
                <a:sym typeface="Century Schoolbook"/>
              </a:rPr>
              <a:t>[2]</a:t>
            </a:r>
            <a:r>
              <a:rPr lang="en-US" dirty="0">
                <a:solidFill>
                  <a:schemeClr val="bg1"/>
                </a:solidFill>
                <a:latin typeface="DM Sans" pitchFamily="2" charset="0"/>
                <a:ea typeface="Century Schoolbook"/>
                <a:cs typeface="Century Schoolbook"/>
                <a:sym typeface="Century Schoolbook"/>
              </a:rPr>
              <a:t>_</a:t>
            </a:r>
            <a:r>
              <a:rPr lang="en-US" dirty="0">
                <a:solidFill>
                  <a:schemeClr val="dk1"/>
                </a:solidFill>
                <a:latin typeface="DM Sans" pitchFamily="2" charset="0"/>
                <a:ea typeface="Century Schoolbook"/>
                <a:cs typeface="Century Schoolbook"/>
                <a:sym typeface="Century Schoolbook"/>
              </a:rPr>
              <a:t>https://www.researchgate.net/publication/349213058_The_Demand_for_Shadow_Education_Socioeconomic_Determinants_and_Implications</a:t>
            </a:r>
          </a:p>
        </p:txBody>
      </p:sp>
    </p:spTree>
    <p:extLst>
      <p:ext uri="{BB962C8B-B14F-4D97-AF65-F5344CB8AC3E}">
        <p14:creationId xmlns:p14="http://schemas.microsoft.com/office/powerpoint/2010/main" val="856143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12D872A2-2F94-4F5A-9D93-B5959D563F15}"/>
              </a:ext>
            </a:extLst>
          </p:cNvPr>
          <p:cNvSpPr/>
          <p:nvPr/>
        </p:nvSpPr>
        <p:spPr>
          <a:xfrm>
            <a:off x="2852737" y="2828927"/>
            <a:ext cx="6486525" cy="1752600"/>
          </a:xfrm>
          <a:prstGeom prst="rect">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glow rad="101600">
                  <a:schemeClr val="accent3">
                    <a:satMod val="175000"/>
                    <a:alpha val="40000"/>
                  </a:schemeClr>
                </a:glow>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6473D37-E6C0-439E-A18E-354246D80E91}"/>
              </a:ext>
            </a:extLst>
          </p:cNvPr>
          <p:cNvSpPr txBox="1"/>
          <p:nvPr/>
        </p:nvSpPr>
        <p:spPr>
          <a:xfrm>
            <a:off x="3471800" y="3243562"/>
            <a:ext cx="5248401" cy="923330"/>
          </a:xfrm>
          <a:prstGeom prst="rect">
            <a:avLst/>
          </a:prstGeom>
          <a:noFill/>
        </p:spPr>
        <p:txBody>
          <a:bodyPr wrap="square" rtlCol="0" anchor="ctr">
            <a:spAutoFit/>
          </a:bodyPr>
          <a:lstStyle/>
          <a:p>
            <a:pPr algn="ctr"/>
            <a:r>
              <a:rPr lang="en-GB" altLang="ko-KR" sz="5400" b="1" dirty="0">
                <a:solidFill>
                  <a:schemeClr val="bg1"/>
                </a:solidFill>
                <a:cs typeface="Arial" pitchFamily="34" charset="0"/>
              </a:rPr>
              <a:t>Any Questions?</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1315668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71448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65382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Thanks for your valuable time.</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000" b="1" dirty="0">
                <a:solidFill>
                  <a:srgbClr val="3F3F3F"/>
                </a:solidFill>
                <a:latin typeface="DM Sans" pitchFamily="2" charset="0"/>
                <a:ea typeface="Arial Black"/>
                <a:cs typeface="Arial Black"/>
                <a:sym typeface="Arial Black"/>
              </a:rPr>
              <a:t>Existing Products</a:t>
            </a:r>
            <a:endParaRPr lang="en-US" sz="5000" dirty="0">
              <a:solidFill>
                <a:srgbClr val="3F3F3F"/>
              </a:solidFill>
              <a:latin typeface="DM Sans" pitchFamily="2" charset="0"/>
              <a:ea typeface="Arial Black"/>
              <a:cs typeface="Arial Black"/>
              <a:sym typeface="Arial Black"/>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03</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grpSp>
        <p:nvGrpSpPr>
          <p:cNvPr id="6" name="Group 5"/>
          <p:cNvGrpSpPr/>
          <p:nvPr/>
        </p:nvGrpSpPr>
        <p:grpSpPr>
          <a:xfrm>
            <a:off x="1123777" y="2875295"/>
            <a:ext cx="9085028" cy="2824208"/>
            <a:chOff x="1068622" y="1779920"/>
            <a:chExt cx="9085028" cy="2824208"/>
          </a:xfrm>
        </p:grpSpPr>
        <p:pic>
          <p:nvPicPr>
            <p:cNvPr id="65" name="Picture 64" descr="logo">
              <a:extLst>
                <a:ext uri="{FF2B5EF4-FFF2-40B4-BE49-F238E27FC236}">
                  <a16:creationId xmlns:a16="http://schemas.microsoft.com/office/drawing/2014/main" id="{68E5A963-F314-0099-0F12-68B014BE9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622" y="1905802"/>
              <a:ext cx="2403139" cy="8564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a:extLst>
                <a:ext uri="{FF2B5EF4-FFF2-40B4-BE49-F238E27FC236}">
                  <a16:creationId xmlns:a16="http://schemas.microsoft.com/office/drawing/2014/main" id="{5AF4B459-7352-B1C5-EFBD-2B2A20201C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834" y="1779920"/>
              <a:ext cx="2263943" cy="89668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a:extLst>
                <a:ext uri="{FF2B5EF4-FFF2-40B4-BE49-F238E27FC236}">
                  <a16:creationId xmlns:a16="http://schemas.microsoft.com/office/drawing/2014/main" id="{3A477648-F4EF-9E53-A2CA-5FF70EE75B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6069" y="3303552"/>
              <a:ext cx="2082156" cy="1300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7427" y="3492976"/>
              <a:ext cx="2686223" cy="921727"/>
            </a:xfrm>
            <a:prstGeom prst="rect">
              <a:avLst/>
            </a:prstGeom>
          </p:spPr>
        </p:pic>
      </p:grpSp>
      <p:grpSp>
        <p:nvGrpSpPr>
          <p:cNvPr id="70" name="Group 69"/>
          <p:cNvGrpSpPr/>
          <p:nvPr/>
        </p:nvGrpSpPr>
        <p:grpSpPr>
          <a:xfrm>
            <a:off x="1026103" y="1729701"/>
            <a:ext cx="10694843" cy="830997"/>
            <a:chOff x="1071364" y="1177745"/>
            <a:chExt cx="6772599" cy="830997"/>
          </a:xfrm>
        </p:grpSpPr>
        <p:sp>
          <p:nvSpPr>
            <p:cNvPr id="71" name="TextBox 70">
              <a:extLst>
                <a:ext uri="{FF2B5EF4-FFF2-40B4-BE49-F238E27FC236}">
                  <a16:creationId xmlns:a16="http://schemas.microsoft.com/office/drawing/2014/main" id="{EFAEA706-5EDB-4672-99EE-B54FBC973702}"/>
                </a:ext>
              </a:extLst>
            </p:cNvPr>
            <p:cNvSpPr txBox="1"/>
            <p:nvPr/>
          </p:nvSpPr>
          <p:spPr>
            <a:xfrm>
              <a:off x="1418226" y="1177745"/>
              <a:ext cx="6425737" cy="830997"/>
            </a:xfrm>
            <a:prstGeom prst="rect">
              <a:avLst/>
            </a:prstGeom>
            <a:noFill/>
          </p:spPr>
          <p:txBody>
            <a:bodyPr wrap="square" rtlCol="0" anchor="ctr">
              <a:spAutoFit/>
            </a:bodyPr>
            <a:lstStyle/>
            <a:p>
              <a:r>
                <a:rPr lang="en-US" sz="2400" dirty="0">
                  <a:latin typeface="DM Sans"/>
                </a:rPr>
                <a:t>We have selected some of the top-tier products on the market to benchmark our products.</a:t>
              </a:r>
            </a:p>
          </p:txBody>
        </p:sp>
        <p:sp>
          <p:nvSpPr>
            <p:cNvPr id="72" name="Arrow: Chevron 1">
              <a:extLst>
                <a:ext uri="{FF2B5EF4-FFF2-40B4-BE49-F238E27FC236}">
                  <a16:creationId xmlns:a16="http://schemas.microsoft.com/office/drawing/2014/main" id="{0B6E9D80-65A0-4F30-AA14-603431121CBC}"/>
                </a:ext>
              </a:extLst>
            </p:cNvPr>
            <p:cNvSpPr/>
            <p:nvPr/>
          </p:nvSpPr>
          <p:spPr>
            <a:xfrm>
              <a:off x="1071364" y="1473600"/>
              <a:ext cx="29117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cxnSp>
        <p:nvCxnSpPr>
          <p:cNvPr id="16"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Google Shape;153;p11">
            <a:extLst>
              <a:ext uri="{FF2B5EF4-FFF2-40B4-BE49-F238E27FC236}">
                <a16:creationId xmlns:a16="http://schemas.microsoft.com/office/drawing/2014/main" id="{2BB819CE-6CB1-6EB4-779D-4338F372C740}"/>
              </a:ext>
            </a:extLst>
          </p:cNvPr>
          <p:cNvPicPr preferRelativeResize="0"/>
          <p:nvPr/>
        </p:nvPicPr>
        <p:blipFill rotWithShape="1">
          <a:blip r:embed="rId7">
            <a:alphaModFix/>
          </a:blip>
          <a:srcRect t="14743" b="15007"/>
          <a:stretch/>
        </p:blipFill>
        <p:spPr>
          <a:xfrm>
            <a:off x="8295926" y="2957687"/>
            <a:ext cx="2286177" cy="943428"/>
          </a:xfrm>
          <a:prstGeom prst="rect">
            <a:avLst/>
          </a:prstGeom>
          <a:noFill/>
          <a:ln>
            <a:noFill/>
          </a:ln>
          <a:effectLst>
            <a:outerShdw blurRad="292100" dist="139700" dir="2700000" algn="tl" rotWithShape="0">
              <a:srgbClr val="333333">
                <a:alpha val="64313"/>
              </a:srgbClr>
            </a:outerShdw>
          </a:effectLst>
        </p:spPr>
      </p:pic>
    </p:spTree>
    <p:extLst>
      <p:ext uri="{BB962C8B-B14F-4D97-AF65-F5344CB8AC3E}">
        <p14:creationId xmlns:p14="http://schemas.microsoft.com/office/powerpoint/2010/main" val="290511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000" b="1" dirty="0">
                <a:solidFill>
                  <a:srgbClr val="3F3F3F"/>
                </a:solidFill>
                <a:latin typeface="DM Sans" pitchFamily="2" charset="0"/>
                <a:ea typeface="Arial Black"/>
                <a:cs typeface="Arial Black"/>
                <a:sym typeface="Arial Black"/>
              </a:rPr>
              <a:t>Features of Existing Products </a:t>
            </a:r>
            <a:endParaRPr lang="en-US" sz="5000" dirty="0">
              <a:solidFill>
                <a:srgbClr val="3F3F3F"/>
              </a:solidFill>
              <a:latin typeface="DM Sans" pitchFamily="2" charset="0"/>
              <a:ea typeface="Arial Black"/>
              <a:cs typeface="Arial Black"/>
              <a:sym typeface="Arial Black"/>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04</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pic>
        <p:nvPicPr>
          <p:cNvPr id="65" name="Picture 64" descr="logo">
            <a:extLst>
              <a:ext uri="{FF2B5EF4-FFF2-40B4-BE49-F238E27FC236}">
                <a16:creationId xmlns:a16="http://schemas.microsoft.com/office/drawing/2014/main" id="{68E5A963-F314-0099-0F12-68B014BE9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65" y="1046174"/>
            <a:ext cx="2403139" cy="8564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a:extLst>
              <a:ext uri="{FF2B5EF4-FFF2-40B4-BE49-F238E27FC236}">
                <a16:creationId xmlns:a16="http://schemas.microsoft.com/office/drawing/2014/main" id="{5AF4B459-7352-B1C5-EFBD-2B2A20201C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893" y="1005936"/>
            <a:ext cx="2056507" cy="814526"/>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p:cNvGrpSpPr/>
          <p:nvPr/>
        </p:nvGrpSpPr>
        <p:grpSpPr>
          <a:xfrm>
            <a:off x="1063870" y="1861187"/>
            <a:ext cx="3468338" cy="461665"/>
            <a:chOff x="1071365" y="1342475"/>
            <a:chExt cx="2196352" cy="461665"/>
          </a:xfrm>
        </p:grpSpPr>
        <p:sp>
          <p:nvSpPr>
            <p:cNvPr id="71" name="TextBox 70">
              <a:extLst>
                <a:ext uri="{FF2B5EF4-FFF2-40B4-BE49-F238E27FC236}">
                  <a16:creationId xmlns:a16="http://schemas.microsoft.com/office/drawing/2014/main" id="{EFAEA706-5EDB-4672-99EE-B54FBC973702}"/>
                </a:ext>
              </a:extLst>
            </p:cNvPr>
            <p:cNvSpPr txBox="1"/>
            <p:nvPr/>
          </p:nvSpPr>
          <p:spPr>
            <a:xfrm>
              <a:off x="1242775" y="1342475"/>
              <a:ext cx="2024942" cy="461665"/>
            </a:xfrm>
            <a:prstGeom prst="rect">
              <a:avLst/>
            </a:prstGeom>
            <a:noFill/>
          </p:spPr>
          <p:txBody>
            <a:bodyPr wrap="square" rtlCol="0" anchor="ctr">
              <a:spAutoFit/>
            </a:bodyPr>
            <a:lstStyle/>
            <a:p>
              <a:r>
                <a:rPr lang="en-US" sz="2400" dirty="0">
                  <a:solidFill>
                    <a:srgbClr val="000000"/>
                  </a:solidFill>
                  <a:latin typeface="DM Sans" pitchFamily="2" charset="0"/>
                </a:rPr>
                <a:t>Tutor Request</a:t>
              </a:r>
              <a:endParaRPr lang="en-US" sz="2400" dirty="0">
                <a:latin typeface="DM Sans"/>
              </a:endParaRPr>
            </a:p>
          </p:txBody>
        </p:sp>
        <p:sp>
          <p:nvSpPr>
            <p:cNvPr id="72"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cxnSp>
        <p:nvCxnSpPr>
          <p:cNvPr id="16"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561354" y="1884137"/>
            <a:ext cx="3468338" cy="461665"/>
            <a:chOff x="1071365" y="1360191"/>
            <a:chExt cx="2196352" cy="461665"/>
          </a:xfrm>
        </p:grpSpPr>
        <p:sp>
          <p:nvSpPr>
            <p:cNvPr id="27" name="TextBox 26">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Hire tutor</a:t>
              </a:r>
              <a:endParaRPr lang="en-US" sz="1600" dirty="0">
                <a:solidFill>
                  <a:srgbClr val="000000"/>
                </a:solidFill>
                <a:latin typeface="DM Sans" pitchFamily="2" charset="0"/>
                <a:ea typeface="Arial"/>
                <a:cs typeface="Arial"/>
                <a:sym typeface="Arial"/>
              </a:endParaRPr>
            </a:p>
          </p:txBody>
        </p:sp>
        <p:sp>
          <p:nvSpPr>
            <p:cNvPr id="28"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3" name="Group 2"/>
          <p:cNvGrpSpPr/>
          <p:nvPr/>
        </p:nvGrpSpPr>
        <p:grpSpPr>
          <a:xfrm>
            <a:off x="1063870" y="2260609"/>
            <a:ext cx="2836585" cy="461665"/>
            <a:chOff x="1020219" y="2260609"/>
            <a:chExt cx="2836585" cy="461665"/>
          </a:xfrm>
        </p:grpSpPr>
        <p:sp>
          <p:nvSpPr>
            <p:cNvPr id="18" name="TextBox 17">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algn="just"/>
              <a:r>
                <a:rPr lang="en-US" sz="2400" dirty="0">
                  <a:solidFill>
                    <a:srgbClr val="000000"/>
                  </a:solidFill>
                  <a:latin typeface="DM Sans" pitchFamily="2" charset="0"/>
                </a:rPr>
                <a:t>Payment  System</a:t>
              </a:r>
            </a:p>
          </p:txBody>
        </p:sp>
        <p:sp>
          <p:nvSpPr>
            <p:cNvPr id="29"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30" name="Group 29"/>
          <p:cNvGrpSpPr/>
          <p:nvPr/>
        </p:nvGrpSpPr>
        <p:grpSpPr>
          <a:xfrm>
            <a:off x="1063870" y="2664901"/>
            <a:ext cx="2836585" cy="461665"/>
            <a:chOff x="1020219" y="2260609"/>
            <a:chExt cx="2836585" cy="461665"/>
          </a:xfrm>
        </p:grpSpPr>
        <p:sp>
          <p:nvSpPr>
            <p:cNvPr id="31" name="TextBox 30">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algn="just"/>
              <a:r>
                <a:rPr lang="en-US" sz="2400" dirty="0">
                  <a:solidFill>
                    <a:srgbClr val="000000"/>
                  </a:solidFill>
                  <a:latin typeface="DM Sans" pitchFamily="2" charset="0"/>
                </a:rPr>
                <a:t>Quick Chat</a:t>
              </a:r>
            </a:p>
          </p:txBody>
        </p:sp>
        <p:sp>
          <p:nvSpPr>
            <p:cNvPr id="32"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33" name="Group 32"/>
          <p:cNvGrpSpPr/>
          <p:nvPr/>
        </p:nvGrpSpPr>
        <p:grpSpPr>
          <a:xfrm>
            <a:off x="1063870" y="3090767"/>
            <a:ext cx="2836585" cy="461665"/>
            <a:chOff x="1020219" y="2260609"/>
            <a:chExt cx="2836585" cy="461665"/>
          </a:xfrm>
        </p:grpSpPr>
        <p:sp>
          <p:nvSpPr>
            <p:cNvPr id="34" name="TextBox 33">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algn="just"/>
              <a:r>
                <a:rPr lang="en-US" sz="2400" dirty="0">
                  <a:solidFill>
                    <a:srgbClr val="000000"/>
                  </a:solidFill>
                  <a:latin typeface="DM Sans" pitchFamily="2" charset="0"/>
                </a:rPr>
                <a:t>Online tuition</a:t>
              </a:r>
            </a:p>
          </p:txBody>
        </p:sp>
        <p:sp>
          <p:nvSpPr>
            <p:cNvPr id="37"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38" name="Group 37"/>
          <p:cNvGrpSpPr/>
          <p:nvPr/>
        </p:nvGrpSpPr>
        <p:grpSpPr>
          <a:xfrm>
            <a:off x="1063870" y="3502706"/>
            <a:ext cx="2836585" cy="461665"/>
            <a:chOff x="1020219" y="2260609"/>
            <a:chExt cx="2836585" cy="461665"/>
          </a:xfrm>
        </p:grpSpPr>
        <p:sp>
          <p:nvSpPr>
            <p:cNvPr id="39" name="TextBox 38">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algn="just"/>
              <a:r>
                <a:rPr lang="en-US" sz="2400" dirty="0">
                  <a:solidFill>
                    <a:srgbClr val="000000"/>
                  </a:solidFill>
                  <a:latin typeface="DM Sans" pitchFamily="2" charset="0"/>
                </a:rPr>
                <a:t>Available Tuitions</a:t>
              </a:r>
            </a:p>
          </p:txBody>
        </p:sp>
        <p:sp>
          <p:nvSpPr>
            <p:cNvPr id="40"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6561354" y="2295569"/>
            <a:ext cx="3761177" cy="830997"/>
            <a:chOff x="1071365" y="1352528"/>
            <a:chExt cx="2603611" cy="830997"/>
          </a:xfrm>
        </p:grpSpPr>
        <p:sp>
          <p:nvSpPr>
            <p:cNvPr id="42" name="TextBox 41">
              <a:extLst>
                <a:ext uri="{FF2B5EF4-FFF2-40B4-BE49-F238E27FC236}">
                  <a16:creationId xmlns:a16="http://schemas.microsoft.com/office/drawing/2014/main" id="{EFAEA706-5EDB-4672-99EE-B54FBC973702}"/>
                </a:ext>
              </a:extLst>
            </p:cNvPr>
            <p:cNvSpPr txBox="1"/>
            <p:nvPr/>
          </p:nvSpPr>
          <p:spPr>
            <a:xfrm>
              <a:off x="1258739" y="1352528"/>
              <a:ext cx="2416237" cy="830997"/>
            </a:xfrm>
            <a:prstGeom prst="rect">
              <a:avLst/>
            </a:prstGeom>
            <a:noFill/>
          </p:spPr>
          <p:txBody>
            <a:bodyPr wrap="square" rtlCol="0" anchor="ctr">
              <a:spAutoFit/>
            </a:bodyPr>
            <a:lstStyle/>
            <a:p>
              <a:pPr lvl="0">
                <a:buClr>
                  <a:srgbClr val="C00000"/>
                </a:buClr>
                <a:buSzPts val="2000"/>
              </a:pPr>
              <a:r>
                <a:rPr lang="en-US" sz="2400" dirty="0">
                  <a:latin typeface="DM Sans" pitchFamily="2" charset="0"/>
                  <a:ea typeface="Century Schoolbook"/>
                  <a:cs typeface="Century Schoolbook"/>
                  <a:sym typeface="Century Schoolbook"/>
                </a:rPr>
                <a:t>Request a tutor(specific requirements)</a:t>
              </a:r>
              <a:endParaRPr lang="en-US" sz="1600" dirty="0">
                <a:latin typeface="DM Sans" pitchFamily="2" charset="0"/>
                <a:ea typeface="Arial"/>
                <a:cs typeface="Arial"/>
                <a:sym typeface="Arial"/>
              </a:endParaRPr>
            </a:p>
          </p:txBody>
        </p:sp>
        <p:sp>
          <p:nvSpPr>
            <p:cNvPr id="43"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4" name="Group 43"/>
          <p:cNvGrpSpPr/>
          <p:nvPr/>
        </p:nvGrpSpPr>
        <p:grpSpPr>
          <a:xfrm>
            <a:off x="6561354" y="3065903"/>
            <a:ext cx="3468338" cy="461665"/>
            <a:chOff x="1071365" y="1360191"/>
            <a:chExt cx="2196352" cy="461665"/>
          </a:xfrm>
        </p:grpSpPr>
        <p:sp>
          <p:nvSpPr>
            <p:cNvPr id="45" name="TextBox 44">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Become tutor</a:t>
              </a:r>
              <a:endParaRPr lang="en-US" sz="1600" dirty="0">
                <a:solidFill>
                  <a:srgbClr val="000000"/>
                </a:solidFill>
                <a:latin typeface="DM Sans" pitchFamily="2" charset="0"/>
                <a:ea typeface="Arial"/>
                <a:cs typeface="Arial"/>
                <a:sym typeface="Arial"/>
              </a:endParaRPr>
            </a:p>
          </p:txBody>
        </p:sp>
        <p:sp>
          <p:nvSpPr>
            <p:cNvPr id="46"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7" name="Group 46"/>
          <p:cNvGrpSpPr/>
          <p:nvPr/>
        </p:nvGrpSpPr>
        <p:grpSpPr>
          <a:xfrm>
            <a:off x="6561354" y="3547377"/>
            <a:ext cx="3468338" cy="461665"/>
            <a:chOff x="1071365" y="1360191"/>
            <a:chExt cx="2196352" cy="461665"/>
          </a:xfrm>
        </p:grpSpPr>
        <p:sp>
          <p:nvSpPr>
            <p:cNvPr id="48" name="TextBox 47">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Premium tutor</a:t>
              </a:r>
              <a:endParaRPr lang="en-US" sz="1600" dirty="0">
                <a:solidFill>
                  <a:srgbClr val="000000"/>
                </a:solidFill>
                <a:latin typeface="DM Sans" pitchFamily="2" charset="0"/>
                <a:ea typeface="Arial"/>
                <a:cs typeface="Arial"/>
                <a:sym typeface="Arial"/>
              </a:endParaRPr>
            </a:p>
          </p:txBody>
        </p:sp>
        <p:sp>
          <p:nvSpPr>
            <p:cNvPr id="49"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6561354" y="4002352"/>
            <a:ext cx="3468338" cy="461665"/>
            <a:chOff x="1071365" y="1360191"/>
            <a:chExt cx="2196352" cy="461665"/>
          </a:xfrm>
        </p:grpSpPr>
        <p:sp>
          <p:nvSpPr>
            <p:cNvPr id="51" name="TextBox 50">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Tuition Post</a:t>
              </a:r>
              <a:endParaRPr lang="en-US" sz="1600" dirty="0">
                <a:solidFill>
                  <a:srgbClr val="000000"/>
                </a:solidFill>
                <a:latin typeface="DM Sans" pitchFamily="2" charset="0"/>
                <a:ea typeface="Arial"/>
                <a:cs typeface="Arial"/>
                <a:sym typeface="Arial"/>
              </a:endParaRPr>
            </a:p>
          </p:txBody>
        </p:sp>
        <p:sp>
          <p:nvSpPr>
            <p:cNvPr id="52"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59" name="Group 58"/>
          <p:cNvGrpSpPr/>
          <p:nvPr/>
        </p:nvGrpSpPr>
        <p:grpSpPr>
          <a:xfrm>
            <a:off x="6561354" y="4487077"/>
            <a:ext cx="3468338" cy="461665"/>
            <a:chOff x="1071365" y="1360191"/>
            <a:chExt cx="2196352" cy="461665"/>
          </a:xfrm>
        </p:grpSpPr>
        <p:sp>
          <p:nvSpPr>
            <p:cNvPr id="60" name="TextBox 59">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Payment</a:t>
              </a:r>
              <a:endParaRPr lang="en-US" sz="1600" dirty="0">
                <a:solidFill>
                  <a:srgbClr val="000000"/>
                </a:solidFill>
                <a:latin typeface="DM Sans" pitchFamily="2" charset="0"/>
                <a:ea typeface="Arial"/>
                <a:cs typeface="Arial"/>
                <a:sym typeface="Arial"/>
              </a:endParaRPr>
            </a:p>
          </p:txBody>
        </p:sp>
        <p:sp>
          <p:nvSpPr>
            <p:cNvPr id="61"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60489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000" b="1" dirty="0">
                <a:solidFill>
                  <a:srgbClr val="3F3F3F"/>
                </a:solidFill>
                <a:latin typeface="DM Sans" pitchFamily="2" charset="0"/>
                <a:ea typeface="Arial Black"/>
                <a:cs typeface="Arial Black"/>
                <a:sym typeface="Arial Black"/>
              </a:rPr>
              <a:t>Features of Existing Products </a:t>
            </a:r>
            <a:endParaRPr lang="en-US" sz="5000" dirty="0">
              <a:solidFill>
                <a:srgbClr val="3F3F3F"/>
              </a:solidFill>
              <a:latin typeface="DM Sans" pitchFamily="2" charset="0"/>
              <a:ea typeface="Arial Black"/>
              <a:cs typeface="Arial Black"/>
              <a:sym typeface="Arial Black"/>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05</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grpSp>
        <p:nvGrpSpPr>
          <p:cNvPr id="70" name="Group 69"/>
          <p:cNvGrpSpPr/>
          <p:nvPr/>
        </p:nvGrpSpPr>
        <p:grpSpPr>
          <a:xfrm>
            <a:off x="1221811" y="1977569"/>
            <a:ext cx="3468338" cy="461665"/>
            <a:chOff x="1071365" y="1342475"/>
            <a:chExt cx="2196352" cy="461665"/>
          </a:xfrm>
        </p:grpSpPr>
        <p:sp>
          <p:nvSpPr>
            <p:cNvPr id="71" name="TextBox 70">
              <a:extLst>
                <a:ext uri="{FF2B5EF4-FFF2-40B4-BE49-F238E27FC236}">
                  <a16:creationId xmlns:a16="http://schemas.microsoft.com/office/drawing/2014/main" id="{EFAEA706-5EDB-4672-99EE-B54FBC973702}"/>
                </a:ext>
              </a:extLst>
            </p:cNvPr>
            <p:cNvSpPr txBox="1"/>
            <p:nvPr/>
          </p:nvSpPr>
          <p:spPr>
            <a:xfrm>
              <a:off x="1242775" y="1342475"/>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Hire tutor</a:t>
              </a:r>
              <a:endParaRPr lang="en-US" sz="1600" dirty="0">
                <a:solidFill>
                  <a:srgbClr val="000000"/>
                </a:solidFill>
                <a:latin typeface="DM Sans" pitchFamily="2" charset="0"/>
                <a:ea typeface="Arial"/>
                <a:cs typeface="Arial"/>
                <a:sym typeface="Arial"/>
              </a:endParaRPr>
            </a:p>
          </p:txBody>
        </p:sp>
        <p:sp>
          <p:nvSpPr>
            <p:cNvPr id="72"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cxnSp>
        <p:nvCxnSpPr>
          <p:cNvPr id="16"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221811" y="2376991"/>
            <a:ext cx="2836585" cy="461665"/>
            <a:chOff x="1020219" y="2260609"/>
            <a:chExt cx="2836585" cy="461665"/>
          </a:xfrm>
        </p:grpSpPr>
        <p:sp>
          <p:nvSpPr>
            <p:cNvPr id="18" name="TextBox 17">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Become tutor</a:t>
              </a:r>
              <a:endParaRPr lang="en-US" sz="1600" dirty="0">
                <a:solidFill>
                  <a:srgbClr val="000000"/>
                </a:solidFill>
                <a:latin typeface="DM Sans" pitchFamily="2" charset="0"/>
                <a:ea typeface="Arial"/>
                <a:cs typeface="Arial"/>
                <a:sym typeface="Arial"/>
              </a:endParaRPr>
            </a:p>
          </p:txBody>
        </p:sp>
        <p:sp>
          <p:nvSpPr>
            <p:cNvPr id="29"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30" name="Group 29"/>
          <p:cNvGrpSpPr/>
          <p:nvPr/>
        </p:nvGrpSpPr>
        <p:grpSpPr>
          <a:xfrm>
            <a:off x="1221811" y="2781283"/>
            <a:ext cx="3942809" cy="461665"/>
            <a:chOff x="1020219" y="2260609"/>
            <a:chExt cx="3942809" cy="461665"/>
          </a:xfrm>
        </p:grpSpPr>
        <p:sp>
          <p:nvSpPr>
            <p:cNvPr id="31" name="TextBox 30">
              <a:extLst>
                <a:ext uri="{FF2B5EF4-FFF2-40B4-BE49-F238E27FC236}">
                  <a16:creationId xmlns:a16="http://schemas.microsoft.com/office/drawing/2014/main" id="{EFAEA706-5EDB-4672-99EE-B54FBC973702}"/>
                </a:ext>
              </a:extLst>
            </p:cNvPr>
            <p:cNvSpPr txBox="1"/>
            <p:nvPr/>
          </p:nvSpPr>
          <p:spPr>
            <a:xfrm>
              <a:off x="1290899" y="2260609"/>
              <a:ext cx="3672129"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Tuition Post / Job board</a:t>
              </a:r>
              <a:endParaRPr lang="en-US" sz="1600" dirty="0">
                <a:solidFill>
                  <a:srgbClr val="000000"/>
                </a:solidFill>
                <a:latin typeface="DM Sans" pitchFamily="2" charset="0"/>
                <a:ea typeface="Arial"/>
                <a:cs typeface="Arial"/>
                <a:sym typeface="Arial"/>
              </a:endParaRPr>
            </a:p>
          </p:txBody>
        </p:sp>
        <p:sp>
          <p:nvSpPr>
            <p:cNvPr id="32"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pic>
        <p:nvPicPr>
          <p:cNvPr id="54" name="Google Shape;153;p11">
            <a:extLst>
              <a:ext uri="{FF2B5EF4-FFF2-40B4-BE49-F238E27FC236}">
                <a16:creationId xmlns:a16="http://schemas.microsoft.com/office/drawing/2014/main" id="{2BB819CE-6CB1-6EB4-779D-4338F372C740}"/>
              </a:ext>
            </a:extLst>
          </p:cNvPr>
          <p:cNvPicPr preferRelativeResize="0"/>
          <p:nvPr/>
        </p:nvPicPr>
        <p:blipFill rotWithShape="1">
          <a:blip r:embed="rId3">
            <a:alphaModFix/>
          </a:blip>
          <a:srcRect t="14743" b="15007"/>
          <a:stretch/>
        </p:blipFill>
        <p:spPr>
          <a:xfrm>
            <a:off x="1288864" y="1141595"/>
            <a:ext cx="2286177" cy="943428"/>
          </a:xfrm>
          <a:prstGeom prst="rect">
            <a:avLst/>
          </a:prstGeom>
          <a:noFill/>
          <a:ln>
            <a:noFill/>
          </a:ln>
          <a:effectLst>
            <a:outerShdw blurRad="292100" dist="139700" dir="2700000" algn="tl" rotWithShape="0">
              <a:srgbClr val="333333">
                <a:alpha val="64313"/>
              </a:srgbClr>
            </a:outerShdw>
          </a:effectLst>
        </p:spPr>
      </p:pic>
      <p:grpSp>
        <p:nvGrpSpPr>
          <p:cNvPr id="4" name="Group 3"/>
          <p:cNvGrpSpPr/>
          <p:nvPr/>
        </p:nvGrpSpPr>
        <p:grpSpPr>
          <a:xfrm>
            <a:off x="1288864" y="3253270"/>
            <a:ext cx="3761177" cy="2244993"/>
            <a:chOff x="1288864" y="3253270"/>
            <a:chExt cx="3761177" cy="2244993"/>
          </a:xfrm>
        </p:grpSpPr>
        <p:grpSp>
          <p:nvGrpSpPr>
            <p:cNvPr id="26" name="Group 25"/>
            <p:cNvGrpSpPr/>
            <p:nvPr/>
          </p:nvGrpSpPr>
          <p:grpSpPr>
            <a:xfrm>
              <a:off x="1288864" y="4112487"/>
              <a:ext cx="3468338" cy="461665"/>
              <a:chOff x="1071365" y="1360191"/>
              <a:chExt cx="2196352" cy="461665"/>
            </a:xfrm>
          </p:grpSpPr>
          <p:sp>
            <p:nvSpPr>
              <p:cNvPr id="27" name="TextBox 26">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rgbClr val="000000"/>
                    </a:solidFill>
                    <a:latin typeface="DM Sans" pitchFamily="2" charset="0"/>
                  </a:rPr>
                  <a:t>Available Tuitions</a:t>
                </a:r>
                <a:endParaRPr lang="en-US" sz="1600" dirty="0">
                  <a:solidFill>
                    <a:srgbClr val="000000"/>
                  </a:solidFill>
                  <a:latin typeface="DM Sans" pitchFamily="2" charset="0"/>
                  <a:ea typeface="Arial"/>
                  <a:cs typeface="Arial"/>
                  <a:sym typeface="Arial"/>
                </a:endParaRPr>
              </a:p>
            </p:txBody>
          </p:sp>
          <p:sp>
            <p:nvSpPr>
              <p:cNvPr id="28"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1288864" y="4533521"/>
              <a:ext cx="3761177" cy="461665"/>
              <a:chOff x="1071365" y="1362130"/>
              <a:chExt cx="2603611" cy="461665"/>
            </a:xfrm>
          </p:grpSpPr>
          <p:sp>
            <p:nvSpPr>
              <p:cNvPr id="42" name="TextBox 41">
                <a:extLst>
                  <a:ext uri="{FF2B5EF4-FFF2-40B4-BE49-F238E27FC236}">
                    <a16:creationId xmlns:a16="http://schemas.microsoft.com/office/drawing/2014/main" id="{EFAEA706-5EDB-4672-99EE-B54FBC973702}"/>
                  </a:ext>
                </a:extLst>
              </p:cNvPr>
              <p:cNvSpPr txBox="1"/>
              <p:nvPr/>
            </p:nvSpPr>
            <p:spPr>
              <a:xfrm>
                <a:off x="1258739" y="1362130"/>
                <a:ext cx="2416237" cy="461665"/>
              </a:xfrm>
              <a:prstGeom prst="rect">
                <a:avLst/>
              </a:prstGeom>
              <a:noFill/>
            </p:spPr>
            <p:txBody>
              <a:bodyPr wrap="square" rtlCol="0" anchor="ctr">
                <a:spAutoFit/>
              </a:bodyPr>
              <a:lstStyle/>
              <a:p>
                <a:pPr lvl="0">
                  <a:buClr>
                    <a:srgbClr val="C00000"/>
                  </a:buClr>
                  <a:buSzPts val="2000"/>
                </a:pPr>
                <a:r>
                  <a:rPr lang="en-US" sz="2400" dirty="0">
                    <a:solidFill>
                      <a:srgbClr val="000000"/>
                    </a:solidFill>
                    <a:latin typeface="DM Sans" pitchFamily="2" charset="0"/>
                  </a:rPr>
                  <a:t>Quick Chat</a:t>
                </a:r>
                <a:endParaRPr lang="en-US" sz="1600" dirty="0">
                  <a:latin typeface="DM Sans" pitchFamily="2" charset="0"/>
                  <a:ea typeface="Arial"/>
                  <a:cs typeface="Arial"/>
                  <a:sym typeface="Arial"/>
                </a:endParaRPr>
              </a:p>
            </p:txBody>
          </p:sp>
          <p:sp>
            <p:nvSpPr>
              <p:cNvPr id="43"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44" name="Group 43"/>
            <p:cNvGrpSpPr/>
            <p:nvPr/>
          </p:nvGrpSpPr>
          <p:grpSpPr>
            <a:xfrm>
              <a:off x="1288864" y="5036598"/>
              <a:ext cx="3468338" cy="461665"/>
              <a:chOff x="1071365" y="1360191"/>
              <a:chExt cx="2196352" cy="461665"/>
            </a:xfrm>
          </p:grpSpPr>
          <p:sp>
            <p:nvSpPr>
              <p:cNvPr id="45" name="TextBox 44">
                <a:extLst>
                  <a:ext uri="{FF2B5EF4-FFF2-40B4-BE49-F238E27FC236}">
                    <a16:creationId xmlns:a16="http://schemas.microsoft.com/office/drawing/2014/main" id="{EFAEA706-5EDB-4672-99EE-B54FBC973702}"/>
                  </a:ext>
                </a:extLst>
              </p:cNvPr>
              <p:cNvSpPr txBox="1"/>
              <p:nvPr/>
            </p:nvSpPr>
            <p:spPr>
              <a:xfrm>
                <a:off x="1242775" y="1360191"/>
                <a:ext cx="2024942" cy="461665"/>
              </a:xfrm>
              <a:prstGeom prst="rect">
                <a:avLst/>
              </a:prstGeom>
              <a:noFill/>
            </p:spPr>
            <p:txBody>
              <a:bodyPr wrap="square" rtlCol="0" anchor="ctr">
                <a:spAutoFit/>
              </a:bodyPr>
              <a:lstStyle/>
              <a:p>
                <a:pPr lvl="0">
                  <a:buClr>
                    <a:schemeClr val="dk1"/>
                  </a:buClr>
                  <a:buSzPts val="2000"/>
                </a:pPr>
                <a:r>
                  <a:rPr lang="en-US" sz="2400" dirty="0">
                    <a:solidFill>
                      <a:srgbClr val="000000"/>
                    </a:solidFill>
                    <a:latin typeface="DM Sans" pitchFamily="2" charset="0"/>
                  </a:rPr>
                  <a:t>Review &amp; Rating</a:t>
                </a:r>
                <a:endParaRPr lang="en-US" sz="1600" dirty="0">
                  <a:solidFill>
                    <a:srgbClr val="000000"/>
                  </a:solidFill>
                  <a:latin typeface="DM Sans" pitchFamily="2" charset="0"/>
                  <a:ea typeface="Arial"/>
                  <a:cs typeface="Arial"/>
                  <a:sym typeface="Arial"/>
                </a:endParaRPr>
              </a:p>
            </p:txBody>
          </p:sp>
          <p:sp>
            <p:nvSpPr>
              <p:cNvPr id="46"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pic>
          <p:nvPicPr>
            <p:cNvPr id="55" name="Picture 10">
              <a:extLst>
                <a:ext uri="{FF2B5EF4-FFF2-40B4-BE49-F238E27FC236}">
                  <a16:creationId xmlns:a16="http://schemas.microsoft.com/office/drawing/2014/main" id="{3A477648-F4EF-9E53-A2CA-5FF70EE75B6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4204" y="3253270"/>
              <a:ext cx="1333340" cy="832844"/>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3031" y="1231206"/>
            <a:ext cx="1687144" cy="578912"/>
          </a:xfrm>
          <a:prstGeom prst="rect">
            <a:avLst/>
          </a:prstGeom>
        </p:spPr>
      </p:pic>
      <p:grpSp>
        <p:nvGrpSpPr>
          <p:cNvPr id="57" name="Group 56"/>
          <p:cNvGrpSpPr/>
          <p:nvPr/>
        </p:nvGrpSpPr>
        <p:grpSpPr>
          <a:xfrm>
            <a:off x="6983031" y="1915326"/>
            <a:ext cx="3468338" cy="461665"/>
            <a:chOff x="1071365" y="1342475"/>
            <a:chExt cx="2196352" cy="461665"/>
          </a:xfrm>
        </p:grpSpPr>
        <p:sp>
          <p:nvSpPr>
            <p:cNvPr id="58" name="TextBox 57">
              <a:extLst>
                <a:ext uri="{FF2B5EF4-FFF2-40B4-BE49-F238E27FC236}">
                  <a16:creationId xmlns:a16="http://schemas.microsoft.com/office/drawing/2014/main" id="{EFAEA706-5EDB-4672-99EE-B54FBC973702}"/>
                </a:ext>
              </a:extLst>
            </p:cNvPr>
            <p:cNvSpPr txBox="1"/>
            <p:nvPr/>
          </p:nvSpPr>
          <p:spPr>
            <a:xfrm>
              <a:off x="1242775" y="1342475"/>
              <a:ext cx="202494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Hire tutor</a:t>
              </a:r>
              <a:endParaRPr lang="en-US" sz="1600" dirty="0">
                <a:solidFill>
                  <a:srgbClr val="000000"/>
                </a:solidFill>
                <a:latin typeface="DM Sans" pitchFamily="2" charset="0"/>
                <a:ea typeface="Arial"/>
                <a:cs typeface="Arial"/>
                <a:sym typeface="Arial"/>
              </a:endParaRPr>
            </a:p>
          </p:txBody>
        </p:sp>
        <p:sp>
          <p:nvSpPr>
            <p:cNvPr id="62" name="Arrow: Chevron 1">
              <a:extLst>
                <a:ext uri="{FF2B5EF4-FFF2-40B4-BE49-F238E27FC236}">
                  <a16:creationId xmlns:a16="http://schemas.microsoft.com/office/drawing/2014/main" id="{0B6E9D80-65A0-4F30-AA14-603431121CBC}"/>
                </a:ext>
              </a:extLst>
            </p:cNvPr>
            <p:cNvSpPr/>
            <p:nvPr/>
          </p:nvSpPr>
          <p:spPr>
            <a:xfrm>
              <a:off x="1071365" y="1473600"/>
              <a:ext cx="17141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63" name="Group 62"/>
          <p:cNvGrpSpPr/>
          <p:nvPr/>
        </p:nvGrpSpPr>
        <p:grpSpPr>
          <a:xfrm>
            <a:off x="6983031" y="2344649"/>
            <a:ext cx="2836585" cy="461665"/>
            <a:chOff x="1020219" y="2260609"/>
            <a:chExt cx="2836585" cy="461665"/>
          </a:xfrm>
        </p:grpSpPr>
        <p:sp>
          <p:nvSpPr>
            <p:cNvPr id="64" name="TextBox 63">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Become tutor</a:t>
              </a:r>
              <a:endParaRPr lang="en-US" sz="1600" dirty="0">
                <a:solidFill>
                  <a:srgbClr val="000000"/>
                </a:solidFill>
                <a:latin typeface="DM Sans" pitchFamily="2" charset="0"/>
                <a:ea typeface="Arial"/>
                <a:cs typeface="Arial"/>
                <a:sym typeface="Arial"/>
              </a:endParaRPr>
            </a:p>
          </p:txBody>
        </p:sp>
        <p:sp>
          <p:nvSpPr>
            <p:cNvPr id="67"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77" name="Group 76"/>
          <p:cNvGrpSpPr/>
          <p:nvPr/>
        </p:nvGrpSpPr>
        <p:grpSpPr>
          <a:xfrm>
            <a:off x="7000628" y="2761103"/>
            <a:ext cx="2836585" cy="461665"/>
            <a:chOff x="1020219" y="2260609"/>
            <a:chExt cx="2836585" cy="461665"/>
          </a:xfrm>
        </p:grpSpPr>
        <p:sp>
          <p:nvSpPr>
            <p:cNvPr id="78" name="TextBox 77">
              <a:extLst>
                <a:ext uri="{FF2B5EF4-FFF2-40B4-BE49-F238E27FC236}">
                  <a16:creationId xmlns:a16="http://schemas.microsoft.com/office/drawing/2014/main" id="{EFAEA706-5EDB-4672-99EE-B54FBC973702}"/>
                </a:ext>
              </a:extLst>
            </p:cNvPr>
            <p:cNvSpPr txBox="1"/>
            <p:nvPr/>
          </p:nvSpPr>
          <p:spPr>
            <a:xfrm>
              <a:off x="1290899" y="2260609"/>
              <a:ext cx="2565905"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Tutor List</a:t>
              </a:r>
              <a:endParaRPr lang="en-US" sz="1600" dirty="0">
                <a:solidFill>
                  <a:srgbClr val="000000"/>
                </a:solidFill>
                <a:latin typeface="DM Sans" pitchFamily="2" charset="0"/>
                <a:ea typeface="Arial"/>
                <a:cs typeface="Arial"/>
                <a:sym typeface="Arial"/>
              </a:endParaRPr>
            </a:p>
          </p:txBody>
        </p:sp>
        <p:sp>
          <p:nvSpPr>
            <p:cNvPr id="79"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80" name="Group 79"/>
          <p:cNvGrpSpPr/>
          <p:nvPr/>
        </p:nvGrpSpPr>
        <p:grpSpPr>
          <a:xfrm>
            <a:off x="7000628" y="3195517"/>
            <a:ext cx="4063612" cy="461665"/>
            <a:chOff x="1020219" y="2260609"/>
            <a:chExt cx="4063612" cy="461665"/>
          </a:xfrm>
        </p:grpSpPr>
        <p:sp>
          <p:nvSpPr>
            <p:cNvPr id="81" name="TextBox 80">
              <a:extLst>
                <a:ext uri="{FF2B5EF4-FFF2-40B4-BE49-F238E27FC236}">
                  <a16:creationId xmlns:a16="http://schemas.microsoft.com/office/drawing/2014/main" id="{EFAEA706-5EDB-4672-99EE-B54FBC973702}"/>
                </a:ext>
              </a:extLst>
            </p:cNvPr>
            <p:cNvSpPr txBox="1"/>
            <p:nvPr/>
          </p:nvSpPr>
          <p:spPr>
            <a:xfrm>
              <a:off x="1290899" y="2260609"/>
              <a:ext cx="379293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Today Available Tuition</a:t>
              </a:r>
              <a:endParaRPr lang="en-US" sz="1600" dirty="0">
                <a:solidFill>
                  <a:srgbClr val="000000"/>
                </a:solidFill>
                <a:latin typeface="DM Sans" pitchFamily="2" charset="0"/>
                <a:ea typeface="Arial"/>
                <a:cs typeface="Arial"/>
                <a:sym typeface="Arial"/>
              </a:endParaRPr>
            </a:p>
          </p:txBody>
        </p:sp>
        <p:sp>
          <p:nvSpPr>
            <p:cNvPr id="82"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83" name="Group 82"/>
          <p:cNvGrpSpPr/>
          <p:nvPr/>
        </p:nvGrpSpPr>
        <p:grpSpPr>
          <a:xfrm>
            <a:off x="7000628" y="3613763"/>
            <a:ext cx="4063612" cy="461665"/>
            <a:chOff x="1020219" y="2260609"/>
            <a:chExt cx="4063612" cy="461665"/>
          </a:xfrm>
        </p:grpSpPr>
        <p:sp>
          <p:nvSpPr>
            <p:cNvPr id="84" name="TextBox 83">
              <a:extLst>
                <a:ext uri="{FF2B5EF4-FFF2-40B4-BE49-F238E27FC236}">
                  <a16:creationId xmlns:a16="http://schemas.microsoft.com/office/drawing/2014/main" id="{EFAEA706-5EDB-4672-99EE-B54FBC973702}"/>
                </a:ext>
              </a:extLst>
            </p:cNvPr>
            <p:cNvSpPr txBox="1"/>
            <p:nvPr/>
          </p:nvSpPr>
          <p:spPr>
            <a:xfrm>
              <a:off x="1290899" y="2260609"/>
              <a:ext cx="379293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Request for tutors</a:t>
              </a:r>
              <a:endParaRPr lang="en-US" sz="1600" dirty="0">
                <a:solidFill>
                  <a:srgbClr val="000000"/>
                </a:solidFill>
                <a:latin typeface="DM Sans" pitchFamily="2" charset="0"/>
                <a:ea typeface="Arial"/>
                <a:cs typeface="Arial"/>
                <a:sym typeface="Arial"/>
              </a:endParaRPr>
            </a:p>
          </p:txBody>
        </p:sp>
        <p:sp>
          <p:nvSpPr>
            <p:cNvPr id="85"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p:nvGrpSpPr>
          <p:cNvPr id="86" name="Group 85"/>
          <p:cNvGrpSpPr/>
          <p:nvPr/>
        </p:nvGrpSpPr>
        <p:grpSpPr>
          <a:xfrm>
            <a:off x="7000628" y="4033781"/>
            <a:ext cx="4063612" cy="461665"/>
            <a:chOff x="1020219" y="2260609"/>
            <a:chExt cx="4063612" cy="461665"/>
          </a:xfrm>
        </p:grpSpPr>
        <p:sp>
          <p:nvSpPr>
            <p:cNvPr id="87" name="TextBox 86">
              <a:extLst>
                <a:ext uri="{FF2B5EF4-FFF2-40B4-BE49-F238E27FC236}">
                  <a16:creationId xmlns:a16="http://schemas.microsoft.com/office/drawing/2014/main" id="{EFAEA706-5EDB-4672-99EE-B54FBC973702}"/>
                </a:ext>
              </a:extLst>
            </p:cNvPr>
            <p:cNvSpPr txBox="1"/>
            <p:nvPr/>
          </p:nvSpPr>
          <p:spPr>
            <a:xfrm>
              <a:off x="1290899" y="2260609"/>
              <a:ext cx="3792932" cy="461665"/>
            </a:xfrm>
            <a:prstGeom prst="rect">
              <a:avLst/>
            </a:prstGeom>
            <a:noFill/>
          </p:spPr>
          <p:txBody>
            <a:bodyPr wrap="square" rtlCol="0" anchor="ctr">
              <a:spAutoFit/>
            </a:bodyPr>
            <a:lstStyle/>
            <a:p>
              <a:pPr lvl="0">
                <a:buClr>
                  <a:schemeClr val="dk1"/>
                </a:buClr>
                <a:buSzPts val="2000"/>
              </a:pPr>
              <a:r>
                <a:rPr lang="en-US" sz="2400" dirty="0">
                  <a:solidFill>
                    <a:schemeClr val="dk1"/>
                  </a:solidFill>
                  <a:latin typeface="DM Sans" pitchFamily="2" charset="0"/>
                  <a:ea typeface="Century Schoolbook"/>
                  <a:cs typeface="Century Schoolbook"/>
                  <a:sym typeface="Century Schoolbook"/>
                </a:rPr>
                <a:t>Payment</a:t>
              </a:r>
              <a:endParaRPr lang="en-US" sz="1600" dirty="0">
                <a:solidFill>
                  <a:srgbClr val="000000"/>
                </a:solidFill>
                <a:latin typeface="DM Sans" pitchFamily="2" charset="0"/>
                <a:ea typeface="Arial"/>
                <a:cs typeface="Arial"/>
                <a:sym typeface="Arial"/>
              </a:endParaRPr>
            </a:p>
          </p:txBody>
        </p:sp>
        <p:sp>
          <p:nvSpPr>
            <p:cNvPr id="88" name="Arrow: Chevron 1">
              <a:extLst>
                <a:ext uri="{FF2B5EF4-FFF2-40B4-BE49-F238E27FC236}">
                  <a16:creationId xmlns:a16="http://schemas.microsoft.com/office/drawing/2014/main" id="{0B6E9D80-65A0-4F30-AA14-603431121CBC}"/>
                </a:ext>
              </a:extLst>
            </p:cNvPr>
            <p:cNvSpPr/>
            <p:nvPr/>
          </p:nvSpPr>
          <p:spPr>
            <a:xfrm>
              <a:off x="1020219" y="2393350"/>
              <a:ext cx="270680" cy="245317"/>
            </a:xfrm>
            <a:prstGeom prst="chevron">
              <a:avLst>
                <a:gd name="adj" fmla="val 5251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38024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1">
            <a:extLst>
              <a:ext uri="{FF2B5EF4-FFF2-40B4-BE49-F238E27FC236}">
                <a16:creationId xmlns:a16="http://schemas.microsoft.com/office/drawing/2014/main" id="{12DCABAE-B74C-486B-A34A-27F6A87B3775}"/>
              </a:ext>
            </a:extLst>
          </p:cNvPr>
          <p:cNvGraphicFramePr>
            <a:graphicFrameLocks noGrp="1"/>
          </p:cNvGraphicFramePr>
          <p:nvPr>
            <p:extLst>
              <p:ext uri="{D42A27DB-BD31-4B8C-83A1-F6EECF244321}">
                <p14:modId xmlns:p14="http://schemas.microsoft.com/office/powerpoint/2010/main" val="3091776314"/>
              </p:ext>
            </p:extLst>
          </p:nvPr>
        </p:nvGraphicFramePr>
        <p:xfrm>
          <a:off x="1005841" y="710898"/>
          <a:ext cx="10145684" cy="5560949"/>
        </p:xfrm>
        <a:graphic>
          <a:graphicData uri="http://schemas.openxmlformats.org/drawingml/2006/table">
            <a:tbl>
              <a:tblPr firstRow="1" bandRow="1">
                <a:tableStyleId>{69CF1AB2-1976-4502-BF36-3FF5EA218861}</a:tableStyleId>
              </a:tblPr>
              <a:tblGrid>
                <a:gridCol w="415635">
                  <a:extLst>
                    <a:ext uri="{9D8B030D-6E8A-4147-A177-3AD203B41FA5}">
                      <a16:colId xmlns:a16="http://schemas.microsoft.com/office/drawing/2014/main" val="20001"/>
                    </a:ext>
                  </a:extLst>
                </a:gridCol>
                <a:gridCol w="2266552">
                  <a:extLst>
                    <a:ext uri="{9D8B030D-6E8A-4147-A177-3AD203B41FA5}">
                      <a16:colId xmlns:a16="http://schemas.microsoft.com/office/drawing/2014/main" val="291972510"/>
                    </a:ext>
                  </a:extLst>
                </a:gridCol>
                <a:gridCol w="1362075">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gridCol w="1352550">
                  <a:extLst>
                    <a:ext uri="{9D8B030D-6E8A-4147-A177-3AD203B41FA5}">
                      <a16:colId xmlns:a16="http://schemas.microsoft.com/office/drawing/2014/main" val="20005"/>
                    </a:ext>
                  </a:extLst>
                </a:gridCol>
                <a:gridCol w="1265397">
                  <a:extLst>
                    <a:ext uri="{9D8B030D-6E8A-4147-A177-3AD203B41FA5}">
                      <a16:colId xmlns:a16="http://schemas.microsoft.com/office/drawing/2014/main" val="20007"/>
                    </a:ext>
                  </a:extLst>
                </a:gridCol>
                <a:gridCol w="1168900">
                  <a:extLst>
                    <a:ext uri="{9D8B030D-6E8A-4147-A177-3AD203B41FA5}">
                      <a16:colId xmlns:a16="http://schemas.microsoft.com/office/drawing/2014/main" val="20008"/>
                    </a:ext>
                  </a:extLst>
                </a:gridCol>
              </a:tblGrid>
              <a:tr h="282973">
                <a:tc gridSpan="2">
                  <a:txBody>
                    <a:bodyPr/>
                    <a:lstStyle/>
                    <a:p>
                      <a:pPr algn="ctr" latinLnBrk="1"/>
                      <a:r>
                        <a:rPr lang="en-US" sz="1400" dirty="0">
                          <a:solidFill>
                            <a:schemeClr val="bg1"/>
                          </a:solidFill>
                          <a:effectLst/>
                          <a:latin typeface="DM Sans" pitchFamily="2" charset="0"/>
                        </a:rPr>
                        <a:t>Features</a:t>
                      </a:r>
                      <a:endParaRPr lang="ko-KR" altLang="en-US" sz="1400" b="1" dirty="0">
                        <a:solidFill>
                          <a:schemeClr val="bg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latinLnBrk="1"/>
                      <a:endParaRPr lang="ko-KR" altLang="en-US" sz="1400" b="1" dirty="0">
                        <a:solidFill>
                          <a:schemeClr val="bg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r>
                        <a:rPr lang="en-US" sz="1200" dirty="0">
                          <a:solidFill>
                            <a:schemeClr val="bg1"/>
                          </a:solidFill>
                          <a:effectLst/>
                          <a:latin typeface="DM Sans" pitchFamily="2" charset="0"/>
                        </a:rPr>
                        <a:t>tutorsheba.com</a:t>
                      </a:r>
                      <a:endParaRPr lang="ko-KR" altLang="en-US" sz="1200" b="1" dirty="0">
                        <a:solidFill>
                          <a:schemeClr val="bg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solidFill>
                            <a:schemeClr val="bg1"/>
                          </a:solidFill>
                          <a:effectLst/>
                          <a:latin typeface="DM Sans" pitchFamily="2" charset="0"/>
                        </a:rPr>
                        <a:t>bdtutors.com</a:t>
                      </a:r>
                      <a:endParaRPr lang="en-US" sz="1600" dirty="0">
                        <a:solidFill>
                          <a:schemeClr val="bg1"/>
                        </a:solidFill>
                        <a:effectLst/>
                        <a:latin typeface="DM Sans" pitchFamily="2" charset="0"/>
                        <a:ea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r>
                        <a:rPr lang="en-US" sz="1200" dirty="0">
                          <a:solidFill>
                            <a:schemeClr val="bg1"/>
                          </a:solidFill>
                          <a:effectLst/>
                          <a:latin typeface="DM Sans" pitchFamily="2" charset="0"/>
                        </a:rPr>
                        <a:t>caretutors.com</a:t>
                      </a:r>
                      <a:endParaRPr lang="ko-KR" altLang="en-US" sz="1200" b="1" dirty="0">
                        <a:solidFill>
                          <a:schemeClr val="bg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r>
                        <a:rPr lang="en-US" sz="1200" dirty="0">
                          <a:solidFill>
                            <a:schemeClr val="bg1"/>
                          </a:solidFill>
                          <a:effectLst/>
                          <a:latin typeface="DM Sans" pitchFamily="2" charset="0"/>
                        </a:rPr>
                        <a:t>dhakatutors.com</a:t>
                      </a:r>
                      <a:endParaRPr lang="ko-KR" altLang="en-US" sz="1200" b="1" dirty="0">
                        <a:solidFill>
                          <a:schemeClr val="bg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r>
                        <a:rPr lang="en-US" sz="1200" dirty="0">
                          <a:solidFill>
                            <a:schemeClr val="bg1"/>
                          </a:solidFill>
                          <a:effectLst/>
                          <a:latin typeface="DM Sans" pitchFamily="2" charset="0"/>
                        </a:rPr>
                        <a:t>deshtutor.com</a:t>
                      </a:r>
                      <a:endParaRPr lang="ko-KR" altLang="en-US" sz="1200" b="1" dirty="0">
                        <a:solidFill>
                          <a:schemeClr val="bg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solidFill>
                            <a:schemeClr val="bg1"/>
                          </a:solidFill>
                          <a:effectLst/>
                          <a:latin typeface="DM Sans"/>
                        </a:rPr>
                        <a:t> Our</a:t>
                      </a:r>
                      <a:r>
                        <a:rPr lang="en-US" sz="1200" dirty="0">
                          <a:solidFill>
                            <a:schemeClr val="bg1"/>
                          </a:solidFill>
                          <a:effectLst/>
                          <a:latin typeface="DM Sans"/>
                          <a:ea typeface="Times New Roman" panose="02020603050405020304" pitchFamily="18" charset="0"/>
                        </a:rPr>
                        <a:t> Product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2426">
                <a:tc row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solidFill>
                          <a:latin typeface="+mn-lt"/>
                          <a:cs typeface="Arial" pitchFamily="34" charset="0"/>
                        </a:rPr>
                        <a:t>Roles</a:t>
                      </a:r>
                      <a:endParaRPr lang="ko-KR" altLang="en-US" sz="1400" b="0" dirty="0">
                        <a:solidFill>
                          <a:schemeClr val="tx1"/>
                        </a:solidFill>
                        <a:latin typeface="+mn-lt"/>
                        <a:cs typeface="Arial" pitchFamily="34" charset="0"/>
                      </a:endParaRPr>
                    </a:p>
                  </a:txBody>
                  <a:tcPr marL="0" marR="0" marT="0" marB="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12700" marR="0" lvl="0" algn="l">
                        <a:lnSpc>
                          <a:spcPts val="1095"/>
                        </a:lnSpc>
                        <a:spcBef>
                          <a:spcPts val="0"/>
                        </a:spcBef>
                        <a:spcAft>
                          <a:spcPts val="0"/>
                        </a:spcAft>
                      </a:pPr>
                      <a:r>
                        <a:rPr lang="en-US" sz="1200" dirty="0">
                          <a:effectLst/>
                          <a:latin typeface="DM Sans" pitchFamily="2" charset="0"/>
                        </a:rPr>
                        <a:t>             Admin</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10001"/>
                  </a:ext>
                </a:extLst>
              </a:tr>
              <a:tr h="212426">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12700" marR="0" lvl="0" algn="l">
                        <a:lnSpc>
                          <a:spcPts val="1095"/>
                        </a:lnSpc>
                        <a:spcBef>
                          <a:spcPts val="0"/>
                        </a:spcBef>
                        <a:spcAft>
                          <a:spcPts val="0"/>
                        </a:spcAft>
                      </a:pPr>
                      <a:r>
                        <a:rPr lang="en-US" sz="1200" dirty="0">
                          <a:effectLst/>
                          <a:latin typeface="DM Sans" pitchFamily="2" charset="0"/>
                        </a:rPr>
                        <a:t>              Tutor</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55"/>
                        </a:lnSpc>
                        <a:spcBef>
                          <a:spcPts val="0"/>
                        </a:spcBef>
                        <a:spcAft>
                          <a:spcPts val="0"/>
                        </a:spcAft>
                      </a:pPr>
                      <a:endParaRPr lang="en-US" sz="1000" dirty="0">
                        <a:effectLst/>
                        <a:latin typeface="DM Sans" pitchFamily="2" charset="0"/>
                        <a:ea typeface="Times New Roman" panose="02020603050405020304"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2191764229"/>
                  </a:ext>
                </a:extLst>
              </a:tr>
              <a:tr h="212426">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12700" marR="0" lvl="0" algn="l">
                        <a:lnSpc>
                          <a:spcPts val="1110"/>
                        </a:lnSpc>
                        <a:spcBef>
                          <a:spcPts val="0"/>
                        </a:spcBef>
                        <a:spcAft>
                          <a:spcPts val="0"/>
                        </a:spcAft>
                      </a:pPr>
                      <a:r>
                        <a:rPr lang="en-US" sz="1200" dirty="0">
                          <a:effectLst/>
                          <a:latin typeface="DM Sans" pitchFamily="2" charset="0"/>
                        </a:rPr>
                        <a:t>           Students</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266515263"/>
                  </a:ext>
                </a:extLst>
              </a:tr>
              <a:tr h="212426">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12700" marR="0" lvl="0" algn="l">
                        <a:lnSpc>
                          <a:spcPts val="1095"/>
                        </a:lnSpc>
                        <a:spcBef>
                          <a:spcPts val="0"/>
                        </a:spcBef>
                        <a:spcAft>
                          <a:spcPts val="0"/>
                        </a:spcAft>
                      </a:pPr>
                      <a:r>
                        <a:rPr lang="en-US" sz="1200" dirty="0">
                          <a:effectLst/>
                          <a:latin typeface="DM Sans" pitchFamily="2" charset="0"/>
                        </a:rPr>
                        <a:t>           Guardian</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278361690"/>
                  </a:ext>
                </a:extLst>
              </a:tr>
              <a:tr h="212426">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effectLst/>
                          <a:latin typeface="DM Sans"/>
                        </a:rPr>
                        <a:t>Available Tuitions</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1600806952"/>
                  </a:ext>
                </a:extLst>
              </a:tr>
              <a:tr h="212426">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effectLst/>
                          <a:latin typeface="DM Sans"/>
                        </a:rPr>
                        <a:t>Payment System</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1389896099"/>
                  </a:ext>
                </a:extLst>
              </a:tr>
              <a:tr h="212426">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effectLst/>
                          <a:latin typeface="DM Sans"/>
                        </a:rPr>
                        <a:t>Premium Tutors Search</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1926351034"/>
                  </a:ext>
                </a:extLst>
              </a:tr>
              <a:tr h="248088">
                <a:tc gridSpan="2">
                  <a:txBody>
                    <a:bodyPr/>
                    <a:lstStyle/>
                    <a:p>
                      <a:pPr marL="63500" marR="0" algn="ctr">
                        <a:lnSpc>
                          <a:spcPts val="1105"/>
                        </a:lnSpc>
                        <a:spcBef>
                          <a:spcPts val="0"/>
                        </a:spcBef>
                        <a:spcAft>
                          <a:spcPts val="0"/>
                        </a:spcAft>
                      </a:pPr>
                      <a:r>
                        <a:rPr lang="en-US" sz="1200" dirty="0">
                          <a:effectLst/>
                          <a:latin typeface="DM Sans"/>
                        </a:rPr>
                        <a:t>Affiliate Partner</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539710403"/>
                  </a:ext>
                </a:extLst>
              </a:tr>
              <a:tr h="248088">
                <a:tc gridSpan="2">
                  <a:txBody>
                    <a:bodyPr/>
                    <a:lstStyle/>
                    <a:p>
                      <a:pPr marL="63500" marR="0" algn="ctr">
                        <a:lnSpc>
                          <a:spcPts val="1105"/>
                        </a:lnSpc>
                        <a:spcBef>
                          <a:spcPts val="0"/>
                        </a:spcBef>
                        <a:spcAft>
                          <a:spcPts val="0"/>
                        </a:spcAft>
                      </a:pPr>
                      <a:r>
                        <a:rPr lang="en-US" sz="1200" dirty="0">
                          <a:effectLst/>
                          <a:latin typeface="DM Sans"/>
                        </a:rPr>
                        <a:t>Notifications System</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609856442"/>
                  </a:ext>
                </a:extLst>
              </a:tr>
              <a:tr h="248088">
                <a:tc gridSpan="2">
                  <a:txBody>
                    <a:bodyPr/>
                    <a:lstStyle/>
                    <a:p>
                      <a:pPr marL="63500" marR="0" algn="ctr">
                        <a:lnSpc>
                          <a:spcPts val="1105"/>
                        </a:lnSpc>
                        <a:spcBef>
                          <a:spcPts val="0"/>
                        </a:spcBef>
                        <a:spcAft>
                          <a:spcPts val="0"/>
                        </a:spcAft>
                      </a:pPr>
                      <a:r>
                        <a:rPr lang="en-US" sz="1200" dirty="0">
                          <a:effectLst/>
                          <a:latin typeface="DM Sans"/>
                        </a:rPr>
                        <a:t>FAQ</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3727755242"/>
                  </a:ext>
                </a:extLst>
              </a:tr>
              <a:tr h="248088">
                <a:tc gridSpan="2">
                  <a:txBody>
                    <a:bodyPr/>
                    <a:lstStyle/>
                    <a:p>
                      <a:pPr marL="63500" marR="0" algn="ctr">
                        <a:lnSpc>
                          <a:spcPts val="1105"/>
                        </a:lnSpc>
                        <a:spcBef>
                          <a:spcPts val="0"/>
                        </a:spcBef>
                        <a:spcAft>
                          <a:spcPts val="0"/>
                        </a:spcAft>
                      </a:pPr>
                      <a:r>
                        <a:rPr lang="en-US" sz="1200" dirty="0">
                          <a:effectLst/>
                          <a:latin typeface="DM Sans"/>
                        </a:rPr>
                        <a:t>Contact Us</a:t>
                      </a:r>
                      <a:endParaRPr lang="en-US" sz="1200" dirty="0">
                        <a:effectLst/>
                        <a:latin typeface="DM Sans"/>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646701205"/>
                  </a:ext>
                </a:extLst>
              </a:tr>
              <a:tr h="212426">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effectLst/>
                          <a:latin typeface="DM Sans" pitchFamily="2" charset="0"/>
                        </a:rPr>
                        <a:t>Tutor Request</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4059918719"/>
                  </a:ext>
                </a:extLst>
              </a:tr>
              <a:tr h="248088">
                <a:tc gridSpan="2">
                  <a:txBody>
                    <a:bodyPr/>
                    <a:lstStyle/>
                    <a:p>
                      <a:pPr marL="63500" marR="0" algn="ctr">
                        <a:lnSpc>
                          <a:spcPts val="1095"/>
                        </a:lnSpc>
                        <a:spcBef>
                          <a:spcPts val="0"/>
                        </a:spcBef>
                        <a:spcAft>
                          <a:spcPts val="0"/>
                        </a:spcAft>
                      </a:pPr>
                      <a:r>
                        <a:rPr lang="en-US" sz="1200" dirty="0">
                          <a:effectLst/>
                          <a:latin typeface="DM Sans" pitchFamily="2" charset="0"/>
                        </a:rPr>
                        <a:t>Quick Chat</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3822133138"/>
                  </a:ext>
                </a:extLst>
              </a:tr>
              <a:tr h="248088">
                <a:tc gridSpan="2">
                  <a:txBody>
                    <a:bodyPr/>
                    <a:lstStyle/>
                    <a:p>
                      <a:pPr marL="63500" marR="0" algn="ctr">
                        <a:lnSpc>
                          <a:spcPts val="1105"/>
                        </a:lnSpc>
                        <a:spcBef>
                          <a:spcPts val="0"/>
                        </a:spcBef>
                        <a:spcAft>
                          <a:spcPts val="0"/>
                        </a:spcAft>
                      </a:pPr>
                      <a:r>
                        <a:rPr lang="en-US" sz="1200" dirty="0">
                          <a:effectLst/>
                          <a:latin typeface="DM Sans" pitchFamily="2" charset="0"/>
                        </a:rPr>
                        <a:t>Online tuition</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712008235"/>
                  </a:ext>
                </a:extLst>
              </a:tr>
              <a:tr h="248088">
                <a:tc gridSpan="2">
                  <a:txBody>
                    <a:bodyPr/>
                    <a:lstStyle/>
                    <a:p>
                      <a:pPr marL="63500" marR="0" algn="ctr">
                        <a:lnSpc>
                          <a:spcPts val="1095"/>
                        </a:lnSpc>
                        <a:spcBef>
                          <a:spcPts val="0"/>
                        </a:spcBef>
                        <a:spcAft>
                          <a:spcPts val="0"/>
                        </a:spcAft>
                      </a:pPr>
                      <a:r>
                        <a:rPr lang="en-US" sz="1200" dirty="0">
                          <a:effectLst/>
                          <a:latin typeface="DM Sans" pitchFamily="2" charset="0"/>
                        </a:rPr>
                        <a:t>Review &amp; Rating</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3957550081"/>
                  </a:ext>
                </a:extLst>
              </a:tr>
              <a:tr h="248088">
                <a:tc gridSpan="2">
                  <a:txBody>
                    <a:bodyPr/>
                    <a:lstStyle/>
                    <a:p>
                      <a:pPr marL="63500" marR="0" algn="ctr">
                        <a:lnSpc>
                          <a:spcPts val="1095"/>
                        </a:lnSpc>
                        <a:spcBef>
                          <a:spcPts val="0"/>
                        </a:spcBef>
                        <a:spcAft>
                          <a:spcPts val="0"/>
                        </a:spcAft>
                      </a:pPr>
                      <a:r>
                        <a:rPr lang="en-US" sz="1200" dirty="0">
                          <a:effectLst/>
                          <a:latin typeface="DM Sans" pitchFamily="2" charset="0"/>
                        </a:rPr>
                        <a:t>About us</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731171701"/>
                  </a:ext>
                </a:extLst>
              </a:tr>
              <a:tr h="286728">
                <a:tc gridSpan="2">
                  <a:txBody>
                    <a:bodyPr/>
                    <a:lstStyle/>
                    <a:p>
                      <a:pPr marL="63500" marR="0" lvl="0" indent="0" algn="ctr" defTabSz="914400" rtl="0" eaLnBrk="1" fontAlgn="auto" latinLnBrk="0" hangingPunct="1">
                        <a:lnSpc>
                          <a:spcPts val="1095"/>
                        </a:lnSpc>
                        <a:spcBef>
                          <a:spcPts val="0"/>
                        </a:spcBef>
                        <a:spcAft>
                          <a:spcPts val="0"/>
                        </a:spcAft>
                        <a:buClrTx/>
                        <a:buSzTx/>
                        <a:buFontTx/>
                        <a:buNone/>
                        <a:tabLst/>
                        <a:defRPr/>
                      </a:pPr>
                      <a:r>
                        <a:rPr lang="en-US" sz="1200" b="0" dirty="0">
                          <a:solidFill>
                            <a:schemeClr val="tx1"/>
                          </a:solidFill>
                          <a:effectLst/>
                          <a:latin typeface="DM Sans" pitchFamily="2" charset="0"/>
                        </a:rPr>
                        <a:t>Default auto</a:t>
                      </a:r>
                      <a:r>
                        <a:rPr lang="en-US" sz="1200" b="0" baseline="0" dirty="0">
                          <a:solidFill>
                            <a:schemeClr val="tx1"/>
                          </a:solidFill>
                          <a:effectLst/>
                          <a:latin typeface="DM Sans" pitchFamily="2" charset="0"/>
                        </a:rPr>
                        <a:t> </a:t>
                      </a:r>
                      <a:r>
                        <a:rPr lang="en-US" sz="1200" b="0" dirty="0">
                          <a:solidFill>
                            <a:schemeClr val="tx1"/>
                          </a:solidFill>
                          <a:effectLst/>
                          <a:latin typeface="DM Sans" pitchFamily="2" charset="0"/>
                        </a:rPr>
                        <a:t>search &amp; suggest tutor</a:t>
                      </a:r>
                      <a:endParaRPr lang="en-US" sz="1200" b="0" dirty="0">
                        <a:solidFill>
                          <a:schemeClr val="tx1"/>
                        </a:solidFill>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3830602754"/>
                  </a:ext>
                </a:extLst>
              </a:tr>
              <a:tr h="248088">
                <a:tc gridSpan="2">
                  <a:txBody>
                    <a:bodyPr/>
                    <a:lstStyle/>
                    <a:p>
                      <a:pPr marL="63500" marR="0" lvl="0" indent="0" algn="ctr" defTabSz="914400" rtl="0" eaLnBrk="1" fontAlgn="auto" latinLnBrk="0" hangingPunct="1">
                        <a:lnSpc>
                          <a:spcPts val="1095"/>
                        </a:lnSpc>
                        <a:spcBef>
                          <a:spcPts val="0"/>
                        </a:spcBef>
                        <a:spcAft>
                          <a:spcPts val="0"/>
                        </a:spcAft>
                        <a:buClrTx/>
                        <a:buSzTx/>
                        <a:buFontTx/>
                        <a:buNone/>
                        <a:tabLst/>
                        <a:defRPr/>
                      </a:pPr>
                      <a:r>
                        <a:rPr lang="en-US" sz="1200" dirty="0">
                          <a:effectLst/>
                          <a:latin typeface="DM Sans" pitchFamily="2" charset="0"/>
                        </a:rPr>
                        <a:t>Blog Post</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2037869688"/>
                  </a:ext>
                </a:extLst>
              </a:tr>
              <a:tr h="248088">
                <a:tc gridSpan="2">
                  <a:txBody>
                    <a:bodyPr/>
                    <a:lstStyle/>
                    <a:p>
                      <a:pPr marL="63500" marR="0" lvl="0" indent="0" algn="ctr" defTabSz="914400" rtl="0" eaLnBrk="1" fontAlgn="auto" latinLnBrk="0" hangingPunct="1">
                        <a:lnSpc>
                          <a:spcPts val="1095"/>
                        </a:lnSpc>
                        <a:spcBef>
                          <a:spcPts val="0"/>
                        </a:spcBef>
                        <a:spcAft>
                          <a:spcPts val="0"/>
                        </a:spcAft>
                        <a:buClrTx/>
                        <a:buSzTx/>
                        <a:buFontTx/>
                        <a:buNone/>
                        <a:tabLst/>
                        <a:defRPr/>
                      </a:pPr>
                      <a:r>
                        <a:rPr lang="en-US" sz="1200" dirty="0">
                          <a:effectLst/>
                          <a:latin typeface="DM Sans" pitchFamily="2" charset="0"/>
                        </a:rPr>
                        <a:t>Download Books</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1359092599"/>
                  </a:ext>
                </a:extLst>
              </a:tr>
              <a:tr h="248088">
                <a:tc gridSpan="2">
                  <a:txBody>
                    <a:bodyPr/>
                    <a:lstStyle/>
                    <a:p>
                      <a:pPr marL="63500" marR="0" lvl="0" indent="0" algn="ctr" defTabSz="914400" rtl="0" eaLnBrk="1" fontAlgn="auto" latinLnBrk="0" hangingPunct="1">
                        <a:lnSpc>
                          <a:spcPts val="1095"/>
                        </a:lnSpc>
                        <a:spcBef>
                          <a:spcPts val="0"/>
                        </a:spcBef>
                        <a:spcAft>
                          <a:spcPts val="0"/>
                        </a:spcAft>
                        <a:buClrTx/>
                        <a:buSzTx/>
                        <a:buFontTx/>
                        <a:buNone/>
                        <a:tabLst/>
                        <a:defRPr/>
                      </a:pPr>
                      <a:r>
                        <a:rPr lang="en-US" sz="1200" dirty="0">
                          <a:effectLst/>
                          <a:latin typeface="DM Sans" pitchFamily="2" charset="0"/>
                        </a:rPr>
                        <a:t>Suggested nearest tutors or students</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4253938817"/>
                  </a:ext>
                </a:extLst>
              </a:tr>
              <a:tr h="248088">
                <a:tc gridSpan="2">
                  <a:txBody>
                    <a:bodyPr/>
                    <a:lstStyle/>
                    <a:p>
                      <a:pPr marL="63500" marR="0" lvl="0" indent="0" algn="ctr" defTabSz="914400" rtl="0" eaLnBrk="1" fontAlgn="auto" latinLnBrk="0" hangingPunct="1">
                        <a:lnSpc>
                          <a:spcPts val="1095"/>
                        </a:lnSpc>
                        <a:spcBef>
                          <a:spcPts val="0"/>
                        </a:spcBef>
                        <a:spcAft>
                          <a:spcPts val="0"/>
                        </a:spcAft>
                        <a:buClrTx/>
                        <a:buSzTx/>
                        <a:buFontTx/>
                        <a:buNone/>
                        <a:tabLst/>
                        <a:defRPr/>
                      </a:pPr>
                      <a:r>
                        <a:rPr lang="en-US" sz="1200" dirty="0">
                          <a:effectLst/>
                          <a:latin typeface="DM Sans" pitchFamily="2" charset="0"/>
                        </a:rPr>
                        <a:t>Provides suggestions</a:t>
                      </a:r>
                      <a:endParaRPr lang="en-US" sz="1200" dirty="0">
                        <a:effectLst/>
                        <a:latin typeface="DM Sans" pitchFamily="2"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DCE3F3"/>
                    </a:solid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200" b="1" dirty="0">
                        <a:solidFill>
                          <a:schemeClr val="tx1"/>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762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DCE3F3"/>
                    </a:solidFill>
                  </a:tcPr>
                </a:tc>
                <a:extLst>
                  <a:ext uri="{0D108BD9-81ED-4DB2-BD59-A6C34878D82A}">
                    <a16:rowId xmlns:a16="http://schemas.microsoft.com/office/drawing/2014/main" val="801492313"/>
                  </a:ext>
                </a:extLst>
              </a:tr>
            </a:tbl>
          </a:graphicData>
        </a:graphic>
      </p:graphicFrame>
      <p:sp>
        <p:nvSpPr>
          <p:cNvPr id="39" name="Text Placeholder 1">
            <a:extLst>
              <a:ext uri="{FF2B5EF4-FFF2-40B4-BE49-F238E27FC236}">
                <a16:creationId xmlns:a16="http://schemas.microsoft.com/office/drawing/2014/main" id="{D735F7F3-C1B5-4B60-A00A-4EB618DDFB5A}"/>
              </a:ext>
            </a:extLst>
          </p:cNvPr>
          <p:cNvSpPr txBox="1">
            <a:spLocks/>
          </p:cNvSpPr>
          <p:nvPr/>
        </p:nvSpPr>
        <p:spPr>
          <a:xfrm>
            <a:off x="444128" y="44865"/>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000" b="1" dirty="0">
                <a:solidFill>
                  <a:srgbClr val="3F3F3F"/>
                </a:solidFill>
                <a:latin typeface="DM Sans" pitchFamily="2" charset="0"/>
                <a:ea typeface="Arial Black"/>
                <a:cs typeface="Arial Black"/>
                <a:sym typeface="Arial Black"/>
              </a:rPr>
              <a:t>Benchmark Products</a:t>
            </a:r>
            <a:endParaRPr lang="en-US" sz="5000" dirty="0">
              <a:solidFill>
                <a:srgbClr val="3F3F3F"/>
              </a:solidFill>
              <a:latin typeface="DM Sans" pitchFamily="2" charset="0"/>
              <a:ea typeface="Arial Black"/>
              <a:cs typeface="Arial Black"/>
              <a:sym typeface="Arial Black"/>
            </a:endParaRPr>
          </a:p>
        </p:txBody>
      </p:sp>
      <p:sp>
        <p:nvSpPr>
          <p:cNvPr id="42" name="TextBox 41">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06</a:t>
            </a:r>
          </a:p>
        </p:txBody>
      </p:sp>
      <p:grpSp>
        <p:nvGrpSpPr>
          <p:cNvPr id="43" name="Group 42"/>
          <p:cNvGrpSpPr/>
          <p:nvPr/>
        </p:nvGrpSpPr>
        <p:grpSpPr>
          <a:xfrm>
            <a:off x="186547" y="6283572"/>
            <a:ext cx="4820132" cy="432158"/>
            <a:chOff x="186547" y="6283572"/>
            <a:chExt cx="4820132" cy="432158"/>
          </a:xfrm>
        </p:grpSpPr>
        <p:sp>
          <p:nvSpPr>
            <p:cNvPr id="44" name="TextBox 43">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sp>
        <p:nvSpPr>
          <p:cNvPr id="8" name="Frame 17">
            <a:extLst>
              <a:ext uri="{FF2B5EF4-FFF2-40B4-BE49-F238E27FC236}">
                <a16:creationId xmlns:a16="http://schemas.microsoft.com/office/drawing/2014/main" id="{1278BF84-DDF3-43F8-88E4-A0F28E4079EF}"/>
              </a:ext>
            </a:extLst>
          </p:cNvPr>
          <p:cNvSpPr/>
          <p:nvPr/>
        </p:nvSpPr>
        <p:spPr>
          <a:xfrm>
            <a:off x="4284796" y="102231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Frame 17">
            <a:extLst>
              <a:ext uri="{FF2B5EF4-FFF2-40B4-BE49-F238E27FC236}">
                <a16:creationId xmlns:a16="http://schemas.microsoft.com/office/drawing/2014/main" id="{1278BF84-DDF3-43F8-88E4-A0F28E4079EF}"/>
              </a:ext>
            </a:extLst>
          </p:cNvPr>
          <p:cNvSpPr/>
          <p:nvPr/>
        </p:nvSpPr>
        <p:spPr>
          <a:xfrm>
            <a:off x="5573268" y="102231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Frame 17">
            <a:extLst>
              <a:ext uri="{FF2B5EF4-FFF2-40B4-BE49-F238E27FC236}">
                <a16:creationId xmlns:a16="http://schemas.microsoft.com/office/drawing/2014/main" id="{1278BF84-DDF3-43F8-88E4-A0F28E4079EF}"/>
              </a:ext>
            </a:extLst>
          </p:cNvPr>
          <p:cNvSpPr/>
          <p:nvPr/>
        </p:nvSpPr>
        <p:spPr>
          <a:xfrm>
            <a:off x="6701096" y="101808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Frame 17">
            <a:extLst>
              <a:ext uri="{FF2B5EF4-FFF2-40B4-BE49-F238E27FC236}">
                <a16:creationId xmlns:a16="http://schemas.microsoft.com/office/drawing/2014/main" id="{1278BF84-DDF3-43F8-88E4-A0F28E4079EF}"/>
              </a:ext>
            </a:extLst>
          </p:cNvPr>
          <p:cNvSpPr/>
          <p:nvPr/>
        </p:nvSpPr>
        <p:spPr>
          <a:xfrm>
            <a:off x="7989568" y="101808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Frame 17">
            <a:extLst>
              <a:ext uri="{FF2B5EF4-FFF2-40B4-BE49-F238E27FC236}">
                <a16:creationId xmlns:a16="http://schemas.microsoft.com/office/drawing/2014/main" id="{1278BF84-DDF3-43F8-88E4-A0F28E4079EF}"/>
              </a:ext>
            </a:extLst>
          </p:cNvPr>
          <p:cNvSpPr/>
          <p:nvPr/>
        </p:nvSpPr>
        <p:spPr>
          <a:xfrm>
            <a:off x="9277207" y="101808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Frame 17">
            <a:extLst>
              <a:ext uri="{FF2B5EF4-FFF2-40B4-BE49-F238E27FC236}">
                <a16:creationId xmlns:a16="http://schemas.microsoft.com/office/drawing/2014/main" id="{1278BF84-DDF3-43F8-88E4-A0F28E4079EF}"/>
              </a:ext>
            </a:extLst>
          </p:cNvPr>
          <p:cNvSpPr/>
          <p:nvPr/>
        </p:nvSpPr>
        <p:spPr>
          <a:xfrm>
            <a:off x="4284796" y="124635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Frame 17">
            <a:extLst>
              <a:ext uri="{FF2B5EF4-FFF2-40B4-BE49-F238E27FC236}">
                <a16:creationId xmlns:a16="http://schemas.microsoft.com/office/drawing/2014/main" id="{1278BF84-DDF3-43F8-88E4-A0F28E4079EF}"/>
              </a:ext>
            </a:extLst>
          </p:cNvPr>
          <p:cNvSpPr/>
          <p:nvPr/>
        </p:nvSpPr>
        <p:spPr>
          <a:xfrm>
            <a:off x="5573268" y="124635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Frame 17">
            <a:extLst>
              <a:ext uri="{FF2B5EF4-FFF2-40B4-BE49-F238E27FC236}">
                <a16:creationId xmlns:a16="http://schemas.microsoft.com/office/drawing/2014/main" id="{1278BF84-DDF3-43F8-88E4-A0F28E4079EF}"/>
              </a:ext>
            </a:extLst>
          </p:cNvPr>
          <p:cNvSpPr/>
          <p:nvPr/>
        </p:nvSpPr>
        <p:spPr>
          <a:xfrm>
            <a:off x="6701096" y="124212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Frame 17">
            <a:extLst>
              <a:ext uri="{FF2B5EF4-FFF2-40B4-BE49-F238E27FC236}">
                <a16:creationId xmlns:a16="http://schemas.microsoft.com/office/drawing/2014/main" id="{1278BF84-DDF3-43F8-88E4-A0F28E4079EF}"/>
              </a:ext>
            </a:extLst>
          </p:cNvPr>
          <p:cNvSpPr/>
          <p:nvPr/>
        </p:nvSpPr>
        <p:spPr>
          <a:xfrm>
            <a:off x="7989568" y="124212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Frame 17">
            <a:extLst>
              <a:ext uri="{FF2B5EF4-FFF2-40B4-BE49-F238E27FC236}">
                <a16:creationId xmlns:a16="http://schemas.microsoft.com/office/drawing/2014/main" id="{1278BF84-DDF3-43F8-88E4-A0F28E4079EF}"/>
              </a:ext>
            </a:extLst>
          </p:cNvPr>
          <p:cNvSpPr/>
          <p:nvPr/>
        </p:nvSpPr>
        <p:spPr>
          <a:xfrm>
            <a:off x="9277207" y="124212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Frame 17">
            <a:extLst>
              <a:ext uri="{FF2B5EF4-FFF2-40B4-BE49-F238E27FC236}">
                <a16:creationId xmlns:a16="http://schemas.microsoft.com/office/drawing/2014/main" id="{1278BF84-DDF3-43F8-88E4-A0F28E4079EF}"/>
              </a:ext>
            </a:extLst>
          </p:cNvPr>
          <p:cNvSpPr/>
          <p:nvPr/>
        </p:nvSpPr>
        <p:spPr>
          <a:xfrm>
            <a:off x="4284796" y="145211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Frame 17">
            <a:extLst>
              <a:ext uri="{FF2B5EF4-FFF2-40B4-BE49-F238E27FC236}">
                <a16:creationId xmlns:a16="http://schemas.microsoft.com/office/drawing/2014/main" id="{1278BF84-DDF3-43F8-88E4-A0F28E4079EF}"/>
              </a:ext>
            </a:extLst>
          </p:cNvPr>
          <p:cNvSpPr/>
          <p:nvPr/>
        </p:nvSpPr>
        <p:spPr>
          <a:xfrm>
            <a:off x="5573268" y="145211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Frame 17">
            <a:extLst>
              <a:ext uri="{FF2B5EF4-FFF2-40B4-BE49-F238E27FC236}">
                <a16:creationId xmlns:a16="http://schemas.microsoft.com/office/drawing/2014/main" id="{1278BF84-DDF3-43F8-88E4-A0F28E4079EF}"/>
              </a:ext>
            </a:extLst>
          </p:cNvPr>
          <p:cNvSpPr/>
          <p:nvPr/>
        </p:nvSpPr>
        <p:spPr>
          <a:xfrm>
            <a:off x="6701096" y="144788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Frame 17">
            <a:extLst>
              <a:ext uri="{FF2B5EF4-FFF2-40B4-BE49-F238E27FC236}">
                <a16:creationId xmlns:a16="http://schemas.microsoft.com/office/drawing/2014/main" id="{1278BF84-DDF3-43F8-88E4-A0F28E4079EF}"/>
              </a:ext>
            </a:extLst>
          </p:cNvPr>
          <p:cNvSpPr/>
          <p:nvPr/>
        </p:nvSpPr>
        <p:spPr>
          <a:xfrm>
            <a:off x="7989568" y="144788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Frame 17">
            <a:extLst>
              <a:ext uri="{FF2B5EF4-FFF2-40B4-BE49-F238E27FC236}">
                <a16:creationId xmlns:a16="http://schemas.microsoft.com/office/drawing/2014/main" id="{1278BF84-DDF3-43F8-88E4-A0F28E4079EF}"/>
              </a:ext>
            </a:extLst>
          </p:cNvPr>
          <p:cNvSpPr/>
          <p:nvPr/>
        </p:nvSpPr>
        <p:spPr>
          <a:xfrm>
            <a:off x="9277207" y="144788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Frame 17">
            <a:extLst>
              <a:ext uri="{FF2B5EF4-FFF2-40B4-BE49-F238E27FC236}">
                <a16:creationId xmlns:a16="http://schemas.microsoft.com/office/drawing/2014/main" id="{1278BF84-DDF3-43F8-88E4-A0F28E4079EF}"/>
              </a:ext>
            </a:extLst>
          </p:cNvPr>
          <p:cNvSpPr/>
          <p:nvPr/>
        </p:nvSpPr>
        <p:spPr>
          <a:xfrm>
            <a:off x="7989568" y="167191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2" name="Frame 17">
            <a:extLst>
              <a:ext uri="{FF2B5EF4-FFF2-40B4-BE49-F238E27FC236}">
                <a16:creationId xmlns:a16="http://schemas.microsoft.com/office/drawing/2014/main" id="{1278BF84-DDF3-43F8-88E4-A0F28E4079EF}"/>
              </a:ext>
            </a:extLst>
          </p:cNvPr>
          <p:cNvSpPr/>
          <p:nvPr/>
        </p:nvSpPr>
        <p:spPr>
          <a:xfrm>
            <a:off x="4291488" y="188129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3" name="Frame 17">
            <a:extLst>
              <a:ext uri="{FF2B5EF4-FFF2-40B4-BE49-F238E27FC236}">
                <a16:creationId xmlns:a16="http://schemas.microsoft.com/office/drawing/2014/main" id="{1278BF84-DDF3-43F8-88E4-A0F28E4079EF}"/>
              </a:ext>
            </a:extLst>
          </p:cNvPr>
          <p:cNvSpPr/>
          <p:nvPr/>
        </p:nvSpPr>
        <p:spPr>
          <a:xfrm>
            <a:off x="5579960" y="188129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Frame 17">
            <a:extLst>
              <a:ext uri="{FF2B5EF4-FFF2-40B4-BE49-F238E27FC236}">
                <a16:creationId xmlns:a16="http://schemas.microsoft.com/office/drawing/2014/main" id="{1278BF84-DDF3-43F8-88E4-A0F28E4079EF}"/>
              </a:ext>
            </a:extLst>
          </p:cNvPr>
          <p:cNvSpPr/>
          <p:nvPr/>
        </p:nvSpPr>
        <p:spPr>
          <a:xfrm>
            <a:off x="6707788" y="187706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Frame 17">
            <a:extLst>
              <a:ext uri="{FF2B5EF4-FFF2-40B4-BE49-F238E27FC236}">
                <a16:creationId xmlns:a16="http://schemas.microsoft.com/office/drawing/2014/main" id="{1278BF84-DDF3-43F8-88E4-A0F28E4079EF}"/>
              </a:ext>
            </a:extLst>
          </p:cNvPr>
          <p:cNvSpPr/>
          <p:nvPr/>
        </p:nvSpPr>
        <p:spPr>
          <a:xfrm>
            <a:off x="7996260" y="187706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Frame 17">
            <a:extLst>
              <a:ext uri="{FF2B5EF4-FFF2-40B4-BE49-F238E27FC236}">
                <a16:creationId xmlns:a16="http://schemas.microsoft.com/office/drawing/2014/main" id="{1278BF84-DDF3-43F8-88E4-A0F28E4079EF}"/>
              </a:ext>
            </a:extLst>
          </p:cNvPr>
          <p:cNvSpPr/>
          <p:nvPr/>
        </p:nvSpPr>
        <p:spPr>
          <a:xfrm>
            <a:off x="9283899" y="187706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Frame 17">
            <a:extLst>
              <a:ext uri="{FF2B5EF4-FFF2-40B4-BE49-F238E27FC236}">
                <a16:creationId xmlns:a16="http://schemas.microsoft.com/office/drawing/2014/main" id="{1278BF84-DDF3-43F8-88E4-A0F28E4079EF}"/>
              </a:ext>
            </a:extLst>
          </p:cNvPr>
          <p:cNvSpPr/>
          <p:nvPr/>
        </p:nvSpPr>
        <p:spPr>
          <a:xfrm>
            <a:off x="4291488" y="210533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0" name="Frame 17">
            <a:extLst>
              <a:ext uri="{FF2B5EF4-FFF2-40B4-BE49-F238E27FC236}">
                <a16:creationId xmlns:a16="http://schemas.microsoft.com/office/drawing/2014/main" id="{1278BF84-DDF3-43F8-88E4-A0F28E4079EF}"/>
              </a:ext>
            </a:extLst>
          </p:cNvPr>
          <p:cNvSpPr/>
          <p:nvPr/>
        </p:nvSpPr>
        <p:spPr>
          <a:xfrm>
            <a:off x="5579960" y="210533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1" name="Frame 17">
            <a:extLst>
              <a:ext uri="{FF2B5EF4-FFF2-40B4-BE49-F238E27FC236}">
                <a16:creationId xmlns:a16="http://schemas.microsoft.com/office/drawing/2014/main" id="{1278BF84-DDF3-43F8-88E4-A0F28E4079EF}"/>
              </a:ext>
            </a:extLst>
          </p:cNvPr>
          <p:cNvSpPr/>
          <p:nvPr/>
        </p:nvSpPr>
        <p:spPr>
          <a:xfrm>
            <a:off x="6707788" y="210110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6" name="Frame 17">
            <a:extLst>
              <a:ext uri="{FF2B5EF4-FFF2-40B4-BE49-F238E27FC236}">
                <a16:creationId xmlns:a16="http://schemas.microsoft.com/office/drawing/2014/main" id="{1278BF84-DDF3-43F8-88E4-A0F28E4079EF}"/>
              </a:ext>
            </a:extLst>
          </p:cNvPr>
          <p:cNvSpPr/>
          <p:nvPr/>
        </p:nvSpPr>
        <p:spPr>
          <a:xfrm>
            <a:off x="7996260" y="210110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7" name="Frame 17">
            <a:extLst>
              <a:ext uri="{FF2B5EF4-FFF2-40B4-BE49-F238E27FC236}">
                <a16:creationId xmlns:a16="http://schemas.microsoft.com/office/drawing/2014/main" id="{1278BF84-DDF3-43F8-88E4-A0F28E4079EF}"/>
              </a:ext>
            </a:extLst>
          </p:cNvPr>
          <p:cNvSpPr/>
          <p:nvPr/>
        </p:nvSpPr>
        <p:spPr>
          <a:xfrm>
            <a:off x="9283899" y="210110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9" name="Frame 17">
            <a:extLst>
              <a:ext uri="{FF2B5EF4-FFF2-40B4-BE49-F238E27FC236}">
                <a16:creationId xmlns:a16="http://schemas.microsoft.com/office/drawing/2014/main" id="{1278BF84-DDF3-43F8-88E4-A0F28E4079EF}"/>
              </a:ext>
            </a:extLst>
          </p:cNvPr>
          <p:cNvSpPr/>
          <p:nvPr/>
        </p:nvSpPr>
        <p:spPr>
          <a:xfrm>
            <a:off x="4291488" y="231109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0" name="Frame 17">
            <a:extLst>
              <a:ext uri="{FF2B5EF4-FFF2-40B4-BE49-F238E27FC236}">
                <a16:creationId xmlns:a16="http://schemas.microsoft.com/office/drawing/2014/main" id="{1278BF84-DDF3-43F8-88E4-A0F28E4079EF}"/>
              </a:ext>
            </a:extLst>
          </p:cNvPr>
          <p:cNvSpPr/>
          <p:nvPr/>
        </p:nvSpPr>
        <p:spPr>
          <a:xfrm>
            <a:off x="5579960" y="231109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1" name="Frame 17">
            <a:extLst>
              <a:ext uri="{FF2B5EF4-FFF2-40B4-BE49-F238E27FC236}">
                <a16:creationId xmlns:a16="http://schemas.microsoft.com/office/drawing/2014/main" id="{1278BF84-DDF3-43F8-88E4-A0F28E4079EF}"/>
              </a:ext>
            </a:extLst>
          </p:cNvPr>
          <p:cNvSpPr/>
          <p:nvPr/>
        </p:nvSpPr>
        <p:spPr>
          <a:xfrm>
            <a:off x="6707788" y="230686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3" name="Frame 17">
            <a:extLst>
              <a:ext uri="{FF2B5EF4-FFF2-40B4-BE49-F238E27FC236}">
                <a16:creationId xmlns:a16="http://schemas.microsoft.com/office/drawing/2014/main" id="{1278BF84-DDF3-43F8-88E4-A0F28E4079EF}"/>
              </a:ext>
            </a:extLst>
          </p:cNvPr>
          <p:cNvSpPr/>
          <p:nvPr/>
        </p:nvSpPr>
        <p:spPr>
          <a:xfrm>
            <a:off x="9283899" y="230686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5" name="Frame 17">
            <a:extLst>
              <a:ext uri="{FF2B5EF4-FFF2-40B4-BE49-F238E27FC236}">
                <a16:creationId xmlns:a16="http://schemas.microsoft.com/office/drawing/2014/main" id="{1278BF84-DDF3-43F8-88E4-A0F28E4079EF}"/>
              </a:ext>
            </a:extLst>
          </p:cNvPr>
          <p:cNvSpPr/>
          <p:nvPr/>
        </p:nvSpPr>
        <p:spPr>
          <a:xfrm>
            <a:off x="4291488" y="253512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6" name="Frame 17">
            <a:extLst>
              <a:ext uri="{FF2B5EF4-FFF2-40B4-BE49-F238E27FC236}">
                <a16:creationId xmlns:a16="http://schemas.microsoft.com/office/drawing/2014/main" id="{1278BF84-DDF3-43F8-88E4-A0F28E4079EF}"/>
              </a:ext>
            </a:extLst>
          </p:cNvPr>
          <p:cNvSpPr/>
          <p:nvPr/>
        </p:nvSpPr>
        <p:spPr>
          <a:xfrm>
            <a:off x="5579960" y="253512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ame 17">
            <a:extLst>
              <a:ext uri="{FF2B5EF4-FFF2-40B4-BE49-F238E27FC236}">
                <a16:creationId xmlns:a16="http://schemas.microsoft.com/office/drawing/2014/main" id="{1278BF84-DDF3-43F8-88E4-A0F28E4079EF}"/>
              </a:ext>
            </a:extLst>
          </p:cNvPr>
          <p:cNvSpPr/>
          <p:nvPr/>
        </p:nvSpPr>
        <p:spPr>
          <a:xfrm>
            <a:off x="4291146" y="281301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3" name="Frame 17">
            <a:extLst>
              <a:ext uri="{FF2B5EF4-FFF2-40B4-BE49-F238E27FC236}">
                <a16:creationId xmlns:a16="http://schemas.microsoft.com/office/drawing/2014/main" id="{1278BF84-DDF3-43F8-88E4-A0F28E4079EF}"/>
              </a:ext>
            </a:extLst>
          </p:cNvPr>
          <p:cNvSpPr/>
          <p:nvPr/>
        </p:nvSpPr>
        <p:spPr>
          <a:xfrm>
            <a:off x="6707446" y="280878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7" name="Frame 17">
            <a:extLst>
              <a:ext uri="{FF2B5EF4-FFF2-40B4-BE49-F238E27FC236}">
                <a16:creationId xmlns:a16="http://schemas.microsoft.com/office/drawing/2014/main" id="{1278BF84-DDF3-43F8-88E4-A0F28E4079EF}"/>
              </a:ext>
            </a:extLst>
          </p:cNvPr>
          <p:cNvSpPr/>
          <p:nvPr/>
        </p:nvSpPr>
        <p:spPr>
          <a:xfrm>
            <a:off x="4291146" y="309420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8" name="Frame 17">
            <a:extLst>
              <a:ext uri="{FF2B5EF4-FFF2-40B4-BE49-F238E27FC236}">
                <a16:creationId xmlns:a16="http://schemas.microsoft.com/office/drawing/2014/main" id="{1278BF84-DDF3-43F8-88E4-A0F28E4079EF}"/>
              </a:ext>
            </a:extLst>
          </p:cNvPr>
          <p:cNvSpPr/>
          <p:nvPr/>
        </p:nvSpPr>
        <p:spPr>
          <a:xfrm>
            <a:off x="5579618" y="309420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9" name="Frame 17">
            <a:extLst>
              <a:ext uri="{FF2B5EF4-FFF2-40B4-BE49-F238E27FC236}">
                <a16:creationId xmlns:a16="http://schemas.microsoft.com/office/drawing/2014/main" id="{1278BF84-DDF3-43F8-88E4-A0F28E4079EF}"/>
              </a:ext>
            </a:extLst>
          </p:cNvPr>
          <p:cNvSpPr/>
          <p:nvPr/>
        </p:nvSpPr>
        <p:spPr>
          <a:xfrm>
            <a:off x="6707446" y="308997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0" name="Frame 17">
            <a:extLst>
              <a:ext uri="{FF2B5EF4-FFF2-40B4-BE49-F238E27FC236}">
                <a16:creationId xmlns:a16="http://schemas.microsoft.com/office/drawing/2014/main" id="{1278BF84-DDF3-43F8-88E4-A0F28E4079EF}"/>
              </a:ext>
            </a:extLst>
          </p:cNvPr>
          <p:cNvSpPr/>
          <p:nvPr/>
        </p:nvSpPr>
        <p:spPr>
          <a:xfrm>
            <a:off x="7995918" y="3089977"/>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4" name="Frame 17">
            <a:extLst>
              <a:ext uri="{FF2B5EF4-FFF2-40B4-BE49-F238E27FC236}">
                <a16:creationId xmlns:a16="http://schemas.microsoft.com/office/drawing/2014/main" id="{1278BF84-DDF3-43F8-88E4-A0F28E4079EF}"/>
              </a:ext>
            </a:extLst>
          </p:cNvPr>
          <p:cNvSpPr/>
          <p:nvPr/>
        </p:nvSpPr>
        <p:spPr>
          <a:xfrm>
            <a:off x="4291146" y="336346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5" name="Frame 17">
            <a:extLst>
              <a:ext uri="{FF2B5EF4-FFF2-40B4-BE49-F238E27FC236}">
                <a16:creationId xmlns:a16="http://schemas.microsoft.com/office/drawing/2014/main" id="{1278BF84-DDF3-43F8-88E4-A0F28E4079EF}"/>
              </a:ext>
            </a:extLst>
          </p:cNvPr>
          <p:cNvSpPr/>
          <p:nvPr/>
        </p:nvSpPr>
        <p:spPr>
          <a:xfrm>
            <a:off x="5579618" y="336346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6" name="Frame 17">
            <a:extLst>
              <a:ext uri="{FF2B5EF4-FFF2-40B4-BE49-F238E27FC236}">
                <a16:creationId xmlns:a16="http://schemas.microsoft.com/office/drawing/2014/main" id="{1278BF84-DDF3-43F8-88E4-A0F28E4079EF}"/>
              </a:ext>
            </a:extLst>
          </p:cNvPr>
          <p:cNvSpPr/>
          <p:nvPr/>
        </p:nvSpPr>
        <p:spPr>
          <a:xfrm>
            <a:off x="6707446" y="335923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Frame 17">
            <a:extLst>
              <a:ext uri="{FF2B5EF4-FFF2-40B4-BE49-F238E27FC236}">
                <a16:creationId xmlns:a16="http://schemas.microsoft.com/office/drawing/2014/main" id="{1278BF84-DDF3-43F8-88E4-A0F28E4079EF}"/>
              </a:ext>
            </a:extLst>
          </p:cNvPr>
          <p:cNvSpPr/>
          <p:nvPr/>
        </p:nvSpPr>
        <p:spPr>
          <a:xfrm>
            <a:off x="7995918" y="335923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8" name="Frame 17">
            <a:extLst>
              <a:ext uri="{FF2B5EF4-FFF2-40B4-BE49-F238E27FC236}">
                <a16:creationId xmlns:a16="http://schemas.microsoft.com/office/drawing/2014/main" id="{1278BF84-DDF3-43F8-88E4-A0F28E4079EF}"/>
              </a:ext>
            </a:extLst>
          </p:cNvPr>
          <p:cNvSpPr/>
          <p:nvPr/>
        </p:nvSpPr>
        <p:spPr>
          <a:xfrm>
            <a:off x="9283557" y="337193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0" name="Frame 17">
            <a:extLst>
              <a:ext uri="{FF2B5EF4-FFF2-40B4-BE49-F238E27FC236}">
                <a16:creationId xmlns:a16="http://schemas.microsoft.com/office/drawing/2014/main" id="{1278BF84-DDF3-43F8-88E4-A0F28E4079EF}"/>
              </a:ext>
            </a:extLst>
          </p:cNvPr>
          <p:cNvSpPr/>
          <p:nvPr/>
        </p:nvSpPr>
        <p:spPr>
          <a:xfrm>
            <a:off x="4291146" y="361924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1" name="Frame 17">
            <a:extLst>
              <a:ext uri="{FF2B5EF4-FFF2-40B4-BE49-F238E27FC236}">
                <a16:creationId xmlns:a16="http://schemas.microsoft.com/office/drawing/2014/main" id="{1278BF84-DDF3-43F8-88E4-A0F28E4079EF}"/>
              </a:ext>
            </a:extLst>
          </p:cNvPr>
          <p:cNvSpPr/>
          <p:nvPr/>
        </p:nvSpPr>
        <p:spPr>
          <a:xfrm>
            <a:off x="5579618" y="361924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6" name="Frame 17">
            <a:extLst>
              <a:ext uri="{FF2B5EF4-FFF2-40B4-BE49-F238E27FC236}">
                <a16:creationId xmlns:a16="http://schemas.microsoft.com/office/drawing/2014/main" id="{1278BF84-DDF3-43F8-88E4-A0F28E4079EF}"/>
              </a:ext>
            </a:extLst>
          </p:cNvPr>
          <p:cNvSpPr/>
          <p:nvPr/>
        </p:nvSpPr>
        <p:spPr>
          <a:xfrm>
            <a:off x="4297838" y="382439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7" name="Frame 17">
            <a:extLst>
              <a:ext uri="{FF2B5EF4-FFF2-40B4-BE49-F238E27FC236}">
                <a16:creationId xmlns:a16="http://schemas.microsoft.com/office/drawing/2014/main" id="{1278BF84-DDF3-43F8-88E4-A0F28E4079EF}"/>
              </a:ext>
            </a:extLst>
          </p:cNvPr>
          <p:cNvSpPr/>
          <p:nvPr/>
        </p:nvSpPr>
        <p:spPr>
          <a:xfrm>
            <a:off x="5586310" y="382439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8" name="Frame 17">
            <a:extLst>
              <a:ext uri="{FF2B5EF4-FFF2-40B4-BE49-F238E27FC236}">
                <a16:creationId xmlns:a16="http://schemas.microsoft.com/office/drawing/2014/main" id="{1278BF84-DDF3-43F8-88E4-A0F28E4079EF}"/>
              </a:ext>
            </a:extLst>
          </p:cNvPr>
          <p:cNvSpPr/>
          <p:nvPr/>
        </p:nvSpPr>
        <p:spPr>
          <a:xfrm>
            <a:off x="6714138" y="382016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Frame 17">
            <a:extLst>
              <a:ext uri="{FF2B5EF4-FFF2-40B4-BE49-F238E27FC236}">
                <a16:creationId xmlns:a16="http://schemas.microsoft.com/office/drawing/2014/main" id="{1278BF84-DDF3-43F8-88E4-A0F28E4079EF}"/>
              </a:ext>
            </a:extLst>
          </p:cNvPr>
          <p:cNvSpPr/>
          <p:nvPr/>
        </p:nvSpPr>
        <p:spPr>
          <a:xfrm>
            <a:off x="8002610" y="382016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Frame 17">
            <a:extLst>
              <a:ext uri="{FF2B5EF4-FFF2-40B4-BE49-F238E27FC236}">
                <a16:creationId xmlns:a16="http://schemas.microsoft.com/office/drawing/2014/main" id="{1278BF84-DDF3-43F8-88E4-A0F28E4079EF}"/>
              </a:ext>
            </a:extLst>
          </p:cNvPr>
          <p:cNvSpPr/>
          <p:nvPr/>
        </p:nvSpPr>
        <p:spPr>
          <a:xfrm>
            <a:off x="9290249" y="382016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Frame 17">
            <a:extLst>
              <a:ext uri="{FF2B5EF4-FFF2-40B4-BE49-F238E27FC236}">
                <a16:creationId xmlns:a16="http://schemas.microsoft.com/office/drawing/2014/main" id="{1278BF84-DDF3-43F8-88E4-A0F28E4079EF}"/>
              </a:ext>
            </a:extLst>
          </p:cNvPr>
          <p:cNvSpPr/>
          <p:nvPr/>
        </p:nvSpPr>
        <p:spPr>
          <a:xfrm>
            <a:off x="4297838" y="413733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8" name="Frame 17">
            <a:extLst>
              <a:ext uri="{FF2B5EF4-FFF2-40B4-BE49-F238E27FC236}">
                <a16:creationId xmlns:a16="http://schemas.microsoft.com/office/drawing/2014/main" id="{1278BF84-DDF3-43F8-88E4-A0F28E4079EF}"/>
              </a:ext>
            </a:extLst>
          </p:cNvPr>
          <p:cNvSpPr/>
          <p:nvPr/>
        </p:nvSpPr>
        <p:spPr>
          <a:xfrm>
            <a:off x="4297838" y="440024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9" name="Frame 17">
            <a:extLst>
              <a:ext uri="{FF2B5EF4-FFF2-40B4-BE49-F238E27FC236}">
                <a16:creationId xmlns:a16="http://schemas.microsoft.com/office/drawing/2014/main" id="{1278BF84-DDF3-43F8-88E4-A0F28E4079EF}"/>
              </a:ext>
            </a:extLst>
          </p:cNvPr>
          <p:cNvSpPr/>
          <p:nvPr/>
        </p:nvSpPr>
        <p:spPr>
          <a:xfrm>
            <a:off x="5586310" y="440024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0" name="Frame 17">
            <a:extLst>
              <a:ext uri="{FF2B5EF4-FFF2-40B4-BE49-F238E27FC236}">
                <a16:creationId xmlns:a16="http://schemas.microsoft.com/office/drawing/2014/main" id="{1278BF84-DDF3-43F8-88E4-A0F28E4079EF}"/>
              </a:ext>
            </a:extLst>
          </p:cNvPr>
          <p:cNvSpPr/>
          <p:nvPr/>
        </p:nvSpPr>
        <p:spPr>
          <a:xfrm>
            <a:off x="6714138" y="439601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1" name="Frame 17">
            <a:extLst>
              <a:ext uri="{FF2B5EF4-FFF2-40B4-BE49-F238E27FC236}">
                <a16:creationId xmlns:a16="http://schemas.microsoft.com/office/drawing/2014/main" id="{1278BF84-DDF3-43F8-88E4-A0F28E4079EF}"/>
              </a:ext>
            </a:extLst>
          </p:cNvPr>
          <p:cNvSpPr/>
          <p:nvPr/>
        </p:nvSpPr>
        <p:spPr>
          <a:xfrm>
            <a:off x="8002610" y="439601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2" name="Frame 17">
            <a:extLst>
              <a:ext uri="{FF2B5EF4-FFF2-40B4-BE49-F238E27FC236}">
                <a16:creationId xmlns:a16="http://schemas.microsoft.com/office/drawing/2014/main" id="{1278BF84-DDF3-43F8-88E4-A0F28E4079EF}"/>
              </a:ext>
            </a:extLst>
          </p:cNvPr>
          <p:cNvSpPr/>
          <p:nvPr/>
        </p:nvSpPr>
        <p:spPr>
          <a:xfrm>
            <a:off x="9290249" y="439601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4" name="Frame 17">
            <a:extLst>
              <a:ext uri="{FF2B5EF4-FFF2-40B4-BE49-F238E27FC236}">
                <a16:creationId xmlns:a16="http://schemas.microsoft.com/office/drawing/2014/main" id="{1278BF84-DDF3-43F8-88E4-A0F28E4079EF}"/>
              </a:ext>
            </a:extLst>
          </p:cNvPr>
          <p:cNvSpPr/>
          <p:nvPr/>
        </p:nvSpPr>
        <p:spPr>
          <a:xfrm>
            <a:off x="4297838" y="467507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5" name="Frame 17">
            <a:extLst>
              <a:ext uri="{FF2B5EF4-FFF2-40B4-BE49-F238E27FC236}">
                <a16:creationId xmlns:a16="http://schemas.microsoft.com/office/drawing/2014/main" id="{1278BF84-DDF3-43F8-88E4-A0F28E4079EF}"/>
              </a:ext>
            </a:extLst>
          </p:cNvPr>
          <p:cNvSpPr/>
          <p:nvPr/>
        </p:nvSpPr>
        <p:spPr>
          <a:xfrm>
            <a:off x="5586310" y="467507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6" name="Frame 17">
            <a:extLst>
              <a:ext uri="{FF2B5EF4-FFF2-40B4-BE49-F238E27FC236}">
                <a16:creationId xmlns:a16="http://schemas.microsoft.com/office/drawing/2014/main" id="{1278BF84-DDF3-43F8-88E4-A0F28E4079EF}"/>
              </a:ext>
            </a:extLst>
          </p:cNvPr>
          <p:cNvSpPr/>
          <p:nvPr/>
        </p:nvSpPr>
        <p:spPr>
          <a:xfrm>
            <a:off x="6714138" y="467084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7" name="Frame 17">
            <a:extLst>
              <a:ext uri="{FF2B5EF4-FFF2-40B4-BE49-F238E27FC236}">
                <a16:creationId xmlns:a16="http://schemas.microsoft.com/office/drawing/2014/main" id="{1278BF84-DDF3-43F8-88E4-A0F28E4079EF}"/>
              </a:ext>
            </a:extLst>
          </p:cNvPr>
          <p:cNvSpPr/>
          <p:nvPr/>
        </p:nvSpPr>
        <p:spPr>
          <a:xfrm>
            <a:off x="8002610" y="467084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8" name="Frame 17">
            <a:extLst>
              <a:ext uri="{FF2B5EF4-FFF2-40B4-BE49-F238E27FC236}">
                <a16:creationId xmlns:a16="http://schemas.microsoft.com/office/drawing/2014/main" id="{1278BF84-DDF3-43F8-88E4-A0F28E4079EF}"/>
              </a:ext>
            </a:extLst>
          </p:cNvPr>
          <p:cNvSpPr/>
          <p:nvPr/>
        </p:nvSpPr>
        <p:spPr>
          <a:xfrm>
            <a:off x="9290249" y="467084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1" name="Frame 17">
            <a:extLst>
              <a:ext uri="{FF2B5EF4-FFF2-40B4-BE49-F238E27FC236}">
                <a16:creationId xmlns:a16="http://schemas.microsoft.com/office/drawing/2014/main" id="{1278BF84-DDF3-43F8-88E4-A0F28E4079EF}"/>
              </a:ext>
            </a:extLst>
          </p:cNvPr>
          <p:cNvSpPr/>
          <p:nvPr/>
        </p:nvSpPr>
        <p:spPr>
          <a:xfrm>
            <a:off x="5592660" y="495648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2" name="Frame 17">
            <a:extLst>
              <a:ext uri="{FF2B5EF4-FFF2-40B4-BE49-F238E27FC236}">
                <a16:creationId xmlns:a16="http://schemas.microsoft.com/office/drawing/2014/main" id="{1278BF84-DDF3-43F8-88E4-A0F28E4079EF}"/>
              </a:ext>
            </a:extLst>
          </p:cNvPr>
          <p:cNvSpPr/>
          <p:nvPr/>
        </p:nvSpPr>
        <p:spPr>
          <a:xfrm>
            <a:off x="6720488" y="495225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3" name="Frame 17">
            <a:extLst>
              <a:ext uri="{FF2B5EF4-FFF2-40B4-BE49-F238E27FC236}">
                <a16:creationId xmlns:a16="http://schemas.microsoft.com/office/drawing/2014/main" id="{1278BF84-DDF3-43F8-88E4-A0F28E4079EF}"/>
              </a:ext>
            </a:extLst>
          </p:cNvPr>
          <p:cNvSpPr/>
          <p:nvPr/>
        </p:nvSpPr>
        <p:spPr>
          <a:xfrm>
            <a:off x="8008960" y="495225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Frame 17">
            <a:extLst>
              <a:ext uri="{FF2B5EF4-FFF2-40B4-BE49-F238E27FC236}">
                <a16:creationId xmlns:a16="http://schemas.microsoft.com/office/drawing/2014/main" id="{1278BF84-DDF3-43F8-88E4-A0F28E4079EF}"/>
              </a:ext>
            </a:extLst>
          </p:cNvPr>
          <p:cNvSpPr/>
          <p:nvPr/>
        </p:nvSpPr>
        <p:spPr>
          <a:xfrm>
            <a:off x="9296599" y="4952256"/>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6" name="Frame 17">
            <a:extLst>
              <a:ext uri="{FF2B5EF4-FFF2-40B4-BE49-F238E27FC236}">
                <a16:creationId xmlns:a16="http://schemas.microsoft.com/office/drawing/2014/main" id="{1278BF84-DDF3-43F8-88E4-A0F28E4079EF}"/>
              </a:ext>
            </a:extLst>
          </p:cNvPr>
          <p:cNvSpPr/>
          <p:nvPr/>
        </p:nvSpPr>
        <p:spPr>
          <a:xfrm>
            <a:off x="10510260" y="102917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7" name="Frame 17">
            <a:extLst>
              <a:ext uri="{FF2B5EF4-FFF2-40B4-BE49-F238E27FC236}">
                <a16:creationId xmlns:a16="http://schemas.microsoft.com/office/drawing/2014/main" id="{1278BF84-DDF3-43F8-88E4-A0F28E4079EF}"/>
              </a:ext>
            </a:extLst>
          </p:cNvPr>
          <p:cNvSpPr/>
          <p:nvPr/>
        </p:nvSpPr>
        <p:spPr>
          <a:xfrm>
            <a:off x="10510260" y="125320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8" name="Frame 17">
            <a:extLst>
              <a:ext uri="{FF2B5EF4-FFF2-40B4-BE49-F238E27FC236}">
                <a16:creationId xmlns:a16="http://schemas.microsoft.com/office/drawing/2014/main" id="{1278BF84-DDF3-43F8-88E4-A0F28E4079EF}"/>
              </a:ext>
            </a:extLst>
          </p:cNvPr>
          <p:cNvSpPr/>
          <p:nvPr/>
        </p:nvSpPr>
        <p:spPr>
          <a:xfrm>
            <a:off x="10510260" y="1458963"/>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9" name="Frame 17">
            <a:extLst>
              <a:ext uri="{FF2B5EF4-FFF2-40B4-BE49-F238E27FC236}">
                <a16:creationId xmlns:a16="http://schemas.microsoft.com/office/drawing/2014/main" id="{1278BF84-DDF3-43F8-88E4-A0F28E4079EF}"/>
              </a:ext>
            </a:extLst>
          </p:cNvPr>
          <p:cNvSpPr/>
          <p:nvPr/>
        </p:nvSpPr>
        <p:spPr>
          <a:xfrm>
            <a:off x="10510260" y="168300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0" name="Frame 17">
            <a:extLst>
              <a:ext uri="{FF2B5EF4-FFF2-40B4-BE49-F238E27FC236}">
                <a16:creationId xmlns:a16="http://schemas.microsoft.com/office/drawing/2014/main" id="{1278BF84-DDF3-43F8-88E4-A0F28E4079EF}"/>
              </a:ext>
            </a:extLst>
          </p:cNvPr>
          <p:cNvSpPr/>
          <p:nvPr/>
        </p:nvSpPr>
        <p:spPr>
          <a:xfrm>
            <a:off x="10516952" y="188815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1" name="Frame 17">
            <a:extLst>
              <a:ext uri="{FF2B5EF4-FFF2-40B4-BE49-F238E27FC236}">
                <a16:creationId xmlns:a16="http://schemas.microsoft.com/office/drawing/2014/main" id="{1278BF84-DDF3-43F8-88E4-A0F28E4079EF}"/>
              </a:ext>
            </a:extLst>
          </p:cNvPr>
          <p:cNvSpPr/>
          <p:nvPr/>
        </p:nvSpPr>
        <p:spPr>
          <a:xfrm>
            <a:off x="10516952" y="211218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2" name="Frame 17">
            <a:extLst>
              <a:ext uri="{FF2B5EF4-FFF2-40B4-BE49-F238E27FC236}">
                <a16:creationId xmlns:a16="http://schemas.microsoft.com/office/drawing/2014/main" id="{1278BF84-DDF3-43F8-88E4-A0F28E4079EF}"/>
              </a:ext>
            </a:extLst>
          </p:cNvPr>
          <p:cNvSpPr/>
          <p:nvPr/>
        </p:nvSpPr>
        <p:spPr>
          <a:xfrm>
            <a:off x="10516952" y="2317942"/>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3" name="Frame 17">
            <a:extLst>
              <a:ext uri="{FF2B5EF4-FFF2-40B4-BE49-F238E27FC236}">
                <a16:creationId xmlns:a16="http://schemas.microsoft.com/office/drawing/2014/main" id="{1278BF84-DDF3-43F8-88E4-A0F28E4079EF}"/>
              </a:ext>
            </a:extLst>
          </p:cNvPr>
          <p:cNvSpPr/>
          <p:nvPr/>
        </p:nvSpPr>
        <p:spPr>
          <a:xfrm>
            <a:off x="10516952" y="254198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4" name="Frame 17">
            <a:extLst>
              <a:ext uri="{FF2B5EF4-FFF2-40B4-BE49-F238E27FC236}">
                <a16:creationId xmlns:a16="http://schemas.microsoft.com/office/drawing/2014/main" id="{1278BF84-DDF3-43F8-88E4-A0F28E4079EF}"/>
              </a:ext>
            </a:extLst>
          </p:cNvPr>
          <p:cNvSpPr/>
          <p:nvPr/>
        </p:nvSpPr>
        <p:spPr>
          <a:xfrm>
            <a:off x="10516610" y="281987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5" name="Frame 17">
            <a:extLst>
              <a:ext uri="{FF2B5EF4-FFF2-40B4-BE49-F238E27FC236}">
                <a16:creationId xmlns:a16="http://schemas.microsoft.com/office/drawing/2014/main" id="{1278BF84-DDF3-43F8-88E4-A0F28E4079EF}"/>
              </a:ext>
            </a:extLst>
          </p:cNvPr>
          <p:cNvSpPr/>
          <p:nvPr/>
        </p:nvSpPr>
        <p:spPr>
          <a:xfrm>
            <a:off x="10516610" y="3101059"/>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6" name="Frame 17">
            <a:extLst>
              <a:ext uri="{FF2B5EF4-FFF2-40B4-BE49-F238E27FC236}">
                <a16:creationId xmlns:a16="http://schemas.microsoft.com/office/drawing/2014/main" id="{1278BF84-DDF3-43F8-88E4-A0F28E4079EF}"/>
              </a:ext>
            </a:extLst>
          </p:cNvPr>
          <p:cNvSpPr/>
          <p:nvPr/>
        </p:nvSpPr>
        <p:spPr>
          <a:xfrm>
            <a:off x="10516610" y="3383013"/>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7" name="Frame 17">
            <a:extLst>
              <a:ext uri="{FF2B5EF4-FFF2-40B4-BE49-F238E27FC236}">
                <a16:creationId xmlns:a16="http://schemas.microsoft.com/office/drawing/2014/main" id="{1278BF84-DDF3-43F8-88E4-A0F28E4079EF}"/>
              </a:ext>
            </a:extLst>
          </p:cNvPr>
          <p:cNvSpPr/>
          <p:nvPr/>
        </p:nvSpPr>
        <p:spPr>
          <a:xfrm>
            <a:off x="10516610" y="3626101"/>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8" name="Frame 17">
            <a:extLst>
              <a:ext uri="{FF2B5EF4-FFF2-40B4-BE49-F238E27FC236}">
                <a16:creationId xmlns:a16="http://schemas.microsoft.com/office/drawing/2014/main" id="{1278BF84-DDF3-43F8-88E4-A0F28E4079EF}"/>
              </a:ext>
            </a:extLst>
          </p:cNvPr>
          <p:cNvSpPr/>
          <p:nvPr/>
        </p:nvSpPr>
        <p:spPr>
          <a:xfrm>
            <a:off x="10523302" y="383125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9" name="Frame 17">
            <a:extLst>
              <a:ext uri="{FF2B5EF4-FFF2-40B4-BE49-F238E27FC236}">
                <a16:creationId xmlns:a16="http://schemas.microsoft.com/office/drawing/2014/main" id="{1278BF84-DDF3-43F8-88E4-A0F28E4079EF}"/>
              </a:ext>
            </a:extLst>
          </p:cNvPr>
          <p:cNvSpPr/>
          <p:nvPr/>
        </p:nvSpPr>
        <p:spPr>
          <a:xfrm>
            <a:off x="10523302" y="414418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0" name="Frame 17">
            <a:extLst>
              <a:ext uri="{FF2B5EF4-FFF2-40B4-BE49-F238E27FC236}">
                <a16:creationId xmlns:a16="http://schemas.microsoft.com/office/drawing/2014/main" id="{1278BF84-DDF3-43F8-88E4-A0F28E4079EF}"/>
              </a:ext>
            </a:extLst>
          </p:cNvPr>
          <p:cNvSpPr/>
          <p:nvPr/>
        </p:nvSpPr>
        <p:spPr>
          <a:xfrm>
            <a:off x="10523302" y="4407092"/>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1" name="Frame 17">
            <a:extLst>
              <a:ext uri="{FF2B5EF4-FFF2-40B4-BE49-F238E27FC236}">
                <a16:creationId xmlns:a16="http://schemas.microsoft.com/office/drawing/2014/main" id="{1278BF84-DDF3-43F8-88E4-A0F28E4079EF}"/>
              </a:ext>
            </a:extLst>
          </p:cNvPr>
          <p:cNvSpPr/>
          <p:nvPr/>
        </p:nvSpPr>
        <p:spPr>
          <a:xfrm>
            <a:off x="10523302" y="468193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2" name="Frame 17">
            <a:extLst>
              <a:ext uri="{FF2B5EF4-FFF2-40B4-BE49-F238E27FC236}">
                <a16:creationId xmlns:a16="http://schemas.microsoft.com/office/drawing/2014/main" id="{1278BF84-DDF3-43F8-88E4-A0F28E4079EF}"/>
              </a:ext>
            </a:extLst>
          </p:cNvPr>
          <p:cNvSpPr/>
          <p:nvPr/>
        </p:nvSpPr>
        <p:spPr>
          <a:xfrm>
            <a:off x="10529652" y="496333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3" name="Frame 17">
            <a:extLst>
              <a:ext uri="{FF2B5EF4-FFF2-40B4-BE49-F238E27FC236}">
                <a16:creationId xmlns:a16="http://schemas.microsoft.com/office/drawing/2014/main" id="{1278BF84-DDF3-43F8-88E4-A0F28E4079EF}"/>
              </a:ext>
            </a:extLst>
          </p:cNvPr>
          <p:cNvSpPr/>
          <p:nvPr/>
        </p:nvSpPr>
        <p:spPr>
          <a:xfrm>
            <a:off x="10529652" y="5251642"/>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4" name="Frame 17">
            <a:extLst>
              <a:ext uri="{FF2B5EF4-FFF2-40B4-BE49-F238E27FC236}">
                <a16:creationId xmlns:a16="http://schemas.microsoft.com/office/drawing/2014/main" id="{1278BF84-DDF3-43F8-88E4-A0F28E4079EF}"/>
              </a:ext>
            </a:extLst>
          </p:cNvPr>
          <p:cNvSpPr/>
          <p:nvPr/>
        </p:nvSpPr>
        <p:spPr>
          <a:xfrm>
            <a:off x="10529652" y="552648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5" name="Frame 17">
            <a:extLst>
              <a:ext uri="{FF2B5EF4-FFF2-40B4-BE49-F238E27FC236}">
                <a16:creationId xmlns:a16="http://schemas.microsoft.com/office/drawing/2014/main" id="{1278BF84-DDF3-43F8-88E4-A0F28E4079EF}"/>
              </a:ext>
            </a:extLst>
          </p:cNvPr>
          <p:cNvSpPr/>
          <p:nvPr/>
        </p:nvSpPr>
        <p:spPr>
          <a:xfrm>
            <a:off x="10536002" y="5786830"/>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6" name="Frame 17">
            <a:extLst>
              <a:ext uri="{FF2B5EF4-FFF2-40B4-BE49-F238E27FC236}">
                <a16:creationId xmlns:a16="http://schemas.microsoft.com/office/drawing/2014/main" id="{1278BF84-DDF3-43F8-88E4-A0F28E4079EF}"/>
              </a:ext>
            </a:extLst>
          </p:cNvPr>
          <p:cNvSpPr/>
          <p:nvPr/>
        </p:nvSpPr>
        <p:spPr>
          <a:xfrm>
            <a:off x="10548025" y="6059138"/>
            <a:ext cx="162513" cy="14146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54701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44128" y="730209"/>
            <a:ext cx="5844515" cy="633080"/>
          </a:xfrm>
        </p:spPr>
        <p:txBody>
          <a:bodyPr/>
          <a:lstStyle/>
          <a:p>
            <a:pPr>
              <a:spcBef>
                <a:spcPct val="0"/>
              </a:spcBef>
              <a:spcAft>
                <a:spcPts val="600"/>
              </a:spcAft>
            </a:pPr>
            <a:r>
              <a:rPr lang="en-US" sz="5000" b="1" dirty="0">
                <a:solidFill>
                  <a:schemeClr val="tx1"/>
                </a:solidFill>
                <a:latin typeface="DM Sans" pitchFamily="2" charset="0"/>
              </a:rPr>
              <a:t>Methodology</a:t>
            </a:r>
            <a:endParaRPr lang="en-US" sz="5000" dirty="0">
              <a:solidFill>
                <a:schemeClr val="tx1"/>
              </a:solidFill>
              <a:latin typeface="DM Sans" pitchFamily="2" charset="0"/>
            </a:endParaRPr>
          </a:p>
        </p:txBody>
      </p:sp>
      <p:sp>
        <p:nvSpPr>
          <p:cNvPr id="35" name="TextBox 34">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07</a:t>
            </a:r>
          </a:p>
        </p:txBody>
      </p:sp>
      <p:grpSp>
        <p:nvGrpSpPr>
          <p:cNvPr id="132" name="Group 131"/>
          <p:cNvGrpSpPr/>
          <p:nvPr/>
        </p:nvGrpSpPr>
        <p:grpSpPr>
          <a:xfrm>
            <a:off x="186547" y="6283572"/>
            <a:ext cx="4820132" cy="432158"/>
            <a:chOff x="186547" y="6283572"/>
            <a:chExt cx="4820132" cy="432158"/>
          </a:xfrm>
        </p:grpSpPr>
        <p:sp>
          <p:nvSpPr>
            <p:cNvPr id="36" name="TextBox 35">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cxnSp>
        <p:nvCxnSpPr>
          <p:cNvPr id="87" name="Straight Connector 20">
            <a:extLst>
              <a:ext uri="{FF2B5EF4-FFF2-40B4-BE49-F238E27FC236}">
                <a16:creationId xmlns:a16="http://schemas.microsoft.com/office/drawing/2014/main" id="{1B3655EF-1798-434F-A7AA-F68F98AEA380}"/>
              </a:ext>
            </a:extLst>
          </p:cNvPr>
          <p:cNvCxnSpPr>
            <a:cxnSpLocks/>
          </p:cNvCxnSpPr>
          <p:nvPr/>
        </p:nvCxnSpPr>
        <p:spPr>
          <a:xfrm flipV="1">
            <a:off x="1063870" y="5991382"/>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CF1D213-4F9E-332F-4636-119B1A1BB5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2251" y="216821"/>
            <a:ext cx="4542790" cy="5881370"/>
          </a:xfrm>
          <a:prstGeom prst="rect">
            <a:avLst/>
          </a:prstGeom>
          <a:noFill/>
          <a:ln>
            <a:noFill/>
          </a:ln>
        </p:spPr>
      </p:pic>
    </p:spTree>
    <p:extLst>
      <p:ext uri="{BB962C8B-B14F-4D97-AF65-F5344CB8AC3E}">
        <p14:creationId xmlns:p14="http://schemas.microsoft.com/office/powerpoint/2010/main" val="378407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000" b="1" dirty="0">
                <a:solidFill>
                  <a:srgbClr val="3F3F3F"/>
                </a:solidFill>
                <a:latin typeface="DM Sans"/>
                <a:ea typeface="Arial Black"/>
                <a:cs typeface="Arial Black"/>
                <a:sym typeface="Arial Black"/>
              </a:rPr>
              <a:t>Features List</a:t>
            </a:r>
            <a:endParaRPr lang="en-US" sz="5000" dirty="0">
              <a:solidFill>
                <a:srgbClr val="3F3F3F"/>
              </a:solidFill>
              <a:latin typeface="DM Sans"/>
              <a:ea typeface="Arial Black"/>
              <a:cs typeface="Arial Black"/>
              <a:sym typeface="Arial Black"/>
            </a:endParaRPr>
          </a:p>
        </p:txBody>
      </p:sp>
      <p:sp>
        <p:nvSpPr>
          <p:cNvPr id="5" name="Rectangle 4"/>
          <p:cNvSpPr/>
          <p:nvPr/>
        </p:nvSpPr>
        <p:spPr>
          <a:xfrm>
            <a:off x="4717508" y="889513"/>
            <a:ext cx="2768707" cy="307777"/>
          </a:xfrm>
          <a:prstGeom prst="rect">
            <a:avLst/>
          </a:prstGeom>
        </p:spPr>
        <p:txBody>
          <a:bodyPr wrap="none">
            <a:spAutoFit/>
          </a:bodyPr>
          <a:lstStyle/>
          <a:p>
            <a:r>
              <a:rPr lang="en-US" sz="1400" b="1" dirty="0">
                <a:solidFill>
                  <a:srgbClr val="3F3F3F"/>
                </a:solidFill>
                <a:latin typeface="DM Sans"/>
                <a:ea typeface="Arial Black"/>
                <a:cs typeface="Arial Black"/>
                <a:sym typeface="Arial Black"/>
              </a:rPr>
              <a:t>(Functional &amp; Non-Functional)</a:t>
            </a:r>
            <a:endParaRPr lang="en-US" sz="1400" dirty="0">
              <a:solidFill>
                <a:srgbClr val="3F3F3F"/>
              </a:solidFill>
              <a:latin typeface="DM Sans"/>
              <a:ea typeface="Arial Black"/>
              <a:cs typeface="Arial Black"/>
              <a:sym typeface="Arial Black"/>
            </a:endParaRPr>
          </a:p>
        </p:txBody>
      </p:sp>
      <p:grpSp>
        <p:nvGrpSpPr>
          <p:cNvPr id="4" name="Group 3"/>
          <p:cNvGrpSpPr/>
          <p:nvPr/>
        </p:nvGrpSpPr>
        <p:grpSpPr>
          <a:xfrm>
            <a:off x="1325792" y="1678294"/>
            <a:ext cx="7751865" cy="322845"/>
            <a:chOff x="1350571" y="1679779"/>
            <a:chExt cx="7751865" cy="322845"/>
          </a:xfrm>
        </p:grpSpPr>
        <p:sp>
          <p:nvSpPr>
            <p:cNvPr id="29" name="TextBox 28">
              <a:extLst>
                <a:ext uri="{FF2B5EF4-FFF2-40B4-BE49-F238E27FC236}">
                  <a16:creationId xmlns:a16="http://schemas.microsoft.com/office/drawing/2014/main" id="{2CFBE6A4-FA12-47D6-943D-272D12E2D872}"/>
                </a:ext>
              </a:extLst>
            </p:cNvPr>
            <p:cNvSpPr txBox="1"/>
            <p:nvPr/>
          </p:nvSpPr>
          <p:spPr>
            <a:xfrm>
              <a:off x="1545136" y="1679779"/>
              <a:ext cx="7557300"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Users (teacher and student) can register, log-in to the system and update their proﬁle.</a:t>
              </a:r>
            </a:p>
          </p:txBody>
        </p:sp>
        <p:sp>
          <p:nvSpPr>
            <p:cNvPr id="30" name="Chevron 25">
              <a:extLst>
                <a:ext uri="{FF2B5EF4-FFF2-40B4-BE49-F238E27FC236}">
                  <a16:creationId xmlns:a16="http://schemas.microsoft.com/office/drawing/2014/main" id="{999CFF1E-679D-413C-95C0-FE2670A82361}"/>
                </a:ext>
              </a:extLst>
            </p:cNvPr>
            <p:cNvSpPr/>
            <p:nvPr/>
          </p:nvSpPr>
          <p:spPr>
            <a:xfrm>
              <a:off x="1350571" y="1706401"/>
              <a:ext cx="194565" cy="245309"/>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cxnSp>
        <p:nvCxnSpPr>
          <p:cNvPr id="58" name="Straight Connector 20">
            <a:extLst>
              <a:ext uri="{FF2B5EF4-FFF2-40B4-BE49-F238E27FC236}">
                <a16:creationId xmlns:a16="http://schemas.microsoft.com/office/drawing/2014/main" id="{1B3655EF-1798-434F-A7AA-F68F98AEA380}"/>
              </a:ext>
            </a:extLst>
          </p:cNvPr>
          <p:cNvCxnSpPr>
            <a:cxnSpLocks/>
          </p:cNvCxnSpPr>
          <p:nvPr/>
        </p:nvCxnSpPr>
        <p:spPr>
          <a:xfrm flipV="1">
            <a:off x="1041990" y="5993665"/>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Circle: Hollow 13">
            <a:extLst>
              <a:ext uri="{FF2B5EF4-FFF2-40B4-BE49-F238E27FC236}">
                <a16:creationId xmlns:a16="http://schemas.microsoft.com/office/drawing/2014/main" id="{1ECF7A77-D0D9-4941-A8A9-6C85EC929665}"/>
              </a:ext>
            </a:extLst>
          </p:cNvPr>
          <p:cNvSpPr/>
          <p:nvPr/>
        </p:nvSpPr>
        <p:spPr>
          <a:xfrm>
            <a:off x="1041990" y="1286936"/>
            <a:ext cx="308581" cy="302638"/>
          </a:xfrm>
          <a:prstGeom prst="donut">
            <a:avLst>
              <a:gd name="adj" fmla="val 1754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DM Sans"/>
            </a:endParaRPr>
          </a:p>
        </p:txBody>
      </p:sp>
      <p:sp>
        <p:nvSpPr>
          <p:cNvPr id="3" name="TextBox 2"/>
          <p:cNvSpPr txBox="1"/>
          <p:nvPr/>
        </p:nvSpPr>
        <p:spPr>
          <a:xfrm>
            <a:off x="1325792" y="1247541"/>
            <a:ext cx="2953053" cy="369332"/>
          </a:xfrm>
          <a:prstGeom prst="rect">
            <a:avLst/>
          </a:prstGeom>
          <a:noFill/>
        </p:spPr>
        <p:txBody>
          <a:bodyPr wrap="none" rtlCol="0">
            <a:spAutoFit/>
          </a:bodyPr>
          <a:lstStyle/>
          <a:p>
            <a:r>
              <a:rPr lang="en-US" b="1" dirty="0">
                <a:solidFill>
                  <a:srgbClr val="3F3F3F"/>
                </a:solidFill>
                <a:latin typeface="DM Sans"/>
                <a:ea typeface="Arial Black"/>
                <a:cs typeface="Arial Black"/>
                <a:sym typeface="Arial Black"/>
              </a:rPr>
              <a:t>Functional Requirements:</a:t>
            </a:r>
            <a:endParaRPr lang="en-US" dirty="0">
              <a:latin typeface="DM Sans"/>
            </a:endParaRPr>
          </a:p>
        </p:txBody>
      </p:sp>
      <p:grpSp>
        <p:nvGrpSpPr>
          <p:cNvPr id="60" name="Group 59"/>
          <p:cNvGrpSpPr/>
          <p:nvPr/>
        </p:nvGrpSpPr>
        <p:grpSpPr>
          <a:xfrm>
            <a:off x="1325792" y="1946532"/>
            <a:ext cx="9979806" cy="553357"/>
            <a:chOff x="1350571" y="1562266"/>
            <a:chExt cx="6418908" cy="553357"/>
          </a:xfrm>
        </p:grpSpPr>
        <p:sp>
          <p:nvSpPr>
            <p:cNvPr id="61" name="TextBox 60">
              <a:extLst>
                <a:ext uri="{FF2B5EF4-FFF2-40B4-BE49-F238E27FC236}">
                  <a16:creationId xmlns:a16="http://schemas.microsoft.com/office/drawing/2014/main" id="{2CFBE6A4-FA12-47D6-943D-272D12E2D872}"/>
                </a:ext>
              </a:extLst>
            </p:cNvPr>
            <p:cNvSpPr txBox="1"/>
            <p:nvPr/>
          </p:nvSpPr>
          <p:spPr>
            <a:xfrm>
              <a:off x="1475713" y="1562266"/>
              <a:ext cx="6293766" cy="553357"/>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Teacher can create post by ﬁlling up the post related information and giving a certain amount for creating a post (if he/she has no free posts. After creating their proﬁle tutor will get 3/n-numbers of free posts.)</a:t>
              </a:r>
            </a:p>
          </p:txBody>
        </p:sp>
        <p:sp>
          <p:nvSpPr>
            <p:cNvPr id="62"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67" name="Group 66"/>
          <p:cNvGrpSpPr/>
          <p:nvPr/>
        </p:nvGrpSpPr>
        <p:grpSpPr>
          <a:xfrm>
            <a:off x="1301013" y="2448767"/>
            <a:ext cx="9979806" cy="322845"/>
            <a:chOff x="1350571" y="1671257"/>
            <a:chExt cx="6418908" cy="322845"/>
          </a:xfrm>
        </p:grpSpPr>
        <p:sp>
          <p:nvSpPr>
            <p:cNvPr id="68" name="TextBox 67">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Tutor can search for tuition and send request to a corresponding tutor searching post(posted by any student)</a:t>
              </a:r>
            </a:p>
          </p:txBody>
        </p:sp>
        <p:sp>
          <p:nvSpPr>
            <p:cNvPr id="69"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76" name="Group 75"/>
          <p:cNvGrpSpPr/>
          <p:nvPr/>
        </p:nvGrpSpPr>
        <p:grpSpPr>
          <a:xfrm>
            <a:off x="1289148" y="2817263"/>
            <a:ext cx="9979806" cy="322845"/>
            <a:chOff x="1350571" y="1671257"/>
            <a:chExt cx="6418908" cy="322845"/>
          </a:xfrm>
        </p:grpSpPr>
        <p:sp>
          <p:nvSpPr>
            <p:cNvPr id="77" name="TextBox 76">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Tutor and student both can give ratings and reviews to each others</a:t>
              </a:r>
            </a:p>
          </p:txBody>
        </p:sp>
        <p:sp>
          <p:nvSpPr>
            <p:cNvPr id="78"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79" name="Group 78"/>
          <p:cNvGrpSpPr/>
          <p:nvPr/>
        </p:nvGrpSpPr>
        <p:grpSpPr>
          <a:xfrm>
            <a:off x="1289148" y="3143705"/>
            <a:ext cx="9979806" cy="322845"/>
            <a:chOff x="1350571" y="1671257"/>
            <a:chExt cx="6418908" cy="322845"/>
          </a:xfrm>
        </p:grpSpPr>
        <p:sp>
          <p:nvSpPr>
            <p:cNvPr id="80" name="TextBox 79">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Tutor and student both will be able to download books</a:t>
              </a:r>
            </a:p>
          </p:txBody>
        </p:sp>
        <p:sp>
          <p:nvSpPr>
            <p:cNvPr id="81"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82" name="Group 81"/>
          <p:cNvGrpSpPr/>
          <p:nvPr/>
        </p:nvGrpSpPr>
        <p:grpSpPr>
          <a:xfrm>
            <a:off x="1289148" y="3505164"/>
            <a:ext cx="9979806" cy="322845"/>
            <a:chOff x="1350571" y="1671257"/>
            <a:chExt cx="6418908" cy="322845"/>
          </a:xfrm>
        </p:grpSpPr>
        <p:sp>
          <p:nvSpPr>
            <p:cNvPr id="83" name="TextBox 82">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Tutor and student both will be able to create, read, edit, delete blogs</a:t>
              </a:r>
            </a:p>
          </p:txBody>
        </p:sp>
        <p:sp>
          <p:nvSpPr>
            <p:cNvPr id="84"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85" name="Group 84"/>
          <p:cNvGrpSpPr/>
          <p:nvPr/>
        </p:nvGrpSpPr>
        <p:grpSpPr>
          <a:xfrm>
            <a:off x="1289148" y="3864690"/>
            <a:ext cx="9979806" cy="322845"/>
            <a:chOff x="1350571" y="1671257"/>
            <a:chExt cx="6418908" cy="322845"/>
          </a:xfrm>
        </p:grpSpPr>
        <p:sp>
          <p:nvSpPr>
            <p:cNvPr id="86" name="TextBox 85">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 Admin can delete/block any user (student and Teacher) if the admin gets multiple complaints against the user</a:t>
              </a:r>
            </a:p>
          </p:txBody>
        </p:sp>
        <p:sp>
          <p:nvSpPr>
            <p:cNvPr id="87"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88" name="Group 87"/>
          <p:cNvGrpSpPr/>
          <p:nvPr/>
        </p:nvGrpSpPr>
        <p:grpSpPr>
          <a:xfrm>
            <a:off x="1289148" y="4210596"/>
            <a:ext cx="9979806" cy="322845"/>
            <a:chOff x="1350571" y="1671257"/>
            <a:chExt cx="6418908" cy="322845"/>
          </a:xfrm>
        </p:grpSpPr>
        <p:sp>
          <p:nvSpPr>
            <p:cNvPr id="89" name="TextBox 88">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Admin will be able to upload, download and delete books</a:t>
              </a:r>
            </a:p>
          </p:txBody>
        </p:sp>
        <p:sp>
          <p:nvSpPr>
            <p:cNvPr id="90"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91" name="Group 90"/>
          <p:cNvGrpSpPr/>
          <p:nvPr/>
        </p:nvGrpSpPr>
        <p:grpSpPr>
          <a:xfrm>
            <a:off x="1289148" y="4547611"/>
            <a:ext cx="9979806" cy="322845"/>
            <a:chOff x="1350571" y="1671257"/>
            <a:chExt cx="6418908" cy="322845"/>
          </a:xfrm>
        </p:grpSpPr>
        <p:sp>
          <p:nvSpPr>
            <p:cNvPr id="92" name="TextBox 91">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A searching mechanism will be provided by the system to get the post</a:t>
              </a:r>
            </a:p>
          </p:txBody>
        </p:sp>
        <p:sp>
          <p:nvSpPr>
            <p:cNvPr id="93"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grpSp>
        <p:nvGrpSpPr>
          <p:cNvPr id="94" name="Group 93"/>
          <p:cNvGrpSpPr/>
          <p:nvPr/>
        </p:nvGrpSpPr>
        <p:grpSpPr>
          <a:xfrm>
            <a:off x="1313927" y="4903841"/>
            <a:ext cx="9979806" cy="322845"/>
            <a:chOff x="1350571" y="1671257"/>
            <a:chExt cx="6418908" cy="322845"/>
          </a:xfrm>
        </p:grpSpPr>
        <p:sp>
          <p:nvSpPr>
            <p:cNvPr id="95" name="TextBox 94">
              <a:extLst>
                <a:ext uri="{FF2B5EF4-FFF2-40B4-BE49-F238E27FC236}">
                  <a16:creationId xmlns:a16="http://schemas.microsoft.com/office/drawing/2014/main" id="{2CFBE6A4-FA12-47D6-943D-272D12E2D872}"/>
                </a:ext>
              </a:extLst>
            </p:cNvPr>
            <p:cNvSpPr txBox="1"/>
            <p:nvPr/>
          </p:nvSpPr>
          <p:spPr>
            <a:xfrm>
              <a:off x="1475713" y="1671257"/>
              <a:ext cx="6293766" cy="322845"/>
            </a:xfrm>
            <a:prstGeom prst="rect">
              <a:avLst/>
            </a:prstGeom>
            <a:noFill/>
          </p:spPr>
          <p:txBody>
            <a:bodyPr wrap="square" rtlCol="0">
              <a:spAutoFit/>
            </a:bodyPr>
            <a:lstStyle/>
            <a:p>
              <a:pPr algn="just">
                <a:lnSpc>
                  <a:spcPct val="107000"/>
                </a:lnSpc>
                <a:spcAft>
                  <a:spcPts val="800"/>
                </a:spcAft>
              </a:pPr>
              <a:r>
                <a:rPr lang="en-US" sz="1400" dirty="0">
                  <a:latin typeface="DM Sans"/>
                  <a:ea typeface="Calibri" panose="020F0502020204030204" pitchFamily="34" charset="0"/>
                  <a:cs typeface="Times New Roman" panose="02020603050405020304" pitchFamily="18" charset="0"/>
                </a:rPr>
                <a:t>The system will be accessible to online users</a:t>
              </a:r>
            </a:p>
          </p:txBody>
        </p:sp>
        <p:sp>
          <p:nvSpPr>
            <p:cNvPr id="96" name="Chevron 25">
              <a:extLst>
                <a:ext uri="{FF2B5EF4-FFF2-40B4-BE49-F238E27FC236}">
                  <a16:creationId xmlns:a16="http://schemas.microsoft.com/office/drawing/2014/main" id="{999CFF1E-679D-413C-95C0-FE2670A82361}"/>
                </a:ext>
              </a:extLst>
            </p:cNvPr>
            <p:cNvSpPr/>
            <p:nvPr/>
          </p:nvSpPr>
          <p:spPr>
            <a:xfrm>
              <a:off x="1350571" y="1706401"/>
              <a:ext cx="125142" cy="245309"/>
            </a:xfrm>
            <a:prstGeom prst="chevron">
              <a:avLst>
                <a:gd name="adj" fmla="val 5486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solidFill>
                  <a:schemeClr val="tx1">
                    <a:lumMod val="75000"/>
                    <a:lumOff val="25000"/>
                  </a:schemeClr>
                </a:solidFill>
                <a:latin typeface="DM Sans"/>
              </a:endParaRPr>
            </a:p>
          </p:txBody>
        </p:sp>
      </p:grpSp>
      <p:sp>
        <p:nvSpPr>
          <p:cNvPr id="97" name="TextBox 96">
            <a:extLst>
              <a:ext uri="{FF2B5EF4-FFF2-40B4-BE49-F238E27FC236}">
                <a16:creationId xmlns:a16="http://schemas.microsoft.com/office/drawing/2014/main" id="{EFAEA706-5EDB-4672-99EE-B54FBC973702}"/>
              </a:ext>
            </a:extLst>
          </p:cNvPr>
          <p:cNvSpPr txBox="1"/>
          <p:nvPr/>
        </p:nvSpPr>
        <p:spPr>
          <a:xfrm>
            <a:off x="10582103" y="6271847"/>
            <a:ext cx="1138843"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Page: 08</a:t>
            </a:r>
          </a:p>
        </p:txBody>
      </p:sp>
      <p:grpSp>
        <p:nvGrpSpPr>
          <p:cNvPr id="98" name="Group 97"/>
          <p:cNvGrpSpPr/>
          <p:nvPr/>
        </p:nvGrpSpPr>
        <p:grpSpPr>
          <a:xfrm>
            <a:off x="186547" y="6283572"/>
            <a:ext cx="4820132" cy="432158"/>
            <a:chOff x="186547" y="6283572"/>
            <a:chExt cx="4820132" cy="432158"/>
          </a:xfrm>
        </p:grpSpPr>
        <p:sp>
          <p:nvSpPr>
            <p:cNvPr id="99" name="TextBox 98">
              <a:extLst>
                <a:ext uri="{FF2B5EF4-FFF2-40B4-BE49-F238E27FC236}">
                  <a16:creationId xmlns:a16="http://schemas.microsoft.com/office/drawing/2014/main" id="{EFAEA706-5EDB-4672-99EE-B54FBC973702}"/>
                </a:ext>
              </a:extLst>
            </p:cNvPr>
            <p:cNvSpPr txBox="1"/>
            <p:nvPr/>
          </p:nvSpPr>
          <p:spPr>
            <a:xfrm>
              <a:off x="186547" y="6302622"/>
              <a:ext cx="4820132" cy="369332"/>
            </a:xfrm>
            <a:prstGeom prst="rect">
              <a:avLst/>
            </a:prstGeom>
            <a:noFill/>
          </p:spPr>
          <p:txBody>
            <a:bodyPr wrap="square" rtlCol="0" anchor="ctr">
              <a:spAutoFit/>
            </a:bodyPr>
            <a:lstStyle/>
            <a:p>
              <a:pPr algn="r">
                <a:buClr>
                  <a:schemeClr val="dk1"/>
                </a:buClr>
                <a:buSzPts val="2800"/>
              </a:pPr>
              <a:r>
                <a:rPr lang="en-US" b="1" dirty="0">
                  <a:latin typeface="DM Sans" pitchFamily="2" charset="0"/>
                </a:rPr>
                <a:t>United International University (UIU) </a:t>
              </a:r>
            </a:p>
          </p:txBody>
        </p:sp>
        <p:pic>
          <p:nvPicPr>
            <p:cNvPr id="100" name="Picture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28" y="6283572"/>
              <a:ext cx="475737" cy="432158"/>
            </a:xfrm>
            <a:prstGeom prst="rect">
              <a:avLst/>
            </a:prstGeom>
          </p:spPr>
        </p:pic>
      </p:grpSp>
    </p:spTree>
    <p:extLst>
      <p:ext uri="{BB962C8B-B14F-4D97-AF65-F5344CB8AC3E}">
        <p14:creationId xmlns:p14="http://schemas.microsoft.com/office/powerpoint/2010/main" val="2961494542"/>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3556</TotalTime>
  <Words>2236</Words>
  <Application>Microsoft Office PowerPoint</Application>
  <PresentationFormat>Widescreen</PresentationFormat>
  <Paragraphs>335</Paragraphs>
  <Slides>37</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37</vt:i4>
      </vt:variant>
    </vt:vector>
  </HeadingPairs>
  <TitlesOfParts>
    <vt:vector size="51" baseType="lpstr">
      <vt:lpstr>맑은 고딕</vt:lpstr>
      <vt:lpstr>Arial</vt:lpstr>
      <vt:lpstr>Arial Black</vt:lpstr>
      <vt:lpstr>Arial Unicode MS</vt:lpstr>
      <vt:lpstr>Calibri</vt:lpstr>
      <vt:lpstr>Century Schoolbook</vt:lpstr>
      <vt:lpstr>DM Sans</vt:lpstr>
      <vt:lpstr>Roboto</vt:lpstr>
      <vt:lpstr>Tahoma</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Rayhan Al Shorif</cp:lastModifiedBy>
  <cp:revision>214</cp:revision>
  <dcterms:created xsi:type="dcterms:W3CDTF">2020-01-20T05:08:25Z</dcterms:created>
  <dcterms:modified xsi:type="dcterms:W3CDTF">2024-05-04T19:05:23Z</dcterms:modified>
</cp:coreProperties>
</file>