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0"/>
  </p:notesMasterIdLst>
  <p:sldIdLst>
    <p:sldId id="347" r:id="rId4"/>
    <p:sldId id="298" r:id="rId5"/>
    <p:sldId id="351" r:id="rId6"/>
    <p:sldId id="352" r:id="rId7"/>
    <p:sldId id="357" r:id="rId8"/>
    <p:sldId id="358" r:id="rId9"/>
    <p:sldId id="330" r:id="rId10"/>
    <p:sldId id="360" r:id="rId11"/>
    <p:sldId id="353" r:id="rId12"/>
    <p:sldId id="363" r:id="rId13"/>
    <p:sldId id="355" r:id="rId14"/>
    <p:sldId id="365" r:id="rId15"/>
    <p:sldId id="359" r:id="rId16"/>
    <p:sldId id="356" r:id="rId17"/>
    <p:sldId id="366" r:id="rId18"/>
    <p:sldId id="34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DCE3F3"/>
    <a:srgbClr val="5072C4"/>
    <a:srgbClr val="FF0E0E"/>
    <a:srgbClr val="FF0000"/>
    <a:srgbClr val="FFCCCC"/>
    <a:srgbClr val="7F0000"/>
    <a:srgbClr val="FF9999"/>
    <a:srgbClr val="DED8F8"/>
    <a:srgbClr val="F56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17-Feb-24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28522DAF-F091-475D-9453-DFCEB7833B2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362576" y="-1"/>
            <a:ext cx="6638925" cy="6858000"/>
          </a:xfrm>
          <a:custGeom>
            <a:avLst/>
            <a:gdLst>
              <a:gd name="connsiteX0" fmla="*/ 625981 w 6638925"/>
              <a:gd name="connsiteY0" fmla="*/ 1038225 h 6858000"/>
              <a:gd name="connsiteX1" fmla="*/ 1251962 w 6638925"/>
              <a:gd name="connsiteY1" fmla="*/ 1664206 h 6858000"/>
              <a:gd name="connsiteX2" fmla="*/ 1251962 w 6638925"/>
              <a:gd name="connsiteY2" fmla="*/ 6858000 h 6858000"/>
              <a:gd name="connsiteX3" fmla="*/ 0 w 6638925"/>
              <a:gd name="connsiteY3" fmla="*/ 6858000 h 6858000"/>
              <a:gd name="connsiteX4" fmla="*/ 0 w 6638925"/>
              <a:gd name="connsiteY4" fmla="*/ 1664206 h 6858000"/>
              <a:gd name="connsiteX5" fmla="*/ 625981 w 6638925"/>
              <a:gd name="connsiteY5" fmla="*/ 1038225 h 6858000"/>
              <a:gd name="connsiteX6" fmla="*/ 4681632 w 6638925"/>
              <a:gd name="connsiteY6" fmla="*/ 1038224 h 6858000"/>
              <a:gd name="connsiteX7" fmla="*/ 5307613 w 6638925"/>
              <a:gd name="connsiteY7" fmla="*/ 1664205 h 6858000"/>
              <a:gd name="connsiteX8" fmla="*/ 5307613 w 6638925"/>
              <a:gd name="connsiteY8" fmla="*/ 6857999 h 6858000"/>
              <a:gd name="connsiteX9" fmla="*/ 4055651 w 6638925"/>
              <a:gd name="connsiteY9" fmla="*/ 6857999 h 6858000"/>
              <a:gd name="connsiteX10" fmla="*/ 4055651 w 6638925"/>
              <a:gd name="connsiteY10" fmla="*/ 1664205 h 6858000"/>
              <a:gd name="connsiteX11" fmla="*/ 4681632 w 6638925"/>
              <a:gd name="connsiteY11" fmla="*/ 1038224 h 6858000"/>
              <a:gd name="connsiteX12" fmla="*/ 3350320 w 6638925"/>
              <a:gd name="connsiteY12" fmla="*/ 171448 h 6858000"/>
              <a:gd name="connsiteX13" fmla="*/ 3976301 w 6638925"/>
              <a:gd name="connsiteY13" fmla="*/ 797429 h 6858000"/>
              <a:gd name="connsiteX14" fmla="*/ 3976301 w 6638925"/>
              <a:gd name="connsiteY14" fmla="*/ 6857999 h 6858000"/>
              <a:gd name="connsiteX15" fmla="*/ 2724339 w 6638925"/>
              <a:gd name="connsiteY15" fmla="*/ 6857999 h 6858000"/>
              <a:gd name="connsiteX16" fmla="*/ 2724339 w 6638925"/>
              <a:gd name="connsiteY16" fmla="*/ 797429 h 6858000"/>
              <a:gd name="connsiteX17" fmla="*/ 3350320 w 6638925"/>
              <a:gd name="connsiteY17" fmla="*/ 171448 h 6858000"/>
              <a:gd name="connsiteX18" fmla="*/ 5386963 w 6638925"/>
              <a:gd name="connsiteY18" fmla="*/ 0 h 6858000"/>
              <a:gd name="connsiteX19" fmla="*/ 6638925 w 6638925"/>
              <a:gd name="connsiteY19" fmla="*/ 0 h 6858000"/>
              <a:gd name="connsiteX20" fmla="*/ 6638925 w 6638925"/>
              <a:gd name="connsiteY20" fmla="*/ 5798629 h 6858000"/>
              <a:gd name="connsiteX21" fmla="*/ 6012944 w 6638925"/>
              <a:gd name="connsiteY21" fmla="*/ 6424610 h 6858000"/>
              <a:gd name="connsiteX22" fmla="*/ 5386963 w 6638925"/>
              <a:gd name="connsiteY22" fmla="*/ 5798629 h 6858000"/>
              <a:gd name="connsiteX23" fmla="*/ 1393027 w 6638925"/>
              <a:gd name="connsiteY23" fmla="*/ 0 h 6858000"/>
              <a:gd name="connsiteX24" fmla="*/ 2644989 w 6638925"/>
              <a:gd name="connsiteY24" fmla="*/ 0 h 6858000"/>
              <a:gd name="connsiteX25" fmla="*/ 2644989 w 6638925"/>
              <a:gd name="connsiteY25" fmla="*/ 5193794 h 6858000"/>
              <a:gd name="connsiteX26" fmla="*/ 2019008 w 6638925"/>
              <a:gd name="connsiteY26" fmla="*/ 5819775 h 6858000"/>
              <a:gd name="connsiteX27" fmla="*/ 1393027 w 6638925"/>
              <a:gd name="connsiteY27" fmla="*/ 519379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38925" h="6858000">
                <a:moveTo>
                  <a:pt x="625981" y="1038225"/>
                </a:moveTo>
                <a:cubicBezTo>
                  <a:pt x="971701" y="1038225"/>
                  <a:pt x="1251962" y="1318486"/>
                  <a:pt x="1251962" y="1664206"/>
                </a:cubicBezTo>
                <a:lnTo>
                  <a:pt x="1251962" y="6858000"/>
                </a:lnTo>
                <a:lnTo>
                  <a:pt x="0" y="6858000"/>
                </a:lnTo>
                <a:lnTo>
                  <a:pt x="0" y="1664206"/>
                </a:lnTo>
                <a:cubicBezTo>
                  <a:pt x="0" y="1318486"/>
                  <a:pt x="280261" y="1038225"/>
                  <a:pt x="625981" y="1038225"/>
                </a:cubicBezTo>
                <a:close/>
                <a:moveTo>
                  <a:pt x="4681632" y="1038224"/>
                </a:moveTo>
                <a:cubicBezTo>
                  <a:pt x="5027352" y="1038224"/>
                  <a:pt x="5307613" y="1318485"/>
                  <a:pt x="5307613" y="1664205"/>
                </a:cubicBezTo>
                <a:lnTo>
                  <a:pt x="5307613" y="6857999"/>
                </a:lnTo>
                <a:lnTo>
                  <a:pt x="4055651" y="6857999"/>
                </a:lnTo>
                <a:lnTo>
                  <a:pt x="4055651" y="1664205"/>
                </a:lnTo>
                <a:cubicBezTo>
                  <a:pt x="4055651" y="1318485"/>
                  <a:pt x="4335912" y="1038224"/>
                  <a:pt x="4681632" y="1038224"/>
                </a:cubicBezTo>
                <a:close/>
                <a:moveTo>
                  <a:pt x="3350320" y="171448"/>
                </a:moveTo>
                <a:cubicBezTo>
                  <a:pt x="3696040" y="171448"/>
                  <a:pt x="3976301" y="451709"/>
                  <a:pt x="3976301" y="797429"/>
                </a:cubicBezTo>
                <a:lnTo>
                  <a:pt x="3976301" y="6857999"/>
                </a:lnTo>
                <a:lnTo>
                  <a:pt x="2724339" y="6857999"/>
                </a:lnTo>
                <a:lnTo>
                  <a:pt x="2724339" y="797429"/>
                </a:lnTo>
                <a:cubicBezTo>
                  <a:pt x="2724339" y="451709"/>
                  <a:pt x="3004600" y="171448"/>
                  <a:pt x="3350320" y="171448"/>
                </a:cubicBezTo>
                <a:close/>
                <a:moveTo>
                  <a:pt x="5386963" y="0"/>
                </a:moveTo>
                <a:lnTo>
                  <a:pt x="6638925" y="0"/>
                </a:lnTo>
                <a:lnTo>
                  <a:pt x="6638925" y="5798629"/>
                </a:lnTo>
                <a:cubicBezTo>
                  <a:pt x="6638925" y="6144349"/>
                  <a:pt x="6358664" y="6424610"/>
                  <a:pt x="6012944" y="6424610"/>
                </a:cubicBezTo>
                <a:cubicBezTo>
                  <a:pt x="5667224" y="6424610"/>
                  <a:pt x="5386963" y="6144349"/>
                  <a:pt x="5386963" y="5798629"/>
                </a:cubicBezTo>
                <a:close/>
                <a:moveTo>
                  <a:pt x="1393027" y="0"/>
                </a:moveTo>
                <a:lnTo>
                  <a:pt x="2644989" y="0"/>
                </a:lnTo>
                <a:lnTo>
                  <a:pt x="2644989" y="5193794"/>
                </a:lnTo>
                <a:cubicBezTo>
                  <a:pt x="2644989" y="5539514"/>
                  <a:pt x="2364728" y="5819775"/>
                  <a:pt x="2019008" y="5819775"/>
                </a:cubicBezTo>
                <a:cubicBezTo>
                  <a:pt x="1673288" y="5819775"/>
                  <a:pt x="1393027" y="5539514"/>
                  <a:pt x="1393027" y="519379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E50F7605-A96E-467B-B520-710A70E7719F}"/>
              </a:ext>
            </a:extLst>
          </p:cNvPr>
          <p:cNvSpPr/>
          <p:nvPr userDrawn="1"/>
        </p:nvSpPr>
        <p:spPr>
          <a:xfrm>
            <a:off x="0" y="-1"/>
            <a:ext cx="4617008" cy="6508888"/>
          </a:xfrm>
          <a:custGeom>
            <a:avLst/>
            <a:gdLst>
              <a:gd name="connsiteX0" fmla="*/ 1362564 w 4617008"/>
              <a:gd name="connsiteY0" fmla="*/ 0 h 6508888"/>
              <a:gd name="connsiteX1" fmla="*/ 4617008 w 4617008"/>
              <a:gd name="connsiteY1" fmla="*/ 3254444 h 6508888"/>
              <a:gd name="connsiteX2" fmla="*/ 1362564 w 4617008"/>
              <a:gd name="connsiteY2" fmla="*/ 6508888 h 6508888"/>
              <a:gd name="connsiteX3" fmla="*/ 95788 w 4617008"/>
              <a:gd name="connsiteY3" fmla="*/ 6253138 h 6508888"/>
              <a:gd name="connsiteX4" fmla="*/ 0 w 4617008"/>
              <a:gd name="connsiteY4" fmla="*/ 6206995 h 6508888"/>
              <a:gd name="connsiteX5" fmla="*/ 0 w 4617008"/>
              <a:gd name="connsiteY5" fmla="*/ 301894 h 6508888"/>
              <a:gd name="connsiteX6" fmla="*/ 95788 w 4617008"/>
              <a:gd name="connsiteY6" fmla="*/ 255750 h 6508888"/>
              <a:gd name="connsiteX7" fmla="*/ 1362564 w 4617008"/>
              <a:gd name="connsiteY7" fmla="*/ 0 h 650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17008" h="6508888">
                <a:moveTo>
                  <a:pt x="1362564" y="0"/>
                </a:moveTo>
                <a:cubicBezTo>
                  <a:pt x="3159944" y="0"/>
                  <a:pt x="4617008" y="1457064"/>
                  <a:pt x="4617008" y="3254444"/>
                </a:cubicBezTo>
                <a:cubicBezTo>
                  <a:pt x="4617008" y="5051824"/>
                  <a:pt x="3159944" y="6508888"/>
                  <a:pt x="1362564" y="6508888"/>
                </a:cubicBezTo>
                <a:cubicBezTo>
                  <a:pt x="913219" y="6508888"/>
                  <a:pt x="485144" y="6417822"/>
                  <a:pt x="95788" y="6253138"/>
                </a:cubicBezTo>
                <a:lnTo>
                  <a:pt x="0" y="6206995"/>
                </a:lnTo>
                <a:lnTo>
                  <a:pt x="0" y="301894"/>
                </a:lnTo>
                <a:lnTo>
                  <a:pt x="95788" y="255750"/>
                </a:lnTo>
                <a:cubicBezTo>
                  <a:pt x="485144" y="91067"/>
                  <a:pt x="913219" y="0"/>
                  <a:pt x="136256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91D29CCD-1DCA-47D5-9788-AF0BC62CC34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388656"/>
            <a:ext cx="4494364" cy="6469344"/>
          </a:xfrm>
          <a:custGeom>
            <a:avLst/>
            <a:gdLst>
              <a:gd name="connsiteX0" fmla="*/ 1149249 w 4494364"/>
              <a:gd name="connsiteY0" fmla="*/ 0 h 6469344"/>
              <a:gd name="connsiteX1" fmla="*/ 4494364 w 4494364"/>
              <a:gd name="connsiteY1" fmla="*/ 3345115 h 6469344"/>
              <a:gd name="connsiteX2" fmla="*/ 2451319 w 4494364"/>
              <a:gd name="connsiteY2" fmla="*/ 6427355 h 6469344"/>
              <a:gd name="connsiteX3" fmla="*/ 2344823 w 4494364"/>
              <a:gd name="connsiteY3" fmla="*/ 6469344 h 6469344"/>
              <a:gd name="connsiteX4" fmla="*/ 0 w 4494364"/>
              <a:gd name="connsiteY4" fmla="*/ 6469344 h 6469344"/>
              <a:gd name="connsiteX5" fmla="*/ 0 w 4494364"/>
              <a:gd name="connsiteY5" fmla="*/ 202672 h 6469344"/>
              <a:gd name="connsiteX6" fmla="*/ 154514 w 4494364"/>
              <a:gd name="connsiteY6" fmla="*/ 150390 h 6469344"/>
              <a:gd name="connsiteX7" fmla="*/ 1149249 w 4494364"/>
              <a:gd name="connsiteY7" fmla="*/ 0 h 646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94364" h="6469344">
                <a:moveTo>
                  <a:pt x="1149249" y="0"/>
                </a:moveTo>
                <a:cubicBezTo>
                  <a:pt x="2996705" y="0"/>
                  <a:pt x="4494364" y="1497659"/>
                  <a:pt x="4494364" y="3345115"/>
                </a:cubicBezTo>
                <a:cubicBezTo>
                  <a:pt x="4494364" y="4730707"/>
                  <a:pt x="3651931" y="5919538"/>
                  <a:pt x="2451319" y="6427355"/>
                </a:cubicBezTo>
                <a:lnTo>
                  <a:pt x="2344823" y="6469344"/>
                </a:lnTo>
                <a:lnTo>
                  <a:pt x="0" y="6469344"/>
                </a:lnTo>
                <a:lnTo>
                  <a:pt x="0" y="202672"/>
                </a:lnTo>
                <a:lnTo>
                  <a:pt x="154514" y="150390"/>
                </a:lnTo>
                <a:cubicBezTo>
                  <a:pt x="468751" y="52652"/>
                  <a:pt x="802851" y="0"/>
                  <a:pt x="114924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9164E05-815B-4B23-98B3-E419AA6BB030}"/>
              </a:ext>
            </a:extLst>
          </p:cNvPr>
          <p:cNvGrpSpPr/>
          <p:nvPr userDrawn="1"/>
        </p:nvGrpSpPr>
        <p:grpSpPr>
          <a:xfrm>
            <a:off x="5252423" y="595071"/>
            <a:ext cx="6372712" cy="5822001"/>
            <a:chOff x="7192629" y="1828167"/>
            <a:chExt cx="3658514" cy="3342357"/>
          </a:xfrm>
          <a:solidFill>
            <a:schemeClr val="accent1">
              <a:alpha val="40000"/>
            </a:schemeClr>
          </a:solidFill>
        </p:grpSpPr>
        <p:sp>
          <p:nvSpPr>
            <p:cNvPr id="3" name="Freeform 16">
              <a:extLst>
                <a:ext uri="{FF2B5EF4-FFF2-40B4-BE49-F238E27FC236}">
                  <a16:creationId xmlns:a16="http://schemas.microsoft.com/office/drawing/2014/main" id="{7DA56005-1465-40D8-A03F-E660A9763FBD}"/>
                </a:ext>
              </a:extLst>
            </p:cNvPr>
            <p:cNvSpPr/>
            <p:nvPr userDrawn="1"/>
          </p:nvSpPr>
          <p:spPr>
            <a:xfrm rot="14821187">
              <a:off x="7343358" y="1881591"/>
              <a:ext cx="3138204" cy="3439661"/>
            </a:xfrm>
            <a:custGeom>
              <a:avLst/>
              <a:gdLst>
                <a:gd name="connsiteX0" fmla="*/ 255022 w 1226229"/>
                <a:gd name="connsiteY0" fmla="*/ 3188 h 1344022"/>
                <a:gd name="connsiteX1" fmla="*/ 36909 w 1226229"/>
                <a:gd name="connsiteY1" fmla="*/ 959533 h 1344022"/>
                <a:gd name="connsiteX2" fmla="*/ 875808 w 1226229"/>
                <a:gd name="connsiteY2" fmla="*/ 1337038 h 1344022"/>
                <a:gd name="connsiteX3" fmla="*/ 1202978 w 1226229"/>
                <a:gd name="connsiteY3" fmla="*/ 674307 h 1344022"/>
                <a:gd name="connsiteX4" fmla="*/ 255022 w 1226229"/>
                <a:gd name="connsiteY4" fmla="*/ 3188 h 134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229" h="1344022">
                  <a:moveTo>
                    <a:pt x="255022" y="3188"/>
                  </a:moveTo>
                  <a:cubicBezTo>
                    <a:pt x="60677" y="50726"/>
                    <a:pt x="-66555" y="737225"/>
                    <a:pt x="36909" y="959533"/>
                  </a:cubicBezTo>
                  <a:cubicBezTo>
                    <a:pt x="140373" y="1181841"/>
                    <a:pt x="681463" y="1384576"/>
                    <a:pt x="875808" y="1337038"/>
                  </a:cubicBezTo>
                  <a:cubicBezTo>
                    <a:pt x="1070153" y="1289500"/>
                    <a:pt x="1300850" y="896615"/>
                    <a:pt x="1202978" y="674307"/>
                  </a:cubicBezTo>
                  <a:cubicBezTo>
                    <a:pt x="1105106" y="451999"/>
                    <a:pt x="449367" y="-44350"/>
                    <a:pt x="255022" y="318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1F295692-F1CB-43EF-91E1-6BF5DB88A72A}"/>
                </a:ext>
              </a:extLst>
            </p:cNvPr>
            <p:cNvSpPr/>
            <p:nvPr userDrawn="1"/>
          </p:nvSpPr>
          <p:spPr>
            <a:xfrm rot="11086192">
              <a:off x="7805038" y="2070693"/>
              <a:ext cx="3046105" cy="2942250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A439D3AE-7105-4A40-9674-8C760CB3AA35}"/>
                </a:ext>
              </a:extLst>
            </p:cNvPr>
            <p:cNvSpPr/>
            <p:nvPr userDrawn="1"/>
          </p:nvSpPr>
          <p:spPr>
            <a:xfrm rot="1044868">
              <a:off x="7316937" y="1828167"/>
              <a:ext cx="3191046" cy="3082250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40BF128-72E1-4450-B867-0C9D1EAE0B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45957">
            <a:off x="5499002" y="866468"/>
            <a:ext cx="5305968" cy="5125064"/>
          </a:xfrm>
          <a:custGeom>
            <a:avLst/>
            <a:gdLst>
              <a:gd name="connsiteX0" fmla="*/ 3768999 w 5305968"/>
              <a:gd name="connsiteY0" fmla="*/ 464 h 5125064"/>
              <a:gd name="connsiteX1" fmla="*/ 4411163 w 5305968"/>
              <a:gd name="connsiteY1" fmla="*/ 99662 h 5125064"/>
              <a:gd name="connsiteX2" fmla="*/ 5145453 w 5305968"/>
              <a:gd name="connsiteY2" fmla="*/ 3063046 h 5125064"/>
              <a:gd name="connsiteX3" fmla="*/ 5145453 w 5305968"/>
              <a:gd name="connsiteY3" fmla="*/ 4610298 h 5125064"/>
              <a:gd name="connsiteX4" fmla="*/ 3388403 w 5305968"/>
              <a:gd name="connsiteY4" fmla="*/ 5108567 h 5125064"/>
              <a:gd name="connsiteX5" fmla="*/ 897060 w 5305968"/>
              <a:gd name="connsiteY5" fmla="*/ 4112030 h 5125064"/>
              <a:gd name="connsiteX6" fmla="*/ 215221 w 5305968"/>
              <a:gd name="connsiteY6" fmla="*/ 1017522 h 5125064"/>
              <a:gd name="connsiteX7" fmla="*/ 3768999 w 5305968"/>
              <a:gd name="connsiteY7" fmla="*/ 464 h 512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5968" h="5125064">
                <a:moveTo>
                  <a:pt x="3768999" y="464"/>
                </a:moveTo>
                <a:cubicBezTo>
                  <a:pt x="4033876" y="4546"/>
                  <a:pt x="4257093" y="35739"/>
                  <a:pt x="4411163" y="99662"/>
                </a:cubicBezTo>
                <a:cubicBezTo>
                  <a:pt x="5232868" y="440582"/>
                  <a:pt x="5027441" y="2315644"/>
                  <a:pt x="5145453" y="3063046"/>
                </a:cubicBezTo>
                <a:cubicBezTo>
                  <a:pt x="5263466" y="3810447"/>
                  <a:pt x="5438295" y="4269378"/>
                  <a:pt x="5145453" y="4610298"/>
                </a:cubicBezTo>
                <a:cubicBezTo>
                  <a:pt x="4852612" y="4951219"/>
                  <a:pt x="4096470" y="5191611"/>
                  <a:pt x="3388403" y="5108567"/>
                </a:cubicBezTo>
                <a:cubicBezTo>
                  <a:pt x="2680337" y="5025523"/>
                  <a:pt x="1425923" y="4793871"/>
                  <a:pt x="897060" y="4112030"/>
                </a:cubicBezTo>
                <a:cubicBezTo>
                  <a:pt x="368196" y="3430188"/>
                  <a:pt x="-370462" y="1686249"/>
                  <a:pt x="215221" y="1017522"/>
                </a:cubicBezTo>
                <a:cubicBezTo>
                  <a:pt x="691089" y="474181"/>
                  <a:pt x="2621195" y="-17223"/>
                  <a:pt x="3768999" y="46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876A388-03D4-4E21-9CFF-1444C14A90CD}"/>
              </a:ext>
            </a:extLst>
          </p:cNvPr>
          <p:cNvSpPr/>
          <p:nvPr userDrawn="1"/>
        </p:nvSpPr>
        <p:spPr>
          <a:xfrm>
            <a:off x="0" y="4215744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214CDF9-AED9-4026-A581-A8F00B1EF925}"/>
              </a:ext>
            </a:extLst>
          </p:cNvPr>
          <p:cNvSpPr/>
          <p:nvPr userDrawn="1"/>
        </p:nvSpPr>
        <p:spPr>
          <a:xfrm>
            <a:off x="8014620" y="4215744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43BB15-413C-4F38-99B0-ECC0BC4EC242}"/>
              </a:ext>
            </a:extLst>
          </p:cNvPr>
          <p:cNvSpPr/>
          <p:nvPr userDrawn="1"/>
        </p:nvSpPr>
        <p:spPr>
          <a:xfrm>
            <a:off x="3880338" y="456787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3CB50E4E-79E3-4B29-A80F-95BA1AB22371}"/>
              </a:ext>
            </a:extLst>
          </p:cNvPr>
          <p:cNvGrpSpPr/>
          <p:nvPr userDrawn="1"/>
        </p:nvGrpSpPr>
        <p:grpSpPr>
          <a:xfrm>
            <a:off x="4181510" y="1536176"/>
            <a:ext cx="3966027" cy="3201070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09FB232-168F-426E-9D12-ED7532D9FC99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EAD57CC-CFF8-469E-B79E-12AF04039346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56836D3-EB12-4352-8F3C-4586893E8C0B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B345037-C6B7-4CE7-A997-0BFAC7C5124B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B371CC5-4AC0-4F6F-8421-B0086183E79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F52072-7B4A-47A7-BDA8-C8BF0BAE8FB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D39DB49-D079-4C9D-9300-BE5C8068BF2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C65F46-58C2-4259-956C-7B7751D2F56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" name="Graphic 14">
            <a:extLst>
              <a:ext uri="{FF2B5EF4-FFF2-40B4-BE49-F238E27FC236}">
                <a16:creationId xmlns:a16="http://schemas.microsoft.com/office/drawing/2014/main" id="{6ACB794B-451B-4D0E-A92D-2D834E6B95B1}"/>
              </a:ext>
            </a:extLst>
          </p:cNvPr>
          <p:cNvGrpSpPr/>
          <p:nvPr userDrawn="1"/>
        </p:nvGrpSpPr>
        <p:grpSpPr>
          <a:xfrm>
            <a:off x="802991" y="2192794"/>
            <a:ext cx="2744170" cy="2214881"/>
            <a:chOff x="2444748" y="555045"/>
            <a:chExt cx="7282048" cy="572745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73866AF-CBA6-4C21-AB5C-67789679AF8B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AA4C3D-EBF9-4DE2-9DB8-64484048FF6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0B71B7-BD22-41C5-B48C-AD24D7CA433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3004617-7E73-48FF-8487-44D80221076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6A476F-8B06-40D1-88C6-8B693C37695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B794B-BF05-43AF-A60D-76061A3BE712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58930C8-1C02-4751-9EED-8FF04C8AEF3F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D78753E-B58C-485C-B8A0-BCA29028DAE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3" name="Graphic 14">
            <a:extLst>
              <a:ext uri="{FF2B5EF4-FFF2-40B4-BE49-F238E27FC236}">
                <a16:creationId xmlns:a16="http://schemas.microsoft.com/office/drawing/2014/main" id="{57A56478-E422-4562-B225-97CA1E0FB8EE}"/>
              </a:ext>
            </a:extLst>
          </p:cNvPr>
          <p:cNvGrpSpPr/>
          <p:nvPr userDrawn="1"/>
        </p:nvGrpSpPr>
        <p:grpSpPr>
          <a:xfrm>
            <a:off x="8753103" y="2192794"/>
            <a:ext cx="2744170" cy="2214881"/>
            <a:chOff x="2444748" y="555045"/>
            <a:chExt cx="7282048" cy="572745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57D1B5C-BD57-4B6C-B41A-830F8BE714A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2F11A6-764A-478E-B64A-A3BAB4510F8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EA8E44-3A33-427E-9C5B-C7A8CAB7C806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DFAB6EC-BB37-4AFC-841D-87A42571C014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AFA7A29-C3B0-4755-85C9-66F5CF5C07C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8E5451E-6A99-421A-952E-479DAC50567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4A46CF5-7CFF-498D-A66A-F3D49F1BBEF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82672F0-F064-40D6-B74B-97036200EB64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7E7544BA-CC25-4157-8AE3-C0152F1723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90236" y="1690027"/>
            <a:ext cx="3747829" cy="2184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3" name="그림 개체 틀 2">
            <a:extLst>
              <a:ext uri="{FF2B5EF4-FFF2-40B4-BE49-F238E27FC236}">
                <a16:creationId xmlns:a16="http://schemas.microsoft.com/office/drawing/2014/main" id="{F3E71E64-8A0E-468B-B5E4-3F2D3FD0556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8338" y="2295607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94F84734-A1D1-47E9-A477-49D248AF11E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868450" y="2295607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3F48BB9B-D8C5-464B-9EE5-2898E552A2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">
            <a:extLst>
              <a:ext uri="{FF2B5EF4-FFF2-40B4-BE49-F238E27FC236}">
                <a16:creationId xmlns:a16="http://schemas.microsoft.com/office/drawing/2014/main" id="{903AE4A2-E018-4996-A603-98B21D6DBB9A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504F0154-E554-4A32-9FA3-4F28FF857E57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0F827056-29D4-40C7-8AD3-CB956A29090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0" name="Group 6">
              <a:extLst>
                <a:ext uri="{FF2B5EF4-FFF2-40B4-BE49-F238E27FC236}">
                  <a16:creationId xmlns:a16="http://schemas.microsoft.com/office/drawing/2014/main" id="{F5D385B8-9C05-4A7D-BEB6-ED0EDC9F934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1" name="Oval 7">
                <a:extLst>
                  <a:ext uri="{FF2B5EF4-FFF2-40B4-BE49-F238E27FC236}">
                    <a16:creationId xmlns:a16="http://schemas.microsoft.com/office/drawing/2014/main" id="{FE0D0D4F-D5AB-4A80-9458-143071470DFB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2" name="Rounded Rectangle 8">
                <a:extLst>
                  <a:ext uri="{FF2B5EF4-FFF2-40B4-BE49-F238E27FC236}">
                    <a16:creationId xmlns:a16="http://schemas.microsoft.com/office/drawing/2014/main" id="{EF3BC1F8-ECC6-4E4E-B350-7E0BA0AFF448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627F313A-721D-40B8-A940-573B2D42270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3E0DA4D0-6D7B-40D1-A558-E39272782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23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5E75A58-FDD1-4297-923E-107AE4B1F2F5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05690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1F94A78-B4C2-4D3C-97FC-AD483DDAA8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289300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C05EDCFF-D2E4-4409-A0D5-E50B49AB1E3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097495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D53134-4CDA-4ED3-952F-FC3C46E2B00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481105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608582F-D666-4A66-8F4A-4176789F293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3097495" y="4125365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423CBC44-782A-4A70-AF0F-82AD8FB15AF3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05690" y="4125365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44D3E9C-ECE1-428E-9C6A-C9DB9160337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5289300" y="4125365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AC6FB0-627B-477E-A55D-1260E90A756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9672911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AAEC1B5-D19C-441E-AC9C-A7011BE9CCA5}"/>
              </a:ext>
            </a:extLst>
          </p:cNvPr>
          <p:cNvSpPr/>
          <p:nvPr userDrawn="1"/>
        </p:nvSpPr>
        <p:spPr>
          <a:xfrm>
            <a:off x="5531703" y="857269"/>
            <a:ext cx="6339088" cy="6000731"/>
          </a:xfrm>
          <a:custGeom>
            <a:avLst/>
            <a:gdLst>
              <a:gd name="connsiteX0" fmla="*/ 4503422 w 6339088"/>
              <a:gd name="connsiteY0" fmla="*/ 2773272 h 6000731"/>
              <a:gd name="connsiteX1" fmla="*/ 4496660 w 6339088"/>
              <a:gd name="connsiteY1" fmla="*/ 2847678 h 6000731"/>
              <a:gd name="connsiteX2" fmla="*/ 4354884 w 6339088"/>
              <a:gd name="connsiteY2" fmla="*/ 3277412 h 6000731"/>
              <a:gd name="connsiteX3" fmla="*/ 4234233 w 6339088"/>
              <a:gd name="connsiteY3" fmla="*/ 3364659 h 6000731"/>
              <a:gd name="connsiteX4" fmla="*/ 4183019 w 6339088"/>
              <a:gd name="connsiteY4" fmla="*/ 3419601 h 6000731"/>
              <a:gd name="connsiteX5" fmla="*/ 4257976 w 6339088"/>
              <a:gd name="connsiteY5" fmla="*/ 3831389 h 6000731"/>
              <a:gd name="connsiteX6" fmla="*/ 4281443 w 6339088"/>
              <a:gd name="connsiteY6" fmla="*/ 3857066 h 6000731"/>
              <a:gd name="connsiteX7" fmla="*/ 4296768 w 6339088"/>
              <a:gd name="connsiteY7" fmla="*/ 3850440 h 6000731"/>
              <a:gd name="connsiteX8" fmla="*/ 4306984 w 6339088"/>
              <a:gd name="connsiteY8" fmla="*/ 3718605 h 6000731"/>
              <a:gd name="connsiteX9" fmla="*/ 4469602 w 6339088"/>
              <a:gd name="connsiteY9" fmla="*/ 3279623 h 6000731"/>
              <a:gd name="connsiteX10" fmla="*/ 4679984 w 6339088"/>
              <a:gd name="connsiteY10" fmla="*/ 3039288 h 6000731"/>
              <a:gd name="connsiteX11" fmla="*/ 4643951 w 6339088"/>
              <a:gd name="connsiteY11" fmla="*/ 2818276 h 6000731"/>
              <a:gd name="connsiteX12" fmla="*/ 4503422 w 6339088"/>
              <a:gd name="connsiteY12" fmla="*/ 2773272 h 6000731"/>
              <a:gd name="connsiteX13" fmla="*/ 3117955 w 6339088"/>
              <a:gd name="connsiteY13" fmla="*/ 1083 h 6000731"/>
              <a:gd name="connsiteX14" fmla="*/ 3521142 w 6339088"/>
              <a:gd name="connsiteY14" fmla="*/ 83611 h 6000731"/>
              <a:gd name="connsiteX15" fmla="*/ 4579770 w 6339088"/>
              <a:gd name="connsiteY15" fmla="*/ 492733 h 6000731"/>
              <a:gd name="connsiteX16" fmla="*/ 6071208 w 6339088"/>
              <a:gd name="connsiteY16" fmla="*/ 1075125 h 6000731"/>
              <a:gd name="connsiteX17" fmla="*/ 6247306 w 6339088"/>
              <a:gd name="connsiteY17" fmla="*/ 1144613 h 6000731"/>
              <a:gd name="connsiteX18" fmla="*/ 6339088 w 6339088"/>
              <a:gd name="connsiteY18" fmla="*/ 1233582 h 6000731"/>
              <a:gd name="connsiteX19" fmla="*/ 6060223 w 6339088"/>
              <a:gd name="connsiteY19" fmla="*/ 1282648 h 6000731"/>
              <a:gd name="connsiteX20" fmla="*/ 5218426 w 6339088"/>
              <a:gd name="connsiteY20" fmla="*/ 1426828 h 6000731"/>
              <a:gd name="connsiteX21" fmla="*/ 4512306 w 6339088"/>
              <a:gd name="connsiteY21" fmla="*/ 1547739 h 6000731"/>
              <a:gd name="connsiteX22" fmla="*/ 4550218 w 6339088"/>
              <a:gd name="connsiteY22" fmla="*/ 1647927 h 6000731"/>
              <a:gd name="connsiteX23" fmla="*/ 4620066 w 6339088"/>
              <a:gd name="connsiteY23" fmla="*/ 2112173 h 6000731"/>
              <a:gd name="connsiteX24" fmla="*/ 4773988 w 6339088"/>
              <a:gd name="connsiteY24" fmla="*/ 2425673 h 6000731"/>
              <a:gd name="connsiteX25" fmla="*/ 4959800 w 6339088"/>
              <a:gd name="connsiteY25" fmla="*/ 2530038 h 6000731"/>
              <a:gd name="connsiteX26" fmla="*/ 5328934 w 6339088"/>
              <a:gd name="connsiteY26" fmla="*/ 2854994 h 6000731"/>
              <a:gd name="connsiteX27" fmla="*/ 5584178 w 6339088"/>
              <a:gd name="connsiteY27" fmla="*/ 3383845 h 6000731"/>
              <a:gd name="connsiteX28" fmla="*/ 5701931 w 6339088"/>
              <a:gd name="connsiteY28" fmla="*/ 4079041 h 6000731"/>
              <a:gd name="connsiteX29" fmla="*/ 5769575 w 6339088"/>
              <a:gd name="connsiteY29" fmla="*/ 4668912 h 6000731"/>
              <a:gd name="connsiteX30" fmla="*/ 6105298 w 6339088"/>
              <a:gd name="connsiteY30" fmla="*/ 5573386 h 6000731"/>
              <a:gd name="connsiteX31" fmla="*/ 6189374 w 6339088"/>
              <a:gd name="connsiteY31" fmla="*/ 5943954 h 6000731"/>
              <a:gd name="connsiteX32" fmla="*/ 6184053 w 6339088"/>
              <a:gd name="connsiteY32" fmla="*/ 6000731 h 6000731"/>
              <a:gd name="connsiteX33" fmla="*/ 1594099 w 6339088"/>
              <a:gd name="connsiteY33" fmla="*/ 6000731 h 6000731"/>
              <a:gd name="connsiteX34" fmla="*/ 1838456 w 6339088"/>
              <a:gd name="connsiteY34" fmla="*/ 5766927 h 6000731"/>
              <a:gd name="connsiteX35" fmla="*/ 2896293 w 6339088"/>
              <a:gd name="connsiteY35" fmla="*/ 4653174 h 6000731"/>
              <a:gd name="connsiteX36" fmla="*/ 2933291 w 6339088"/>
              <a:gd name="connsiteY36" fmla="*/ 4448179 h 6000731"/>
              <a:gd name="connsiteX37" fmla="*/ 2863581 w 6339088"/>
              <a:gd name="connsiteY37" fmla="*/ 4315100 h 6000731"/>
              <a:gd name="connsiteX38" fmla="*/ 2594806 w 6339088"/>
              <a:gd name="connsiteY38" fmla="*/ 4198316 h 6000731"/>
              <a:gd name="connsiteX39" fmla="*/ 2435225 w 6339088"/>
              <a:gd name="connsiteY39" fmla="*/ 4230343 h 6000731"/>
              <a:gd name="connsiteX40" fmla="*/ 2144224 w 6339088"/>
              <a:gd name="connsiteY40" fmla="*/ 4285423 h 6000731"/>
              <a:gd name="connsiteX41" fmla="*/ 1990030 w 6339088"/>
              <a:gd name="connsiteY41" fmla="*/ 4194862 h 6000731"/>
              <a:gd name="connsiteX42" fmla="*/ 1950270 w 6339088"/>
              <a:gd name="connsiteY42" fmla="*/ 4043705 h 6000731"/>
              <a:gd name="connsiteX43" fmla="*/ 1820094 w 6339088"/>
              <a:gd name="connsiteY43" fmla="*/ 3897516 h 6000731"/>
              <a:gd name="connsiteX44" fmla="*/ 1782824 w 6339088"/>
              <a:gd name="connsiteY44" fmla="*/ 3815790 h 6000731"/>
              <a:gd name="connsiteX45" fmla="*/ 1827274 w 6339088"/>
              <a:gd name="connsiteY45" fmla="*/ 3725372 h 6000731"/>
              <a:gd name="connsiteX46" fmla="*/ 1779372 w 6339088"/>
              <a:gd name="connsiteY46" fmla="*/ 3699558 h 6000731"/>
              <a:gd name="connsiteX47" fmla="*/ 1671282 w 6339088"/>
              <a:gd name="connsiteY47" fmla="*/ 3501459 h 6000731"/>
              <a:gd name="connsiteX48" fmla="*/ 1634285 w 6339088"/>
              <a:gd name="connsiteY48" fmla="*/ 3441690 h 6000731"/>
              <a:gd name="connsiteX49" fmla="*/ 1479675 w 6339088"/>
              <a:gd name="connsiteY49" fmla="*/ 3375010 h 6000731"/>
              <a:gd name="connsiteX50" fmla="*/ 1411482 w 6339088"/>
              <a:gd name="connsiteY50" fmla="*/ 3193480 h 6000731"/>
              <a:gd name="connsiteX51" fmla="*/ 1472493 w 6339088"/>
              <a:gd name="connsiteY51" fmla="*/ 3061649 h 6000731"/>
              <a:gd name="connsiteX52" fmla="*/ 1620620 w 6339088"/>
              <a:gd name="connsiteY52" fmla="*/ 2390610 h 6000731"/>
              <a:gd name="connsiteX53" fmla="*/ 1717528 w 6339088"/>
              <a:gd name="connsiteY53" fmla="*/ 1540941 h 6000731"/>
              <a:gd name="connsiteX54" fmla="*/ 1728017 w 6339088"/>
              <a:gd name="connsiteY54" fmla="*/ 1409244 h 6000731"/>
              <a:gd name="connsiteX55" fmla="*/ 1738768 w 6339088"/>
              <a:gd name="connsiteY55" fmla="*/ 1249922 h 6000731"/>
              <a:gd name="connsiteX56" fmla="*/ 1775106 w 6339088"/>
              <a:gd name="connsiteY56" fmla="*/ 1209557 h 6000731"/>
              <a:gd name="connsiteX57" fmla="*/ 1133646 w 6339088"/>
              <a:gd name="connsiteY57" fmla="*/ 901417 h 6000731"/>
              <a:gd name="connsiteX58" fmla="*/ 146914 w 6339088"/>
              <a:gd name="connsiteY58" fmla="*/ 427195 h 6000731"/>
              <a:gd name="connsiteX59" fmla="*/ 52883 w 6339088"/>
              <a:gd name="connsiteY59" fmla="*/ 367943 h 6000731"/>
              <a:gd name="connsiteX60" fmla="*/ 0 w 6339088"/>
              <a:gd name="connsiteY60" fmla="*/ 302859 h 6000731"/>
              <a:gd name="connsiteX61" fmla="*/ 4176 w 6339088"/>
              <a:gd name="connsiteY61" fmla="*/ 293044 h 6000731"/>
              <a:gd name="connsiteX62" fmla="*/ 125920 w 6339088"/>
              <a:gd name="connsiteY62" fmla="*/ 281069 h 6000731"/>
              <a:gd name="connsiteX63" fmla="*/ 1731688 w 6339088"/>
              <a:gd name="connsiteY63" fmla="*/ 134361 h 6000731"/>
              <a:gd name="connsiteX64" fmla="*/ 2699778 w 6339088"/>
              <a:gd name="connsiteY64" fmla="*/ 40055 h 6000731"/>
              <a:gd name="connsiteX65" fmla="*/ 3117955 w 6339088"/>
              <a:gd name="connsiteY65" fmla="*/ 1083 h 600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339088" h="6000731">
                <a:moveTo>
                  <a:pt x="4503422" y="2773272"/>
                </a:moveTo>
                <a:cubicBezTo>
                  <a:pt x="4500246" y="2806125"/>
                  <a:pt x="4495967" y="2826972"/>
                  <a:pt x="4496660" y="2847678"/>
                </a:cubicBezTo>
                <a:cubicBezTo>
                  <a:pt x="4502042" y="3008501"/>
                  <a:pt x="4431084" y="3143786"/>
                  <a:pt x="4354884" y="3277412"/>
                </a:cubicBezTo>
                <a:cubicBezTo>
                  <a:pt x="4327965" y="3324765"/>
                  <a:pt x="4294143" y="3361622"/>
                  <a:pt x="4234233" y="3364659"/>
                </a:cubicBezTo>
                <a:cubicBezTo>
                  <a:pt x="4201794" y="3366314"/>
                  <a:pt x="4188680" y="3383021"/>
                  <a:pt x="4183019" y="3419601"/>
                </a:cubicBezTo>
                <a:cubicBezTo>
                  <a:pt x="4160378" y="3566479"/>
                  <a:pt x="4204969" y="3699417"/>
                  <a:pt x="4257976" y="3831389"/>
                </a:cubicBezTo>
                <a:cubicBezTo>
                  <a:pt x="4262117" y="3841329"/>
                  <a:pt x="4273576" y="3848509"/>
                  <a:pt x="4281443" y="3857066"/>
                </a:cubicBezTo>
                <a:cubicBezTo>
                  <a:pt x="4286550" y="3854860"/>
                  <a:pt x="4291660" y="3852647"/>
                  <a:pt x="4296768" y="3850440"/>
                </a:cubicBezTo>
                <a:cubicBezTo>
                  <a:pt x="4300218" y="3806542"/>
                  <a:pt x="4304774" y="3762503"/>
                  <a:pt x="4306984" y="3718605"/>
                </a:cubicBezTo>
                <a:cubicBezTo>
                  <a:pt x="4315265" y="3555163"/>
                  <a:pt x="4364411" y="3406485"/>
                  <a:pt x="4469602" y="3279623"/>
                </a:cubicBezTo>
                <a:cubicBezTo>
                  <a:pt x="4537657" y="3197763"/>
                  <a:pt x="4609026" y="3118663"/>
                  <a:pt x="4679984" y="3039288"/>
                </a:cubicBezTo>
                <a:cubicBezTo>
                  <a:pt x="4751076" y="2959634"/>
                  <a:pt x="4738650" y="2866866"/>
                  <a:pt x="4643951" y="2818276"/>
                </a:cubicBezTo>
                <a:cubicBezTo>
                  <a:pt x="4602536" y="2797016"/>
                  <a:pt x="4554359" y="2789146"/>
                  <a:pt x="4503422" y="2773272"/>
                </a:cubicBezTo>
                <a:close/>
                <a:moveTo>
                  <a:pt x="3117955" y="1083"/>
                </a:moveTo>
                <a:cubicBezTo>
                  <a:pt x="3257948" y="-7207"/>
                  <a:pt x="3391176" y="33232"/>
                  <a:pt x="3521142" y="83611"/>
                </a:cubicBezTo>
                <a:cubicBezTo>
                  <a:pt x="3873820" y="219189"/>
                  <a:pt x="4227256" y="356027"/>
                  <a:pt x="4579770" y="492733"/>
                </a:cubicBezTo>
                <a:cubicBezTo>
                  <a:pt x="5076356" y="686401"/>
                  <a:pt x="5573705" y="881329"/>
                  <a:pt x="6071208" y="1075125"/>
                </a:cubicBezTo>
                <a:cubicBezTo>
                  <a:pt x="6129904" y="1098288"/>
                  <a:pt x="6188762" y="1120316"/>
                  <a:pt x="6247306" y="1144613"/>
                </a:cubicBezTo>
                <a:cubicBezTo>
                  <a:pt x="6284390" y="1161311"/>
                  <a:pt x="6318532" y="1185684"/>
                  <a:pt x="6339088" y="1233582"/>
                </a:cubicBezTo>
                <a:cubicBezTo>
                  <a:pt x="6242962" y="1250262"/>
                  <a:pt x="6151592" y="1266455"/>
                  <a:pt x="6060223" y="1282648"/>
                </a:cubicBezTo>
                <a:cubicBezTo>
                  <a:pt x="5779678" y="1330331"/>
                  <a:pt x="5499132" y="1378013"/>
                  <a:pt x="5218426" y="1426828"/>
                </a:cubicBezTo>
                <a:lnTo>
                  <a:pt x="4512306" y="1547739"/>
                </a:lnTo>
                <a:lnTo>
                  <a:pt x="4550218" y="1647927"/>
                </a:lnTo>
                <a:cubicBezTo>
                  <a:pt x="4583348" y="1800605"/>
                  <a:pt x="4606542" y="1956458"/>
                  <a:pt x="4620066" y="2112173"/>
                </a:cubicBezTo>
                <a:cubicBezTo>
                  <a:pt x="4631250" y="2240143"/>
                  <a:pt x="4674458" y="2347540"/>
                  <a:pt x="4773988" y="2425673"/>
                </a:cubicBezTo>
                <a:cubicBezTo>
                  <a:pt x="4829345" y="2469158"/>
                  <a:pt x="4893402" y="2507672"/>
                  <a:pt x="4959800" y="2530038"/>
                </a:cubicBezTo>
                <a:cubicBezTo>
                  <a:pt x="5130424" y="2587186"/>
                  <a:pt x="5251073" y="2695691"/>
                  <a:pt x="5328934" y="2854994"/>
                </a:cubicBezTo>
                <a:cubicBezTo>
                  <a:pt x="5414932" y="3030864"/>
                  <a:pt x="5503422" y="3205630"/>
                  <a:pt x="5584178" y="3383845"/>
                </a:cubicBezTo>
                <a:cubicBezTo>
                  <a:pt x="5684124" y="3604305"/>
                  <a:pt x="5741553" y="3833182"/>
                  <a:pt x="5701931" y="4079041"/>
                </a:cubicBezTo>
                <a:cubicBezTo>
                  <a:pt x="5669353" y="4281144"/>
                  <a:pt x="5702206" y="4478685"/>
                  <a:pt x="5769575" y="4668912"/>
                </a:cubicBezTo>
                <a:cubicBezTo>
                  <a:pt x="5876972" y="4972061"/>
                  <a:pt x="5986860" y="5274377"/>
                  <a:pt x="6105298" y="5573386"/>
                </a:cubicBezTo>
                <a:cubicBezTo>
                  <a:pt x="6153649" y="5695453"/>
                  <a:pt x="6188953" y="5817443"/>
                  <a:pt x="6189374" y="5943954"/>
                </a:cubicBezTo>
                <a:lnTo>
                  <a:pt x="6184053" y="6000731"/>
                </a:lnTo>
                <a:lnTo>
                  <a:pt x="1594099" y="6000731"/>
                </a:lnTo>
                <a:lnTo>
                  <a:pt x="1838456" y="5766927"/>
                </a:lnTo>
                <a:cubicBezTo>
                  <a:pt x="2199032" y="5403588"/>
                  <a:pt x="2544007" y="5024791"/>
                  <a:pt x="2896293" y="4653174"/>
                </a:cubicBezTo>
                <a:cubicBezTo>
                  <a:pt x="2954138" y="4592161"/>
                  <a:pt x="2961318" y="4522033"/>
                  <a:pt x="2933291" y="4448179"/>
                </a:cubicBezTo>
                <a:cubicBezTo>
                  <a:pt x="2915624" y="4401657"/>
                  <a:pt x="2892293" y="4355684"/>
                  <a:pt x="2863581" y="4315100"/>
                </a:cubicBezTo>
                <a:cubicBezTo>
                  <a:pt x="2798561" y="4223440"/>
                  <a:pt x="2714351" y="4169463"/>
                  <a:pt x="2594806" y="4198316"/>
                </a:cubicBezTo>
                <a:cubicBezTo>
                  <a:pt x="2542075" y="4211017"/>
                  <a:pt x="2488509" y="4219987"/>
                  <a:pt x="2435225" y="4230343"/>
                </a:cubicBezTo>
                <a:cubicBezTo>
                  <a:pt x="2338317" y="4249117"/>
                  <a:pt x="2241822" y="4270927"/>
                  <a:pt x="2144224" y="4285423"/>
                </a:cubicBezTo>
                <a:cubicBezTo>
                  <a:pt x="2061953" y="4297708"/>
                  <a:pt x="2020259" y="4272443"/>
                  <a:pt x="1990030" y="4194862"/>
                </a:cubicBezTo>
                <a:cubicBezTo>
                  <a:pt x="1971256" y="4146548"/>
                  <a:pt x="1954828" y="4095057"/>
                  <a:pt x="1950270" y="4043705"/>
                </a:cubicBezTo>
                <a:cubicBezTo>
                  <a:pt x="1942677" y="3959220"/>
                  <a:pt x="1916861" y="3903589"/>
                  <a:pt x="1820094" y="3897516"/>
                </a:cubicBezTo>
                <a:cubicBezTo>
                  <a:pt x="1776473" y="3894754"/>
                  <a:pt x="1761700" y="3858721"/>
                  <a:pt x="1782824" y="3815790"/>
                </a:cubicBezTo>
                <a:cubicBezTo>
                  <a:pt x="1797179" y="3786664"/>
                  <a:pt x="1811537" y="3757396"/>
                  <a:pt x="1827274" y="3725372"/>
                </a:cubicBezTo>
                <a:cubicBezTo>
                  <a:pt x="1809605" y="3715709"/>
                  <a:pt x="1794830" y="3706872"/>
                  <a:pt x="1779372" y="3699558"/>
                </a:cubicBezTo>
                <a:cubicBezTo>
                  <a:pt x="1654442" y="3639920"/>
                  <a:pt x="1653338" y="3639782"/>
                  <a:pt x="1671282" y="3501459"/>
                </a:cubicBezTo>
                <a:cubicBezTo>
                  <a:pt x="1675700" y="3467503"/>
                  <a:pt x="1664931" y="3453007"/>
                  <a:pt x="1634285" y="3441690"/>
                </a:cubicBezTo>
                <a:cubicBezTo>
                  <a:pt x="1581690" y="3422084"/>
                  <a:pt x="1529235" y="3401239"/>
                  <a:pt x="1479675" y="3375010"/>
                </a:cubicBezTo>
                <a:cubicBezTo>
                  <a:pt x="1394914" y="3330286"/>
                  <a:pt x="1377798" y="3283351"/>
                  <a:pt x="1411482" y="3193480"/>
                </a:cubicBezTo>
                <a:cubicBezTo>
                  <a:pt x="1428461" y="3148203"/>
                  <a:pt x="1447926" y="3103064"/>
                  <a:pt x="1472493" y="3061649"/>
                </a:cubicBezTo>
                <a:cubicBezTo>
                  <a:pt x="1595635" y="2853891"/>
                  <a:pt x="1639117" y="2628601"/>
                  <a:pt x="1620620" y="2390610"/>
                </a:cubicBezTo>
                <a:cubicBezTo>
                  <a:pt x="1598120" y="2100712"/>
                  <a:pt x="1624898" y="1817722"/>
                  <a:pt x="1717528" y="1540941"/>
                </a:cubicBezTo>
                <a:cubicBezTo>
                  <a:pt x="1731193" y="1500218"/>
                  <a:pt x="1732575" y="1452593"/>
                  <a:pt x="1728017" y="1409244"/>
                </a:cubicBezTo>
                <a:cubicBezTo>
                  <a:pt x="1720219" y="1335390"/>
                  <a:pt x="1719875" y="1287074"/>
                  <a:pt x="1738768" y="1249922"/>
                </a:cubicBezTo>
                <a:lnTo>
                  <a:pt x="1775106" y="1209557"/>
                </a:lnTo>
                <a:lnTo>
                  <a:pt x="1133646" y="901417"/>
                </a:lnTo>
                <a:cubicBezTo>
                  <a:pt x="804683" y="743721"/>
                  <a:pt x="475718" y="586025"/>
                  <a:pt x="146914" y="427195"/>
                </a:cubicBezTo>
                <a:cubicBezTo>
                  <a:pt x="114432" y="411136"/>
                  <a:pt x="81501" y="391551"/>
                  <a:pt x="52883" y="367943"/>
                </a:cubicBezTo>
                <a:cubicBezTo>
                  <a:pt x="32681" y="351286"/>
                  <a:pt x="17576" y="324934"/>
                  <a:pt x="0" y="302859"/>
                </a:cubicBezTo>
                <a:cubicBezTo>
                  <a:pt x="1394" y="299587"/>
                  <a:pt x="2785" y="296315"/>
                  <a:pt x="4176" y="293044"/>
                </a:cubicBezTo>
                <a:cubicBezTo>
                  <a:pt x="45013" y="289473"/>
                  <a:pt x="85083" y="284640"/>
                  <a:pt x="125920" y="281069"/>
                </a:cubicBezTo>
                <a:cubicBezTo>
                  <a:pt x="660766" y="232879"/>
                  <a:pt x="1195607" y="184689"/>
                  <a:pt x="1731688" y="134361"/>
                </a:cubicBezTo>
                <a:cubicBezTo>
                  <a:pt x="2054845" y="104143"/>
                  <a:pt x="2377389" y="71536"/>
                  <a:pt x="2699778" y="40055"/>
                </a:cubicBezTo>
                <a:cubicBezTo>
                  <a:pt x="2838558" y="26979"/>
                  <a:pt x="2977968" y="9370"/>
                  <a:pt x="3117955" y="1083"/>
                </a:cubicBezTo>
                <a:close/>
              </a:path>
            </a:pathLst>
          </a:cu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78037F00-E8F9-415D-B6FA-9628240541F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74528" y="733444"/>
            <a:ext cx="6339088" cy="6124557"/>
          </a:xfrm>
          <a:custGeom>
            <a:avLst/>
            <a:gdLst>
              <a:gd name="connsiteX0" fmla="*/ 4503422 w 6339088"/>
              <a:gd name="connsiteY0" fmla="*/ 2773272 h 6124557"/>
              <a:gd name="connsiteX1" fmla="*/ 4496660 w 6339088"/>
              <a:gd name="connsiteY1" fmla="*/ 2847678 h 6124557"/>
              <a:gd name="connsiteX2" fmla="*/ 4354884 w 6339088"/>
              <a:gd name="connsiteY2" fmla="*/ 3277412 h 6124557"/>
              <a:gd name="connsiteX3" fmla="*/ 4234233 w 6339088"/>
              <a:gd name="connsiteY3" fmla="*/ 3364659 h 6124557"/>
              <a:gd name="connsiteX4" fmla="*/ 4183019 w 6339088"/>
              <a:gd name="connsiteY4" fmla="*/ 3419601 h 6124557"/>
              <a:gd name="connsiteX5" fmla="*/ 4257976 w 6339088"/>
              <a:gd name="connsiteY5" fmla="*/ 3831389 h 6124557"/>
              <a:gd name="connsiteX6" fmla="*/ 4281443 w 6339088"/>
              <a:gd name="connsiteY6" fmla="*/ 3857066 h 6124557"/>
              <a:gd name="connsiteX7" fmla="*/ 4296768 w 6339088"/>
              <a:gd name="connsiteY7" fmla="*/ 3850440 h 6124557"/>
              <a:gd name="connsiteX8" fmla="*/ 4306984 w 6339088"/>
              <a:gd name="connsiteY8" fmla="*/ 3718605 h 6124557"/>
              <a:gd name="connsiteX9" fmla="*/ 4469602 w 6339088"/>
              <a:gd name="connsiteY9" fmla="*/ 3279623 h 6124557"/>
              <a:gd name="connsiteX10" fmla="*/ 4679984 w 6339088"/>
              <a:gd name="connsiteY10" fmla="*/ 3039288 h 6124557"/>
              <a:gd name="connsiteX11" fmla="*/ 4643951 w 6339088"/>
              <a:gd name="connsiteY11" fmla="*/ 2818276 h 6124557"/>
              <a:gd name="connsiteX12" fmla="*/ 4503422 w 6339088"/>
              <a:gd name="connsiteY12" fmla="*/ 2773272 h 6124557"/>
              <a:gd name="connsiteX13" fmla="*/ 3117955 w 6339088"/>
              <a:gd name="connsiteY13" fmla="*/ 1083 h 6124557"/>
              <a:gd name="connsiteX14" fmla="*/ 3521142 w 6339088"/>
              <a:gd name="connsiteY14" fmla="*/ 83611 h 6124557"/>
              <a:gd name="connsiteX15" fmla="*/ 4579770 w 6339088"/>
              <a:gd name="connsiteY15" fmla="*/ 492733 h 6124557"/>
              <a:gd name="connsiteX16" fmla="*/ 6071208 w 6339088"/>
              <a:gd name="connsiteY16" fmla="*/ 1075125 h 6124557"/>
              <a:gd name="connsiteX17" fmla="*/ 6247306 w 6339088"/>
              <a:gd name="connsiteY17" fmla="*/ 1144613 h 6124557"/>
              <a:gd name="connsiteX18" fmla="*/ 6339088 w 6339088"/>
              <a:gd name="connsiteY18" fmla="*/ 1233582 h 6124557"/>
              <a:gd name="connsiteX19" fmla="*/ 6060223 w 6339088"/>
              <a:gd name="connsiteY19" fmla="*/ 1282648 h 6124557"/>
              <a:gd name="connsiteX20" fmla="*/ 5218426 w 6339088"/>
              <a:gd name="connsiteY20" fmla="*/ 1426828 h 6124557"/>
              <a:gd name="connsiteX21" fmla="*/ 4512306 w 6339088"/>
              <a:gd name="connsiteY21" fmla="*/ 1547739 h 6124557"/>
              <a:gd name="connsiteX22" fmla="*/ 4550218 w 6339088"/>
              <a:gd name="connsiteY22" fmla="*/ 1647927 h 6124557"/>
              <a:gd name="connsiteX23" fmla="*/ 4620066 w 6339088"/>
              <a:gd name="connsiteY23" fmla="*/ 2112173 h 6124557"/>
              <a:gd name="connsiteX24" fmla="*/ 4773988 w 6339088"/>
              <a:gd name="connsiteY24" fmla="*/ 2425673 h 6124557"/>
              <a:gd name="connsiteX25" fmla="*/ 4959800 w 6339088"/>
              <a:gd name="connsiteY25" fmla="*/ 2530038 h 6124557"/>
              <a:gd name="connsiteX26" fmla="*/ 5328934 w 6339088"/>
              <a:gd name="connsiteY26" fmla="*/ 2854994 h 6124557"/>
              <a:gd name="connsiteX27" fmla="*/ 5584178 w 6339088"/>
              <a:gd name="connsiteY27" fmla="*/ 3383845 h 6124557"/>
              <a:gd name="connsiteX28" fmla="*/ 5701931 w 6339088"/>
              <a:gd name="connsiteY28" fmla="*/ 4079041 h 6124557"/>
              <a:gd name="connsiteX29" fmla="*/ 5769575 w 6339088"/>
              <a:gd name="connsiteY29" fmla="*/ 4668912 h 6124557"/>
              <a:gd name="connsiteX30" fmla="*/ 6105298 w 6339088"/>
              <a:gd name="connsiteY30" fmla="*/ 5573386 h 6124557"/>
              <a:gd name="connsiteX31" fmla="*/ 6177359 w 6339088"/>
              <a:gd name="connsiteY31" fmla="*/ 6072144 h 6124557"/>
              <a:gd name="connsiteX32" fmla="*/ 6164145 w 6339088"/>
              <a:gd name="connsiteY32" fmla="*/ 6124557 h 6124557"/>
              <a:gd name="connsiteX33" fmla="*/ 1464684 w 6339088"/>
              <a:gd name="connsiteY33" fmla="*/ 6124557 h 6124557"/>
              <a:gd name="connsiteX34" fmla="*/ 1838456 w 6339088"/>
              <a:gd name="connsiteY34" fmla="*/ 5766927 h 6124557"/>
              <a:gd name="connsiteX35" fmla="*/ 2896293 w 6339088"/>
              <a:gd name="connsiteY35" fmla="*/ 4653174 h 6124557"/>
              <a:gd name="connsiteX36" fmla="*/ 2933291 w 6339088"/>
              <a:gd name="connsiteY36" fmla="*/ 4448179 h 6124557"/>
              <a:gd name="connsiteX37" fmla="*/ 2863581 w 6339088"/>
              <a:gd name="connsiteY37" fmla="*/ 4315100 h 6124557"/>
              <a:gd name="connsiteX38" fmla="*/ 2594806 w 6339088"/>
              <a:gd name="connsiteY38" fmla="*/ 4198316 h 6124557"/>
              <a:gd name="connsiteX39" fmla="*/ 2435225 w 6339088"/>
              <a:gd name="connsiteY39" fmla="*/ 4230343 h 6124557"/>
              <a:gd name="connsiteX40" fmla="*/ 2144224 w 6339088"/>
              <a:gd name="connsiteY40" fmla="*/ 4285423 h 6124557"/>
              <a:gd name="connsiteX41" fmla="*/ 1990030 w 6339088"/>
              <a:gd name="connsiteY41" fmla="*/ 4194862 h 6124557"/>
              <a:gd name="connsiteX42" fmla="*/ 1950270 w 6339088"/>
              <a:gd name="connsiteY42" fmla="*/ 4043705 h 6124557"/>
              <a:gd name="connsiteX43" fmla="*/ 1820094 w 6339088"/>
              <a:gd name="connsiteY43" fmla="*/ 3897516 h 6124557"/>
              <a:gd name="connsiteX44" fmla="*/ 1782824 w 6339088"/>
              <a:gd name="connsiteY44" fmla="*/ 3815790 h 6124557"/>
              <a:gd name="connsiteX45" fmla="*/ 1827274 w 6339088"/>
              <a:gd name="connsiteY45" fmla="*/ 3725372 h 6124557"/>
              <a:gd name="connsiteX46" fmla="*/ 1779372 w 6339088"/>
              <a:gd name="connsiteY46" fmla="*/ 3699558 h 6124557"/>
              <a:gd name="connsiteX47" fmla="*/ 1671282 w 6339088"/>
              <a:gd name="connsiteY47" fmla="*/ 3501459 h 6124557"/>
              <a:gd name="connsiteX48" fmla="*/ 1634285 w 6339088"/>
              <a:gd name="connsiteY48" fmla="*/ 3441690 h 6124557"/>
              <a:gd name="connsiteX49" fmla="*/ 1479675 w 6339088"/>
              <a:gd name="connsiteY49" fmla="*/ 3375010 h 6124557"/>
              <a:gd name="connsiteX50" fmla="*/ 1411482 w 6339088"/>
              <a:gd name="connsiteY50" fmla="*/ 3193480 h 6124557"/>
              <a:gd name="connsiteX51" fmla="*/ 1472493 w 6339088"/>
              <a:gd name="connsiteY51" fmla="*/ 3061649 h 6124557"/>
              <a:gd name="connsiteX52" fmla="*/ 1620620 w 6339088"/>
              <a:gd name="connsiteY52" fmla="*/ 2390610 h 6124557"/>
              <a:gd name="connsiteX53" fmla="*/ 1717528 w 6339088"/>
              <a:gd name="connsiteY53" fmla="*/ 1540941 h 6124557"/>
              <a:gd name="connsiteX54" fmla="*/ 1728017 w 6339088"/>
              <a:gd name="connsiteY54" fmla="*/ 1409244 h 6124557"/>
              <a:gd name="connsiteX55" fmla="*/ 1738768 w 6339088"/>
              <a:gd name="connsiteY55" fmla="*/ 1249922 h 6124557"/>
              <a:gd name="connsiteX56" fmla="*/ 1775106 w 6339088"/>
              <a:gd name="connsiteY56" fmla="*/ 1209557 h 6124557"/>
              <a:gd name="connsiteX57" fmla="*/ 1133646 w 6339088"/>
              <a:gd name="connsiteY57" fmla="*/ 901417 h 6124557"/>
              <a:gd name="connsiteX58" fmla="*/ 146914 w 6339088"/>
              <a:gd name="connsiteY58" fmla="*/ 427195 h 6124557"/>
              <a:gd name="connsiteX59" fmla="*/ 52883 w 6339088"/>
              <a:gd name="connsiteY59" fmla="*/ 367943 h 6124557"/>
              <a:gd name="connsiteX60" fmla="*/ 0 w 6339088"/>
              <a:gd name="connsiteY60" fmla="*/ 302859 h 6124557"/>
              <a:gd name="connsiteX61" fmla="*/ 4176 w 6339088"/>
              <a:gd name="connsiteY61" fmla="*/ 293044 h 6124557"/>
              <a:gd name="connsiteX62" fmla="*/ 125920 w 6339088"/>
              <a:gd name="connsiteY62" fmla="*/ 281069 h 6124557"/>
              <a:gd name="connsiteX63" fmla="*/ 1731688 w 6339088"/>
              <a:gd name="connsiteY63" fmla="*/ 134361 h 6124557"/>
              <a:gd name="connsiteX64" fmla="*/ 2699778 w 6339088"/>
              <a:gd name="connsiteY64" fmla="*/ 40055 h 6124557"/>
              <a:gd name="connsiteX65" fmla="*/ 3117955 w 6339088"/>
              <a:gd name="connsiteY65" fmla="*/ 1083 h 6124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339088" h="6124557">
                <a:moveTo>
                  <a:pt x="4503422" y="2773272"/>
                </a:moveTo>
                <a:cubicBezTo>
                  <a:pt x="4500246" y="2806125"/>
                  <a:pt x="4495967" y="2826972"/>
                  <a:pt x="4496660" y="2847678"/>
                </a:cubicBezTo>
                <a:cubicBezTo>
                  <a:pt x="4502042" y="3008501"/>
                  <a:pt x="4431084" y="3143786"/>
                  <a:pt x="4354884" y="3277412"/>
                </a:cubicBezTo>
                <a:cubicBezTo>
                  <a:pt x="4327965" y="3324765"/>
                  <a:pt x="4294143" y="3361622"/>
                  <a:pt x="4234233" y="3364659"/>
                </a:cubicBezTo>
                <a:cubicBezTo>
                  <a:pt x="4201794" y="3366314"/>
                  <a:pt x="4188680" y="3383021"/>
                  <a:pt x="4183019" y="3419601"/>
                </a:cubicBezTo>
                <a:cubicBezTo>
                  <a:pt x="4160378" y="3566479"/>
                  <a:pt x="4204969" y="3699417"/>
                  <a:pt x="4257976" y="3831389"/>
                </a:cubicBezTo>
                <a:cubicBezTo>
                  <a:pt x="4262117" y="3841329"/>
                  <a:pt x="4273576" y="3848509"/>
                  <a:pt x="4281443" y="3857066"/>
                </a:cubicBezTo>
                <a:cubicBezTo>
                  <a:pt x="4286550" y="3854860"/>
                  <a:pt x="4291660" y="3852647"/>
                  <a:pt x="4296768" y="3850440"/>
                </a:cubicBezTo>
                <a:cubicBezTo>
                  <a:pt x="4300218" y="3806542"/>
                  <a:pt x="4304774" y="3762503"/>
                  <a:pt x="4306984" y="3718605"/>
                </a:cubicBezTo>
                <a:cubicBezTo>
                  <a:pt x="4315265" y="3555163"/>
                  <a:pt x="4364411" y="3406485"/>
                  <a:pt x="4469602" y="3279623"/>
                </a:cubicBezTo>
                <a:cubicBezTo>
                  <a:pt x="4537657" y="3197763"/>
                  <a:pt x="4609026" y="3118663"/>
                  <a:pt x="4679984" y="3039288"/>
                </a:cubicBezTo>
                <a:cubicBezTo>
                  <a:pt x="4751076" y="2959634"/>
                  <a:pt x="4738650" y="2866866"/>
                  <a:pt x="4643951" y="2818276"/>
                </a:cubicBezTo>
                <a:cubicBezTo>
                  <a:pt x="4602536" y="2797016"/>
                  <a:pt x="4554359" y="2789146"/>
                  <a:pt x="4503422" y="2773272"/>
                </a:cubicBezTo>
                <a:close/>
                <a:moveTo>
                  <a:pt x="3117955" y="1083"/>
                </a:moveTo>
                <a:cubicBezTo>
                  <a:pt x="3257948" y="-7207"/>
                  <a:pt x="3391176" y="33232"/>
                  <a:pt x="3521142" y="83611"/>
                </a:cubicBezTo>
                <a:cubicBezTo>
                  <a:pt x="3873820" y="219189"/>
                  <a:pt x="4227256" y="356027"/>
                  <a:pt x="4579770" y="492733"/>
                </a:cubicBezTo>
                <a:cubicBezTo>
                  <a:pt x="5076356" y="686401"/>
                  <a:pt x="5573705" y="881329"/>
                  <a:pt x="6071208" y="1075125"/>
                </a:cubicBezTo>
                <a:cubicBezTo>
                  <a:pt x="6129904" y="1098288"/>
                  <a:pt x="6188762" y="1120316"/>
                  <a:pt x="6247306" y="1144613"/>
                </a:cubicBezTo>
                <a:cubicBezTo>
                  <a:pt x="6284390" y="1161311"/>
                  <a:pt x="6318532" y="1185684"/>
                  <a:pt x="6339088" y="1233582"/>
                </a:cubicBezTo>
                <a:cubicBezTo>
                  <a:pt x="6242962" y="1250262"/>
                  <a:pt x="6151592" y="1266455"/>
                  <a:pt x="6060223" y="1282648"/>
                </a:cubicBezTo>
                <a:cubicBezTo>
                  <a:pt x="5779678" y="1330331"/>
                  <a:pt x="5499132" y="1378013"/>
                  <a:pt x="5218426" y="1426828"/>
                </a:cubicBezTo>
                <a:lnTo>
                  <a:pt x="4512306" y="1547739"/>
                </a:lnTo>
                <a:lnTo>
                  <a:pt x="4550218" y="1647927"/>
                </a:lnTo>
                <a:cubicBezTo>
                  <a:pt x="4583348" y="1800605"/>
                  <a:pt x="4606542" y="1956458"/>
                  <a:pt x="4620066" y="2112173"/>
                </a:cubicBezTo>
                <a:cubicBezTo>
                  <a:pt x="4631250" y="2240143"/>
                  <a:pt x="4674458" y="2347540"/>
                  <a:pt x="4773988" y="2425673"/>
                </a:cubicBezTo>
                <a:cubicBezTo>
                  <a:pt x="4829345" y="2469158"/>
                  <a:pt x="4893402" y="2507672"/>
                  <a:pt x="4959800" y="2530038"/>
                </a:cubicBezTo>
                <a:cubicBezTo>
                  <a:pt x="5130424" y="2587186"/>
                  <a:pt x="5251073" y="2695691"/>
                  <a:pt x="5328934" y="2854994"/>
                </a:cubicBezTo>
                <a:cubicBezTo>
                  <a:pt x="5414932" y="3030864"/>
                  <a:pt x="5503422" y="3205630"/>
                  <a:pt x="5584178" y="3383845"/>
                </a:cubicBezTo>
                <a:cubicBezTo>
                  <a:pt x="5684124" y="3604305"/>
                  <a:pt x="5741553" y="3833182"/>
                  <a:pt x="5701931" y="4079041"/>
                </a:cubicBezTo>
                <a:cubicBezTo>
                  <a:pt x="5669353" y="4281144"/>
                  <a:pt x="5702206" y="4478685"/>
                  <a:pt x="5769575" y="4668912"/>
                </a:cubicBezTo>
                <a:cubicBezTo>
                  <a:pt x="5876972" y="4972061"/>
                  <a:pt x="5986860" y="5274377"/>
                  <a:pt x="6105298" y="5573386"/>
                </a:cubicBezTo>
                <a:cubicBezTo>
                  <a:pt x="6169766" y="5736142"/>
                  <a:pt x="6211040" y="5898760"/>
                  <a:pt x="6177359" y="6072144"/>
                </a:cubicBezTo>
                <a:lnTo>
                  <a:pt x="6164145" y="6124557"/>
                </a:lnTo>
                <a:lnTo>
                  <a:pt x="1464684" y="6124557"/>
                </a:lnTo>
                <a:lnTo>
                  <a:pt x="1838456" y="5766927"/>
                </a:lnTo>
                <a:cubicBezTo>
                  <a:pt x="2199032" y="5403588"/>
                  <a:pt x="2544007" y="5024791"/>
                  <a:pt x="2896293" y="4653174"/>
                </a:cubicBezTo>
                <a:cubicBezTo>
                  <a:pt x="2954138" y="4592161"/>
                  <a:pt x="2961318" y="4522033"/>
                  <a:pt x="2933291" y="4448179"/>
                </a:cubicBezTo>
                <a:cubicBezTo>
                  <a:pt x="2915624" y="4401657"/>
                  <a:pt x="2892293" y="4355684"/>
                  <a:pt x="2863581" y="4315100"/>
                </a:cubicBezTo>
                <a:cubicBezTo>
                  <a:pt x="2798561" y="4223440"/>
                  <a:pt x="2714351" y="4169463"/>
                  <a:pt x="2594806" y="4198316"/>
                </a:cubicBezTo>
                <a:cubicBezTo>
                  <a:pt x="2542075" y="4211017"/>
                  <a:pt x="2488509" y="4219987"/>
                  <a:pt x="2435225" y="4230343"/>
                </a:cubicBezTo>
                <a:cubicBezTo>
                  <a:pt x="2338317" y="4249117"/>
                  <a:pt x="2241822" y="4270927"/>
                  <a:pt x="2144224" y="4285423"/>
                </a:cubicBezTo>
                <a:cubicBezTo>
                  <a:pt x="2061953" y="4297708"/>
                  <a:pt x="2020259" y="4272443"/>
                  <a:pt x="1990030" y="4194862"/>
                </a:cubicBezTo>
                <a:cubicBezTo>
                  <a:pt x="1971256" y="4146548"/>
                  <a:pt x="1954828" y="4095057"/>
                  <a:pt x="1950270" y="4043705"/>
                </a:cubicBezTo>
                <a:cubicBezTo>
                  <a:pt x="1942677" y="3959220"/>
                  <a:pt x="1916861" y="3903589"/>
                  <a:pt x="1820094" y="3897516"/>
                </a:cubicBezTo>
                <a:cubicBezTo>
                  <a:pt x="1776473" y="3894754"/>
                  <a:pt x="1761700" y="3858721"/>
                  <a:pt x="1782824" y="3815790"/>
                </a:cubicBezTo>
                <a:cubicBezTo>
                  <a:pt x="1797179" y="3786664"/>
                  <a:pt x="1811537" y="3757396"/>
                  <a:pt x="1827274" y="3725372"/>
                </a:cubicBezTo>
                <a:cubicBezTo>
                  <a:pt x="1809605" y="3715709"/>
                  <a:pt x="1794830" y="3706872"/>
                  <a:pt x="1779372" y="3699558"/>
                </a:cubicBezTo>
                <a:cubicBezTo>
                  <a:pt x="1654442" y="3639920"/>
                  <a:pt x="1653338" y="3639782"/>
                  <a:pt x="1671282" y="3501459"/>
                </a:cubicBezTo>
                <a:cubicBezTo>
                  <a:pt x="1675700" y="3467503"/>
                  <a:pt x="1664931" y="3453007"/>
                  <a:pt x="1634285" y="3441690"/>
                </a:cubicBezTo>
                <a:cubicBezTo>
                  <a:pt x="1581690" y="3422084"/>
                  <a:pt x="1529235" y="3401239"/>
                  <a:pt x="1479675" y="3375010"/>
                </a:cubicBezTo>
                <a:cubicBezTo>
                  <a:pt x="1394914" y="3330286"/>
                  <a:pt x="1377798" y="3283351"/>
                  <a:pt x="1411482" y="3193480"/>
                </a:cubicBezTo>
                <a:cubicBezTo>
                  <a:pt x="1428461" y="3148203"/>
                  <a:pt x="1447926" y="3103064"/>
                  <a:pt x="1472493" y="3061649"/>
                </a:cubicBezTo>
                <a:cubicBezTo>
                  <a:pt x="1595635" y="2853891"/>
                  <a:pt x="1639117" y="2628601"/>
                  <a:pt x="1620620" y="2390610"/>
                </a:cubicBezTo>
                <a:cubicBezTo>
                  <a:pt x="1598120" y="2100712"/>
                  <a:pt x="1624898" y="1817722"/>
                  <a:pt x="1717528" y="1540941"/>
                </a:cubicBezTo>
                <a:cubicBezTo>
                  <a:pt x="1731193" y="1500218"/>
                  <a:pt x="1732575" y="1452593"/>
                  <a:pt x="1728017" y="1409244"/>
                </a:cubicBezTo>
                <a:cubicBezTo>
                  <a:pt x="1720219" y="1335390"/>
                  <a:pt x="1719875" y="1287074"/>
                  <a:pt x="1738768" y="1249922"/>
                </a:cubicBezTo>
                <a:lnTo>
                  <a:pt x="1775106" y="1209557"/>
                </a:lnTo>
                <a:lnTo>
                  <a:pt x="1133646" y="901417"/>
                </a:lnTo>
                <a:cubicBezTo>
                  <a:pt x="804683" y="743721"/>
                  <a:pt x="475718" y="586025"/>
                  <a:pt x="146914" y="427195"/>
                </a:cubicBezTo>
                <a:cubicBezTo>
                  <a:pt x="114432" y="411136"/>
                  <a:pt x="81501" y="391551"/>
                  <a:pt x="52883" y="367943"/>
                </a:cubicBezTo>
                <a:cubicBezTo>
                  <a:pt x="32681" y="351286"/>
                  <a:pt x="17576" y="324934"/>
                  <a:pt x="0" y="302859"/>
                </a:cubicBezTo>
                <a:cubicBezTo>
                  <a:pt x="1394" y="299587"/>
                  <a:pt x="2785" y="296315"/>
                  <a:pt x="4176" y="293044"/>
                </a:cubicBezTo>
                <a:cubicBezTo>
                  <a:pt x="45013" y="289473"/>
                  <a:pt x="85083" y="284640"/>
                  <a:pt x="125920" y="281069"/>
                </a:cubicBezTo>
                <a:cubicBezTo>
                  <a:pt x="660766" y="232879"/>
                  <a:pt x="1195607" y="184689"/>
                  <a:pt x="1731688" y="134361"/>
                </a:cubicBezTo>
                <a:cubicBezTo>
                  <a:pt x="2054845" y="104143"/>
                  <a:pt x="2377389" y="71536"/>
                  <a:pt x="2699778" y="40055"/>
                </a:cubicBezTo>
                <a:cubicBezTo>
                  <a:pt x="2838558" y="26979"/>
                  <a:pt x="2977968" y="9370"/>
                  <a:pt x="3117955" y="10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64AB88-A3A2-4C6E-91B4-C1DFD01AD8D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080" y="181070"/>
            <a:ext cx="4499299" cy="1774479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None/>
            </a:pPr>
            <a:r>
              <a:rPr lang="en-US" sz="5400" dirty="0">
                <a:solidFill>
                  <a:schemeClr val="bg1"/>
                </a:solidFill>
              </a:rPr>
              <a:t>ProTutorBD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6" name="Group 1">
            <a:extLst>
              <a:ext uri="{FF2B5EF4-FFF2-40B4-BE49-F238E27FC236}">
                <a16:creationId xmlns:a16="http://schemas.microsoft.com/office/drawing/2014/main" id="{6E54F747-929A-44F7-83D1-8BF99B8283D4}"/>
              </a:ext>
            </a:extLst>
          </p:cNvPr>
          <p:cNvGrpSpPr/>
          <p:nvPr/>
        </p:nvGrpSpPr>
        <p:grpSpPr>
          <a:xfrm>
            <a:off x="6290723" y="1647047"/>
            <a:ext cx="4590818" cy="1758770"/>
            <a:chOff x="6342583" y="1194865"/>
            <a:chExt cx="4590818" cy="143378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1573306-78DF-4686-8A44-5A49DB400284}"/>
                </a:ext>
              </a:extLst>
            </p:cNvPr>
            <p:cNvSpPr txBox="1"/>
            <p:nvPr/>
          </p:nvSpPr>
          <p:spPr>
            <a:xfrm>
              <a:off x="6425709" y="1750480"/>
              <a:ext cx="4507692" cy="87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buClr>
                  <a:srgbClr val="000000"/>
                </a:buClr>
                <a:buSzPts val="3200"/>
              </a:pP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Dr</a:t>
              </a:r>
              <a:r>
                <a:rPr lang="en-US" dirty="0" smtClean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. Suman Ahmmed</a:t>
              </a:r>
            </a:p>
            <a:p>
              <a:pPr>
                <a:buClr>
                  <a:srgbClr val="000000"/>
                </a:buClr>
                <a:buSzPts val="3200"/>
              </a:pPr>
              <a:r>
                <a:rPr lang="en-US" sz="1400" dirty="0">
                  <a:solidFill>
                    <a:schemeClr val="bg1"/>
                  </a:solidFill>
                  <a:latin typeface="DM Sans" pitchFamily="2" charset="0"/>
                  <a:ea typeface="Roboto"/>
                  <a:cs typeface="Roboto"/>
                  <a:sym typeface="Roboto"/>
                </a:rPr>
                <a:t>Associate Professor, CSE Director, Center for Development of IT Professionals (CDIP)</a:t>
              </a:r>
              <a:endParaRPr lang="en-US" sz="1400" b="1" dirty="0">
                <a:solidFill>
                  <a:schemeClr val="bg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endParaRPr>
            </a:p>
            <a:p>
              <a:pPr lvl="0">
                <a:buClr>
                  <a:srgbClr val="000000"/>
                </a:buClr>
                <a:buSzPts val="3200"/>
              </a:pPr>
              <a:endParaRPr lang="en-US" dirty="0">
                <a:solidFill>
                  <a:schemeClr val="bg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6935D4D-3C54-4F61-8B80-9847F882E8C0}"/>
                </a:ext>
              </a:extLst>
            </p:cNvPr>
            <p:cNvSpPr txBox="1"/>
            <p:nvPr/>
          </p:nvSpPr>
          <p:spPr>
            <a:xfrm>
              <a:off x="6342583" y="1194865"/>
              <a:ext cx="450769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lvl="0">
                <a:buClr>
                  <a:srgbClr val="000000"/>
                </a:buClr>
                <a:buSzPts val="3200"/>
              </a:pPr>
              <a:r>
                <a:rPr lang="en-US" sz="3600" b="1" dirty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Course Teacher:</a:t>
              </a:r>
            </a:p>
          </p:txBody>
        </p:sp>
      </p:grpSp>
      <p:grpSp>
        <p:nvGrpSpPr>
          <p:cNvPr id="33" name="Group 1">
            <a:extLst>
              <a:ext uri="{FF2B5EF4-FFF2-40B4-BE49-F238E27FC236}">
                <a16:creationId xmlns:a16="http://schemas.microsoft.com/office/drawing/2014/main" id="{6E54F747-929A-44F7-83D1-8BF99B8283D4}"/>
              </a:ext>
            </a:extLst>
          </p:cNvPr>
          <p:cNvGrpSpPr/>
          <p:nvPr/>
        </p:nvGrpSpPr>
        <p:grpSpPr>
          <a:xfrm>
            <a:off x="6373849" y="3752938"/>
            <a:ext cx="4590818" cy="1881882"/>
            <a:chOff x="6342583" y="1194865"/>
            <a:chExt cx="4590818" cy="153414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1573306-78DF-4686-8A44-5A49DB400284}"/>
                </a:ext>
              </a:extLst>
            </p:cNvPr>
            <p:cNvSpPr txBox="1"/>
            <p:nvPr/>
          </p:nvSpPr>
          <p:spPr>
            <a:xfrm>
              <a:off x="6425709" y="1750480"/>
              <a:ext cx="4507692" cy="97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Rayhan Al Shorif – </a:t>
              </a: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Arial"/>
                  <a:cs typeface="Arial"/>
                  <a:sym typeface="Arial"/>
                </a:rPr>
                <a:t>0122410022</a:t>
              </a:r>
              <a:endParaRPr lang="en-US" dirty="0">
                <a:solidFill>
                  <a:schemeClr val="bg1"/>
                </a:solidFill>
                <a:latin typeface="DM Sans" pitchFamily="2" charset="0"/>
              </a:endParaRPr>
            </a:p>
            <a:p>
              <a:pPr lvl="0">
                <a:buClr>
                  <a:srgbClr val="000000"/>
                </a:buClr>
                <a:buSzPts val="1800"/>
              </a:pPr>
              <a:r>
                <a:rPr lang="en-US" dirty="0" smtClean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Iftekharul </a:t>
              </a: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Islam - </a:t>
              </a:r>
              <a:r>
                <a:rPr lang="en-US" dirty="0" smtClean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0122410013</a:t>
              </a:r>
              <a:endParaRPr lang="en-US" dirty="0">
                <a:solidFill>
                  <a:schemeClr val="bg1"/>
                </a:solidFill>
                <a:latin typeface="DM Sans" pitchFamily="2" charset="0"/>
              </a:endParaRPr>
            </a:p>
            <a:p>
              <a:pPr lvl="0">
                <a:buClr>
                  <a:srgbClr val="000000"/>
                </a:buClr>
                <a:buSzPts val="1800"/>
              </a:pPr>
              <a:r>
                <a:rPr lang="en-US" dirty="0" smtClean="0">
                  <a:solidFill>
                    <a:schemeClr val="bg1"/>
                  </a:solidFill>
                  <a:latin typeface="DM Sans" pitchFamily="2" charset="0"/>
                  <a:ea typeface="Arial"/>
                  <a:cs typeface="Arial"/>
                  <a:sym typeface="Arial"/>
                </a:rPr>
                <a:t>F</a:t>
              </a: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Arial"/>
                  <a:cs typeface="Arial"/>
                  <a:sym typeface="Arial"/>
                </a:rPr>
                <a:t>. M. Shefat Hossain Niloy-0122310011</a:t>
              </a:r>
            </a:p>
            <a:p>
              <a:pPr lvl="0"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Arial"/>
                  <a:cs typeface="Arial"/>
                  <a:sym typeface="Arial"/>
                </a:rPr>
                <a:t>Arnab Protim </a:t>
              </a:r>
              <a:r>
                <a:rPr lang="en-US" dirty="0" smtClean="0">
                  <a:solidFill>
                    <a:schemeClr val="bg1"/>
                  </a:solidFill>
                  <a:latin typeface="DM Sans" pitchFamily="2" charset="0"/>
                  <a:ea typeface="Arial"/>
                  <a:cs typeface="Arial"/>
                  <a:sym typeface="Arial"/>
                </a:rPr>
                <a:t>Mondal-0122320014</a:t>
              </a:r>
              <a:endParaRPr lang="en-US" dirty="0">
                <a:solidFill>
                  <a:schemeClr val="bg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935D4D-3C54-4F61-8B80-9847F882E8C0}"/>
                </a:ext>
              </a:extLst>
            </p:cNvPr>
            <p:cNvSpPr txBox="1"/>
            <p:nvPr/>
          </p:nvSpPr>
          <p:spPr>
            <a:xfrm>
              <a:off x="6342583" y="1194865"/>
              <a:ext cx="4507692" cy="52690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lvl="0">
                <a:buClr>
                  <a:srgbClr val="000000"/>
                </a:buClr>
                <a:buSzPts val="1800"/>
              </a:pPr>
              <a:r>
                <a:rPr lang="en-US" sz="3600" b="1" dirty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Presented By:</a:t>
              </a:r>
              <a:endParaRPr lang="en-US" sz="2800" dirty="0">
                <a:solidFill>
                  <a:schemeClr val="bg1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000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Features </a:t>
            </a:r>
            <a:r>
              <a:rPr lang="en-US" sz="5000" b="1" dirty="0" smtClean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List</a:t>
            </a:r>
            <a:endParaRPr lang="en-US" sz="5000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09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4443510" y="900978"/>
            <a:ext cx="3504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(Functional &amp; Non-Functional)</a:t>
            </a:r>
            <a:endParaRPr lang="en-US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50571" y="1679779"/>
            <a:ext cx="6488331" cy="307392"/>
            <a:chOff x="1350571" y="1679779"/>
            <a:chExt cx="6488331" cy="30739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545136" y="1679779"/>
              <a:ext cx="6293766" cy="307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Users’ privacy should be protected</a:t>
              </a:r>
            </a:p>
          </p:txBody>
        </p:sp>
        <p:sp>
          <p:nvSpPr>
            <p:cNvPr id="30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94565" cy="245309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8" name="Straight Connector 20">
            <a:extLst>
              <a:ext uri="{FF2B5EF4-FFF2-40B4-BE49-F238E27FC236}">
                <a16:creationId xmlns:a16="http://schemas.microsoft.com/office/drawing/2014/main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ircle: Hollow 13">
            <a:extLst>
              <a:ext uri="{FF2B5EF4-FFF2-40B4-BE49-F238E27FC236}">
                <a16:creationId xmlns:a16="http://schemas.microsoft.com/office/drawing/2014/main" id="{1ECF7A77-D0D9-4941-A8A9-6C85EC929665}"/>
              </a:ext>
            </a:extLst>
          </p:cNvPr>
          <p:cNvSpPr/>
          <p:nvPr/>
        </p:nvSpPr>
        <p:spPr>
          <a:xfrm>
            <a:off x="1041990" y="1286936"/>
            <a:ext cx="308581" cy="302638"/>
          </a:xfrm>
          <a:prstGeom prst="donut">
            <a:avLst>
              <a:gd name="adj" fmla="val 1754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5792" y="1247541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Non - Functional Requirements: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1350571" y="2047395"/>
            <a:ext cx="9979806" cy="322845"/>
            <a:chOff x="1350571" y="1661644"/>
            <a:chExt cx="6418908" cy="32284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61644"/>
              <a:ext cx="6293766" cy="32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The system should be workable on diﬀerent cross-platform web browsers like (e.g. Chrome, Safari, Mozilla, Opera, Edge)</a:t>
              </a:r>
            </a:p>
          </p:txBody>
        </p:sp>
        <p:sp>
          <p:nvSpPr>
            <p:cNvPr id="62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325792" y="2450252"/>
            <a:ext cx="9979806" cy="322845"/>
            <a:chOff x="1350571" y="1671257"/>
            <a:chExt cx="6418908" cy="32284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71257"/>
              <a:ext cx="6293766" cy="32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The system should have high availability</a:t>
              </a:r>
            </a:p>
          </p:txBody>
        </p:sp>
        <p:sp>
          <p:nvSpPr>
            <p:cNvPr id="69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325792" y="2827629"/>
            <a:ext cx="9979806" cy="322845"/>
            <a:chOff x="1350571" y="1671257"/>
            <a:chExt cx="6418908" cy="32284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71257"/>
              <a:ext cx="6293766" cy="32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The system should be easy to learn by both sophisticated and novice users</a:t>
              </a:r>
            </a:p>
          </p:txBody>
        </p:sp>
        <p:sp>
          <p:nvSpPr>
            <p:cNvPr id="72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25792" y="3188844"/>
            <a:ext cx="9979806" cy="322845"/>
            <a:chOff x="1350571" y="1671257"/>
            <a:chExt cx="6418908" cy="32284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71257"/>
              <a:ext cx="6293766" cy="32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The system should be user friendly so that both sophisticated and inexperienced users can learn to use it at ease</a:t>
              </a:r>
            </a:p>
          </p:txBody>
        </p:sp>
        <p:sp>
          <p:nvSpPr>
            <p:cNvPr id="75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325792" y="3550059"/>
            <a:ext cx="9979806" cy="322845"/>
            <a:chOff x="1350571" y="1671257"/>
            <a:chExt cx="6418908" cy="322845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71257"/>
              <a:ext cx="6293766" cy="32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endParaRPr lang="en-US" sz="1400" dirty="0">
                <a:latin typeface="DM Sans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325792" y="3876501"/>
            <a:ext cx="9979806" cy="322845"/>
            <a:chOff x="1350571" y="1671257"/>
            <a:chExt cx="6418908" cy="32284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71257"/>
              <a:ext cx="6293766" cy="32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The system should have a single login to access all content</a:t>
              </a:r>
            </a:p>
          </p:txBody>
        </p:sp>
        <p:sp>
          <p:nvSpPr>
            <p:cNvPr id="81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325792" y="4237960"/>
            <a:ext cx="9979806" cy="322845"/>
            <a:chOff x="1350571" y="1671257"/>
            <a:chExt cx="6418908" cy="32284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71257"/>
              <a:ext cx="6293766" cy="32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The system should have a consistent user interface(UI)</a:t>
              </a:r>
            </a:p>
          </p:txBody>
        </p:sp>
        <p:sp>
          <p:nvSpPr>
            <p:cNvPr id="84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325792" y="4597486"/>
            <a:ext cx="9979806" cy="553357"/>
            <a:chOff x="1350571" y="1671257"/>
            <a:chExt cx="6418908" cy="55335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71257"/>
              <a:ext cx="6293766" cy="553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The system should have a UI which is intuitive (the </a:t>
              </a:r>
              <a:r>
                <a:rPr lang="en-US" sz="1400" dirty="0" smtClean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behavior </a:t>
              </a: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of the system is according to the intuition of a standard end user)</a:t>
              </a:r>
            </a:p>
          </p:txBody>
        </p:sp>
        <p:sp>
          <p:nvSpPr>
            <p:cNvPr id="87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325792" y="4943392"/>
            <a:ext cx="9979806" cy="553357"/>
            <a:chOff x="1350571" y="1671257"/>
            <a:chExt cx="6418908" cy="55335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71257"/>
              <a:ext cx="6293766" cy="553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The system should have a standard graphical user interface that allows for the on-line data entry, editing, and deleting of data with much </a:t>
              </a:r>
              <a:r>
                <a:rPr lang="en-US" sz="1400" dirty="0" smtClean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ease</a:t>
              </a:r>
              <a:endParaRPr lang="en-US" sz="1400" dirty="0">
                <a:latin typeface="DM Sans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1520357" y="3536756"/>
            <a:ext cx="7182196" cy="32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DM Sans"/>
                <a:ea typeface="Calibri" panose="020F0502020204030204" pitchFamily="34" charset="0"/>
                <a:cs typeface="Times New Roman" panose="02020603050405020304" pitchFamily="18" charset="0"/>
              </a:rPr>
              <a:t>The system should have a maximum of 3 clicks to reach any content</a:t>
            </a:r>
          </a:p>
        </p:txBody>
      </p:sp>
    </p:spTree>
    <p:extLst>
      <p:ext uri="{BB962C8B-B14F-4D97-AF65-F5344CB8AC3E}">
        <p14:creationId xmlns:p14="http://schemas.microsoft.com/office/powerpoint/2010/main" val="411554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263" y="218864"/>
            <a:ext cx="11573197" cy="724247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000" b="1" dirty="0">
                <a:solidFill>
                  <a:schemeClr val="tx1"/>
                </a:solidFill>
                <a:latin typeface="DM Sans" pitchFamily="2" charset="0"/>
                <a:sym typeface="Century Schoolbook"/>
              </a:rPr>
              <a:t>Research paper Study</a:t>
            </a:r>
            <a:endParaRPr lang="en-US" sz="5000" dirty="0">
              <a:solidFill>
                <a:schemeClr val="tx1"/>
              </a:solidFill>
              <a:latin typeface="DM Sans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10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cxnSp>
        <p:nvCxnSpPr>
          <p:cNvPr id="87" name="Straight Connector 20">
            <a:extLst>
              <a:ext uri="{FF2B5EF4-FFF2-40B4-BE49-F238E27FC236}">
                <a16:creationId xmlns:a16="http://schemas.microsoft.com/office/drawing/2014/main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ircle: Hollow 13">
            <a:extLst>
              <a:ext uri="{FF2B5EF4-FFF2-40B4-BE49-F238E27FC236}">
                <a16:creationId xmlns:a16="http://schemas.microsoft.com/office/drawing/2014/main" id="{1ECF7A77-D0D9-4941-A8A9-6C85EC929665}"/>
              </a:ext>
            </a:extLst>
          </p:cNvPr>
          <p:cNvSpPr/>
          <p:nvPr/>
        </p:nvSpPr>
        <p:spPr>
          <a:xfrm>
            <a:off x="1041990" y="1286936"/>
            <a:ext cx="308581" cy="302638"/>
          </a:xfrm>
          <a:prstGeom prst="donut">
            <a:avLst>
              <a:gd name="adj" fmla="val 1754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0571" y="1278086"/>
            <a:ext cx="9526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DM Sans"/>
              </a:rPr>
              <a:t>The issue of private tuition: an analysis of the practice in </a:t>
            </a:r>
            <a:r>
              <a:rPr lang="en-US" dirty="0" err="1" smtClean="0">
                <a:latin typeface="DM Sans"/>
              </a:rPr>
              <a:t>mauritius</a:t>
            </a:r>
            <a:r>
              <a:rPr lang="en-US" dirty="0" smtClean="0">
                <a:latin typeface="DM Sans"/>
              </a:rPr>
              <a:t> and selected south-east a</a:t>
            </a:r>
          </a:p>
          <a:p>
            <a:r>
              <a:rPr lang="en-US" dirty="0" err="1" smtClean="0">
                <a:latin typeface="DM Sans"/>
              </a:rPr>
              <a:t>sian</a:t>
            </a:r>
            <a:r>
              <a:rPr lang="en-US" dirty="0" smtClean="0">
                <a:latin typeface="DM Sans"/>
              </a:rPr>
              <a:t> countries</a:t>
            </a:r>
            <a:endParaRPr lang="en-US" sz="1600" b="1" dirty="0">
              <a:latin typeface="DM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90845" y="1929437"/>
            <a:ext cx="9213875" cy="2434728"/>
            <a:chOff x="1196280" y="1696893"/>
            <a:chExt cx="9213875" cy="2434728"/>
          </a:xfrm>
        </p:grpSpPr>
        <p:grpSp>
          <p:nvGrpSpPr>
            <p:cNvPr id="12" name="Group 11"/>
            <p:cNvGrpSpPr/>
            <p:nvPr/>
          </p:nvGrpSpPr>
          <p:grpSpPr>
            <a:xfrm>
              <a:off x="1196280" y="1696893"/>
              <a:ext cx="6488331" cy="307560"/>
              <a:chOff x="1350571" y="1644150"/>
              <a:chExt cx="6488331" cy="30756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FBE6A4-FA12-47D6-943D-272D12E2D872}"/>
                  </a:ext>
                </a:extLst>
              </p:cNvPr>
              <p:cNvSpPr txBox="1"/>
              <p:nvPr/>
            </p:nvSpPr>
            <p:spPr>
              <a:xfrm>
                <a:off x="1545136" y="1644150"/>
                <a:ext cx="6293766" cy="307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DM Sans" pitchFamily="2" charset="0"/>
                    <a:ea typeface="Times New Roman" panose="02020603050405020304" pitchFamily="18" charset="0"/>
                  </a:rPr>
                  <a:t>What they Found:</a:t>
                </a:r>
                <a:endParaRPr lang="en-US" sz="12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Chevron 25">
                <a:extLst>
                  <a:ext uri="{FF2B5EF4-FFF2-40B4-BE49-F238E27FC236}">
                    <a16:creationId xmlns:a16="http://schemas.microsoft.com/office/drawing/2014/main" id="{999CFF1E-679D-413C-95C0-FE2670A82361}"/>
                  </a:ext>
                </a:extLst>
              </p:cNvPr>
              <p:cNvSpPr/>
              <p:nvPr/>
            </p:nvSpPr>
            <p:spPr>
              <a:xfrm>
                <a:off x="1350571" y="1706401"/>
                <a:ext cx="194565" cy="245309"/>
              </a:xfrm>
              <a:prstGeom prst="chevron">
                <a:avLst>
                  <a:gd name="adj" fmla="val 5486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1390845" y="2007963"/>
              <a:ext cx="901931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lvl="0" indent="-171450" fontAlgn="base">
                <a:buFont typeface="Wingdings" panose="05000000000000000000" pitchFamily="2" charset="2"/>
                <a:buChar char="Ø"/>
              </a:pPr>
              <a:r>
                <a:rPr lang="en-US" sz="1200" b="1" dirty="0">
                  <a:latin typeface="DM Sans"/>
                </a:rPr>
                <a:t>Prevalence:</a:t>
              </a:r>
              <a:r>
                <a:rPr lang="en-US" sz="1200" dirty="0">
                  <a:latin typeface="DM Sans"/>
                </a:rPr>
                <a:t> Private tuition is widespread at both primary and secondary levels across Mauritius and Southeast Asian countries.</a:t>
              </a:r>
            </a:p>
            <a:p>
              <a:pPr marL="171450" lvl="0" indent="-171450" fontAlgn="base">
                <a:buFont typeface="Wingdings" panose="05000000000000000000" pitchFamily="2" charset="2"/>
                <a:buChar char="Ø"/>
              </a:pPr>
              <a:r>
                <a:rPr lang="en-US" sz="1200" b="1" dirty="0">
                  <a:latin typeface="DM Sans"/>
                </a:rPr>
                <a:t>Motivations:</a:t>
              </a:r>
              <a:r>
                <a:rPr lang="en-US" sz="1200" dirty="0">
                  <a:latin typeface="DM Sans"/>
                </a:rPr>
                <a:t> Competitive exams, pressure for success, and perceived shortcomings in formal education drive demand.</a:t>
              </a:r>
            </a:p>
            <a:p>
              <a:pPr marL="171450" lvl="0" indent="-171450" fontAlgn="base">
                <a:buFont typeface="Wingdings" panose="05000000000000000000" pitchFamily="2" charset="2"/>
                <a:buChar char="Ø"/>
              </a:pPr>
              <a:r>
                <a:rPr lang="en-US" sz="1200" b="1" dirty="0">
                  <a:latin typeface="DM Sans"/>
                </a:rPr>
                <a:t>Financial Burden:</a:t>
              </a:r>
              <a:r>
                <a:rPr lang="en-US" sz="1200" dirty="0">
                  <a:latin typeface="DM Sans"/>
                </a:rPr>
                <a:t> Significant cost burden on families, potentially widening social inequalities.</a:t>
              </a:r>
            </a:p>
            <a:p>
              <a:pPr marL="171450" lvl="0" indent="-171450" fontAlgn="base">
                <a:buFont typeface="Wingdings" panose="05000000000000000000" pitchFamily="2" charset="2"/>
                <a:buChar char="Ø"/>
              </a:pPr>
              <a:r>
                <a:rPr lang="en-US" sz="1200" b="1" dirty="0">
                  <a:latin typeface="DM Sans"/>
                </a:rPr>
                <a:t>Mixed Effects:</a:t>
              </a:r>
              <a:r>
                <a:rPr lang="en-US" sz="1200" dirty="0">
                  <a:latin typeface="DM Sans"/>
                </a:rPr>
                <a:t> Some students benefit, others experience stress and decreased motivation.</a:t>
              </a:r>
            </a:p>
            <a:p>
              <a:pPr marL="171450" lvl="0" indent="-171450" fontAlgn="base">
                <a:buFont typeface="Wingdings" panose="05000000000000000000" pitchFamily="2" charset="2"/>
                <a:buChar char="Ø"/>
              </a:pPr>
              <a:r>
                <a:rPr lang="en-US" sz="1200" b="1" dirty="0">
                  <a:latin typeface="DM Sans"/>
                </a:rPr>
                <a:t>Teacher Involvement:</a:t>
              </a:r>
              <a:r>
                <a:rPr lang="en-US" sz="1200" dirty="0">
                  <a:latin typeface="DM Sans"/>
                </a:rPr>
                <a:t> Raises ethical concerns, potential conflicts of interest, and exploitation of students.</a:t>
              </a:r>
            </a:p>
            <a:p>
              <a:pPr marL="171450" lvl="0" indent="-171450" fontAlgn="base">
                <a:buFont typeface="Wingdings" panose="05000000000000000000" pitchFamily="2" charset="2"/>
                <a:buChar char="Ø"/>
              </a:pPr>
              <a:r>
                <a:rPr lang="en-US" sz="1200" b="1" dirty="0">
                  <a:latin typeface="DM Sans"/>
                </a:rPr>
                <a:t>Ineffective teaching-learning processes</a:t>
              </a:r>
              <a:r>
                <a:rPr lang="en-US" sz="1200" dirty="0">
                  <a:latin typeface="DM Sans"/>
                </a:rPr>
                <a:t> , </a:t>
              </a:r>
              <a:r>
                <a:rPr lang="en-US" sz="1200" b="1" dirty="0">
                  <a:latin typeface="DM Sans"/>
                </a:rPr>
                <a:t>Insufficient Regular Class </a:t>
              </a:r>
              <a:r>
                <a:rPr lang="en-US" sz="1200" b="1" smtClean="0">
                  <a:latin typeface="DM Sans"/>
                </a:rPr>
                <a:t>Instruction</a:t>
              </a:r>
              <a:r>
                <a:rPr lang="en-US" sz="1200" smtClean="0">
                  <a:latin typeface="DM Sans"/>
                </a:rPr>
                <a:t>, Students </a:t>
              </a:r>
              <a:r>
                <a:rPr lang="en-US" sz="1200" dirty="0">
                  <a:latin typeface="DM Sans"/>
                </a:rPr>
                <a:t>seek private tuition</a:t>
              </a:r>
              <a:r>
                <a:rPr lang="en-US" sz="1200" b="1" dirty="0">
                  <a:latin typeface="DM Sans"/>
                </a:rPr>
                <a:t> for better understanding and individual attention</a:t>
              </a:r>
              <a:r>
                <a:rPr lang="en-US" sz="1200" dirty="0">
                  <a:latin typeface="DM Sans"/>
                </a:rPr>
                <a:t>.</a:t>
              </a:r>
            </a:p>
            <a:p>
              <a:pPr marL="171450" lvl="0" indent="-171450" fontAlgn="base">
                <a:buFont typeface="Wingdings" panose="05000000000000000000" pitchFamily="2" charset="2"/>
                <a:buChar char="Ø"/>
              </a:pPr>
              <a:r>
                <a:rPr lang="en-US" sz="1200" dirty="0">
                  <a:latin typeface="DM Sans"/>
                </a:rPr>
                <a:t>Teachers, often demotivated in regular classes, become </a:t>
              </a:r>
              <a:r>
                <a:rPr lang="en-US" sz="1200" b="1" dirty="0">
                  <a:latin typeface="DM Sans"/>
                </a:rPr>
                <a:t>more engaged in tuition </a:t>
              </a:r>
              <a:r>
                <a:rPr lang="en-US" sz="1200" dirty="0">
                  <a:latin typeface="DM Sans"/>
                </a:rPr>
                <a:t>as they work for themselves.</a:t>
              </a:r>
            </a:p>
            <a:p>
              <a:pPr marL="171450" lvl="0" indent="-171450" fontAlgn="base">
                <a:buFont typeface="Wingdings" panose="05000000000000000000" pitchFamily="2" charset="2"/>
                <a:buChar char="Ø"/>
              </a:pPr>
              <a:r>
                <a:rPr lang="en-US" sz="1200" b="1" dirty="0">
                  <a:latin typeface="DM Sans"/>
                </a:rPr>
                <a:t>Class Size Challenges: </a:t>
              </a:r>
              <a:r>
                <a:rPr lang="en-US" sz="1200" dirty="0">
                  <a:latin typeface="DM Sans"/>
                </a:rPr>
                <a:t> Large class sizes, Financial constraints, inadequate infrastructure, and a shortage of qualified teachers </a:t>
              </a:r>
            </a:p>
            <a:p>
              <a:pPr marL="171450" lvl="0" indent="-171450" fontAlgn="base">
                <a:buFont typeface="Wingdings" panose="05000000000000000000" pitchFamily="2" charset="2"/>
                <a:buChar char="Ø"/>
              </a:pPr>
              <a:r>
                <a:rPr lang="en-US" sz="1200" dirty="0">
                  <a:latin typeface="DM Sans"/>
                </a:rPr>
                <a:t>Students opt for private tuition due to </a:t>
              </a:r>
              <a:r>
                <a:rPr lang="en-US" sz="1200" b="1" dirty="0">
                  <a:latin typeface="DM Sans"/>
                </a:rPr>
                <a:t>peer pressure and competition</a:t>
              </a:r>
              <a:endParaRPr lang="en-US" sz="1200" dirty="0">
                <a:latin typeface="DM Sans"/>
              </a:endParaRPr>
            </a:p>
            <a:p>
              <a:endParaRPr lang="en-US" sz="1200" dirty="0">
                <a:latin typeface="DM San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90845" y="4126390"/>
            <a:ext cx="9213875" cy="1049734"/>
            <a:chOff x="1196280" y="1696893"/>
            <a:chExt cx="9213875" cy="1049734"/>
          </a:xfrm>
        </p:grpSpPr>
        <p:grpSp>
          <p:nvGrpSpPr>
            <p:cNvPr id="24" name="Group 23"/>
            <p:cNvGrpSpPr/>
            <p:nvPr/>
          </p:nvGrpSpPr>
          <p:grpSpPr>
            <a:xfrm>
              <a:off x="1196280" y="1696893"/>
              <a:ext cx="6488331" cy="338554"/>
              <a:chOff x="1350571" y="1644150"/>
              <a:chExt cx="6488331" cy="33855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CFBE6A4-FA12-47D6-943D-272D12E2D872}"/>
                  </a:ext>
                </a:extLst>
              </p:cNvPr>
              <p:cNvSpPr txBox="1"/>
              <p:nvPr/>
            </p:nvSpPr>
            <p:spPr>
              <a:xfrm>
                <a:off x="1545136" y="1644150"/>
                <a:ext cx="6293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b="1" dirty="0">
                    <a:latin typeface="DM Sans" pitchFamily="2" charset="0"/>
                    <a:ea typeface="Times New Roman" panose="02020603050405020304" pitchFamily="18" charset="0"/>
                  </a:rPr>
                  <a:t>Other findings: </a:t>
                </a:r>
              </a:p>
            </p:txBody>
          </p:sp>
          <p:sp>
            <p:nvSpPr>
              <p:cNvPr id="27" name="Chevron 25">
                <a:extLst>
                  <a:ext uri="{FF2B5EF4-FFF2-40B4-BE49-F238E27FC236}">
                    <a16:creationId xmlns:a16="http://schemas.microsoft.com/office/drawing/2014/main" id="{999CFF1E-679D-413C-95C0-FE2670A82361}"/>
                  </a:ext>
                </a:extLst>
              </p:cNvPr>
              <p:cNvSpPr/>
              <p:nvPr/>
            </p:nvSpPr>
            <p:spPr>
              <a:xfrm>
                <a:off x="1350571" y="1706401"/>
                <a:ext cx="194565" cy="245309"/>
              </a:xfrm>
              <a:prstGeom prst="chevron">
                <a:avLst>
                  <a:gd name="adj" fmla="val 5486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390845" y="2007963"/>
              <a:ext cx="90193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 fontAlgn="base">
                <a:buFont typeface="Wingdings" panose="05000000000000000000" pitchFamily="2" charset="2"/>
                <a:buChar char="Ø"/>
              </a:pPr>
              <a:r>
                <a:rPr lang="en-US" sz="1400" dirty="0">
                  <a:latin typeface="DM Sans"/>
                </a:rPr>
                <a:t>Limited data availability on specific impacts and student outcomes.</a:t>
              </a:r>
            </a:p>
            <a:p>
              <a:pPr marL="285750" lvl="0" indent="-285750" fontAlgn="base">
                <a:buFont typeface="Wingdings" panose="05000000000000000000" pitchFamily="2" charset="2"/>
                <a:buChar char="Ø"/>
              </a:pPr>
              <a:r>
                <a:rPr lang="en-US" sz="1400" dirty="0">
                  <a:latin typeface="DM Sans"/>
                </a:rPr>
                <a:t>Difficulty isolating true effects of private tuition from other factors.</a:t>
              </a:r>
            </a:p>
            <a:p>
              <a:pPr marL="285750" lvl="0" indent="-285750" fontAlgn="base">
                <a:buFont typeface="Wingdings" panose="05000000000000000000" pitchFamily="2" charset="2"/>
                <a:buChar char="Ø"/>
              </a:pPr>
              <a:r>
                <a:rPr lang="en-US" sz="1400" dirty="0">
                  <a:latin typeface="DM Sans"/>
                </a:rPr>
                <a:t>Generalization of findings across diverse countries and contexts.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0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263" y="218864"/>
            <a:ext cx="11573197" cy="724247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000" b="1" dirty="0">
                <a:solidFill>
                  <a:schemeClr val="tx1"/>
                </a:solidFill>
                <a:latin typeface="DM Sans" pitchFamily="2" charset="0"/>
                <a:sym typeface="Century Schoolbook"/>
              </a:rPr>
              <a:t>Research paper Study</a:t>
            </a:r>
            <a:endParaRPr lang="en-US" sz="5000" dirty="0">
              <a:solidFill>
                <a:schemeClr val="tx1"/>
              </a:solidFill>
              <a:latin typeface="DM Sans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</a:t>
            </a:r>
            <a:r>
              <a:rPr lang="en-US" b="1" dirty="0" smtClean="0">
                <a:latin typeface="DM Sans" pitchFamily="2" charset="0"/>
              </a:rPr>
              <a:t>11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cxnSp>
        <p:nvCxnSpPr>
          <p:cNvPr id="87" name="Straight Connector 20">
            <a:extLst>
              <a:ext uri="{FF2B5EF4-FFF2-40B4-BE49-F238E27FC236}">
                <a16:creationId xmlns:a16="http://schemas.microsoft.com/office/drawing/2014/main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ircle: Hollow 13">
            <a:extLst>
              <a:ext uri="{FF2B5EF4-FFF2-40B4-BE49-F238E27FC236}">
                <a16:creationId xmlns:a16="http://schemas.microsoft.com/office/drawing/2014/main" id="{1ECF7A77-D0D9-4941-A8A9-6C85EC929665}"/>
              </a:ext>
            </a:extLst>
          </p:cNvPr>
          <p:cNvSpPr/>
          <p:nvPr/>
        </p:nvSpPr>
        <p:spPr>
          <a:xfrm>
            <a:off x="1041990" y="1286936"/>
            <a:ext cx="308581" cy="302638"/>
          </a:xfrm>
          <a:prstGeom prst="donut">
            <a:avLst>
              <a:gd name="adj" fmla="val 1754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0571" y="1278086"/>
            <a:ext cx="10021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DM Sans"/>
                <a:ea typeface="Times New Roman" panose="02020603050405020304" pitchFamily="18" charset="0"/>
              </a:rPr>
              <a:t>The more, the better? Intensity of involvement in private tuition </a:t>
            </a:r>
            <a:r>
              <a:rPr lang="en-US" sz="1400" dirty="0" smtClean="0">
                <a:solidFill>
                  <a:srgbClr val="000000"/>
                </a:solidFill>
                <a:latin typeface="DM Sans"/>
                <a:ea typeface="Times New Roman" panose="02020603050405020304" pitchFamily="18" charset="0"/>
              </a:rPr>
              <a:t>and</a:t>
            </a:r>
            <a:r>
              <a:rPr lang="en-US" sz="1400" dirty="0" smtClean="0">
                <a:latin typeface="DM Sans"/>
                <a:ea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DM Sans"/>
                <a:ea typeface="Times New Roman" panose="02020603050405020304" pitchFamily="18" charset="0"/>
              </a:rPr>
              <a:t>examination </a:t>
            </a:r>
            <a:r>
              <a:rPr lang="en-US" sz="1400" dirty="0">
                <a:solidFill>
                  <a:srgbClr val="000000"/>
                </a:solidFill>
                <a:latin typeface="DM Sans"/>
                <a:ea typeface="Times New Roman" panose="02020603050405020304" pitchFamily="18" charset="0"/>
              </a:rPr>
              <a:t>performance</a:t>
            </a:r>
            <a:endParaRPr lang="en-US" sz="1400" dirty="0">
              <a:latin typeface="DM Sans"/>
              <a:ea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50571" y="1816864"/>
            <a:ext cx="9213875" cy="1308068"/>
            <a:chOff x="1196280" y="1723252"/>
            <a:chExt cx="9213875" cy="1308068"/>
          </a:xfrm>
        </p:grpSpPr>
        <p:grpSp>
          <p:nvGrpSpPr>
            <p:cNvPr id="12" name="Group 11"/>
            <p:cNvGrpSpPr/>
            <p:nvPr/>
          </p:nvGrpSpPr>
          <p:grpSpPr>
            <a:xfrm>
              <a:off x="1196280" y="1723252"/>
              <a:ext cx="6488331" cy="337657"/>
              <a:chOff x="1350571" y="1670509"/>
              <a:chExt cx="6488331" cy="33765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FBE6A4-FA12-47D6-943D-272D12E2D872}"/>
                  </a:ext>
                </a:extLst>
              </p:cNvPr>
              <p:cNvSpPr txBox="1"/>
              <p:nvPr/>
            </p:nvSpPr>
            <p:spPr>
              <a:xfrm>
                <a:off x="1545136" y="1670509"/>
                <a:ext cx="6293766" cy="337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b="1" dirty="0" smtClean="0">
                    <a:solidFill>
                      <a:srgbClr val="000000"/>
                    </a:solidFill>
                    <a:latin typeface="DM Sans" pitchFamily="2" charset="0"/>
                    <a:ea typeface="Times New Roman" panose="02020603050405020304" pitchFamily="18" charset="0"/>
                  </a:rPr>
                  <a:t>What they Found:</a:t>
                </a:r>
                <a:endPara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Chevron 25">
                <a:extLst>
                  <a:ext uri="{FF2B5EF4-FFF2-40B4-BE49-F238E27FC236}">
                    <a16:creationId xmlns:a16="http://schemas.microsoft.com/office/drawing/2014/main" id="{999CFF1E-679D-413C-95C0-FE2670A82361}"/>
                  </a:ext>
                </a:extLst>
              </p:cNvPr>
              <p:cNvSpPr/>
              <p:nvPr/>
            </p:nvSpPr>
            <p:spPr>
              <a:xfrm>
                <a:off x="1350571" y="1706401"/>
                <a:ext cx="194565" cy="245309"/>
              </a:xfrm>
              <a:prstGeom prst="chevron">
                <a:avLst>
                  <a:gd name="adj" fmla="val 5486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1390845" y="2007963"/>
              <a:ext cx="9019310" cy="1023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fontAlgn="base">
                <a:spcBef>
                  <a:spcPts val="300"/>
                </a:spcBef>
                <a:spcAft>
                  <a:spcPts val="0"/>
                </a:spcAft>
                <a:buSzPts val="1000"/>
                <a:buFont typeface="Wingdings" panose="05000000000000000000" pitchFamily="2" charset="2"/>
                <a:buChar char="Ø"/>
                <a:tabLst>
                  <a:tab pos="457200" algn="l"/>
                </a:tabLst>
              </a:pPr>
              <a:r>
                <a:rPr lang="en-US" sz="1400" dirty="0" smtClean="0">
                  <a:solidFill>
                    <a:srgbClr val="1F1F1F"/>
                  </a:solidFill>
                  <a:latin typeface="DM Sans"/>
                  <a:ea typeface="Times New Roman" panose="02020603050405020304" pitchFamily="18" charset="0"/>
                </a:rPr>
                <a:t>   There </a:t>
              </a:r>
              <a:r>
                <a:rPr lang="en-US" sz="1400" dirty="0">
                  <a:solidFill>
                    <a:srgbClr val="1F1F1F"/>
                  </a:solidFill>
                  <a:latin typeface="DM Sans"/>
                  <a:ea typeface="Times New Roman" panose="02020603050405020304" pitchFamily="18" charset="0"/>
                </a:rPr>
                <a:t>is no significant advantage to taking private tuition, even for students who took a lot of </a:t>
              </a:r>
              <a:r>
                <a:rPr lang="en-US" sz="1400" dirty="0" smtClean="0">
                  <a:solidFill>
                    <a:srgbClr val="1F1F1F"/>
                  </a:solidFill>
                  <a:latin typeface="DM Sans"/>
                  <a:ea typeface="Times New Roman" panose="02020603050405020304" pitchFamily="18" charset="0"/>
                </a:rPr>
                <a:t>it.</a:t>
              </a:r>
              <a:r>
                <a:rPr lang="en-US" sz="1400" dirty="0" smtClean="0">
                  <a:latin typeface="DM Sans"/>
                  <a:ea typeface="Times New Roman" panose="02020603050405020304" pitchFamily="18" charset="0"/>
                </a:rPr>
                <a:t> </a:t>
              </a:r>
            </a:p>
            <a:p>
              <a:pPr marL="171450" marR="0" lvl="0" indent="-171450" fontAlgn="base">
                <a:spcBef>
                  <a:spcPts val="300"/>
                </a:spcBef>
                <a:spcAft>
                  <a:spcPts val="0"/>
                </a:spcAft>
                <a:buSzPts val="1000"/>
                <a:buFont typeface="Wingdings" panose="05000000000000000000" pitchFamily="2" charset="2"/>
                <a:buChar char="Ø"/>
                <a:tabLst>
                  <a:tab pos="457200" algn="l"/>
                </a:tabLst>
              </a:pPr>
              <a:r>
                <a:rPr lang="en-US" sz="1400" dirty="0" smtClean="0">
                  <a:solidFill>
                    <a:srgbClr val="1F1F1F"/>
                  </a:solidFill>
                  <a:latin typeface="DM Sans"/>
                  <a:ea typeface="Times New Roman" panose="02020603050405020304" pitchFamily="18" charset="0"/>
                </a:rPr>
                <a:t>   This </a:t>
              </a:r>
              <a:r>
                <a:rPr lang="en-US" sz="1400" dirty="0">
                  <a:solidFill>
                    <a:srgbClr val="1F1F1F"/>
                  </a:solidFill>
                  <a:latin typeface="DM Sans"/>
                  <a:ea typeface="Times New Roman" panose="02020603050405020304" pitchFamily="18" charset="0"/>
                </a:rPr>
                <a:t>suggests that other factors, such as a student's natural ability and attitude towards learning, may be more important for exam success than private tuition.</a:t>
              </a:r>
              <a:endParaRPr lang="en-US" sz="1400" dirty="0">
                <a:latin typeface="DM Sans"/>
                <a:ea typeface="Times New Roman" panose="02020603050405020304" pitchFamily="18" charset="0"/>
              </a:endParaRPr>
            </a:p>
            <a:p>
              <a:endParaRPr lang="en-US" sz="1600" dirty="0">
                <a:latin typeface="DM San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48680" y="2862801"/>
            <a:ext cx="9213875" cy="1426760"/>
            <a:chOff x="1196280" y="1696893"/>
            <a:chExt cx="9213875" cy="1426760"/>
          </a:xfrm>
        </p:grpSpPr>
        <p:grpSp>
          <p:nvGrpSpPr>
            <p:cNvPr id="23" name="Group 22"/>
            <p:cNvGrpSpPr/>
            <p:nvPr/>
          </p:nvGrpSpPr>
          <p:grpSpPr>
            <a:xfrm>
              <a:off x="1196280" y="1696893"/>
              <a:ext cx="6488331" cy="337657"/>
              <a:chOff x="1350571" y="1644150"/>
              <a:chExt cx="6488331" cy="33765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FBE6A4-FA12-47D6-943D-272D12E2D872}"/>
                  </a:ext>
                </a:extLst>
              </p:cNvPr>
              <p:cNvSpPr txBox="1"/>
              <p:nvPr/>
            </p:nvSpPr>
            <p:spPr>
              <a:xfrm>
                <a:off x="1545136" y="1644150"/>
                <a:ext cx="6293766" cy="337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b="1" dirty="0" smtClean="0">
                    <a:solidFill>
                      <a:srgbClr val="000000"/>
                    </a:solidFill>
                    <a:latin typeface="DM Sans" pitchFamily="2" charset="0"/>
                    <a:ea typeface="Times New Roman" panose="02020603050405020304" pitchFamily="18" charset="0"/>
                  </a:rPr>
                  <a:t>Limitations:</a:t>
                </a:r>
                <a:endPara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Chevron 25">
                <a:extLst>
                  <a:ext uri="{FF2B5EF4-FFF2-40B4-BE49-F238E27FC236}">
                    <a16:creationId xmlns:a16="http://schemas.microsoft.com/office/drawing/2014/main" id="{999CFF1E-679D-413C-95C0-FE2670A82361}"/>
                  </a:ext>
                </a:extLst>
              </p:cNvPr>
              <p:cNvSpPr/>
              <p:nvPr/>
            </p:nvSpPr>
            <p:spPr>
              <a:xfrm>
                <a:off x="1350571" y="1706401"/>
                <a:ext cx="194565" cy="245309"/>
              </a:xfrm>
              <a:prstGeom prst="chevron">
                <a:avLst>
                  <a:gd name="adj" fmla="val 5486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390845" y="2007963"/>
              <a:ext cx="9019310" cy="111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fontAlgn="base">
                <a:spcBef>
                  <a:spcPts val="300"/>
                </a:spcBef>
                <a:spcAft>
                  <a:spcPts val="0"/>
                </a:spcAft>
                <a:buSzPts val="1000"/>
                <a:buFont typeface="Wingdings" panose="05000000000000000000" pitchFamily="2" charset="2"/>
                <a:buChar char="Ø"/>
                <a:tabLst>
                  <a:tab pos="457200" algn="l"/>
                </a:tabLst>
              </a:pPr>
              <a:r>
                <a:rPr lang="en-US" sz="1600" dirty="0">
                  <a:solidFill>
                    <a:srgbClr val="1F1F1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The study was conducted in Ireland, so the results may not be generalizable to other countries.</a:t>
              </a:r>
              <a:endParaRPr lang="en-US" sz="16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342900" marR="0" lvl="0" indent="-342900" fontAlgn="base">
                <a:spcBef>
                  <a:spcPts val="0"/>
                </a:spcBef>
                <a:spcAft>
                  <a:spcPts val="0"/>
                </a:spcAft>
                <a:buSzPts val="1000"/>
                <a:buFont typeface="Wingdings" panose="05000000000000000000" pitchFamily="2" charset="2"/>
                <a:buChar char="Ø"/>
                <a:tabLst>
                  <a:tab pos="457200" algn="l"/>
                </a:tabLst>
              </a:pPr>
              <a:r>
                <a:rPr lang="en-US" sz="1600" dirty="0">
                  <a:solidFill>
                    <a:srgbClr val="1F1F1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The study relied on self-reported data, which can be subject to bias.</a:t>
              </a:r>
              <a:endParaRPr lang="en-US" sz="16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342900" marR="0" lvl="0" indent="-342900" fontAlgn="base">
                <a:spcBef>
                  <a:spcPts val="0"/>
                </a:spcBef>
                <a:spcAft>
                  <a:spcPts val="300"/>
                </a:spcAft>
                <a:buSzPts val="1000"/>
                <a:buFont typeface="Wingdings" panose="05000000000000000000" pitchFamily="2" charset="2"/>
                <a:buChar char="Ø"/>
                <a:tabLst>
                  <a:tab pos="457200" algn="l"/>
                </a:tabLst>
              </a:pPr>
              <a:r>
                <a:rPr lang="en-US" sz="1600" dirty="0">
                  <a:solidFill>
                    <a:srgbClr val="1F1F1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The study did not control for all possible factors that could affect exam performance</a:t>
              </a:r>
              <a:endParaRPr lang="en-US" sz="16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526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latin typeface="DM Sans" pitchFamily="2" charset="0"/>
              </a:rPr>
              <a:t>Feasibility Analysis</a:t>
            </a:r>
            <a:endParaRPr lang="en-US" dirty="0">
              <a:solidFill>
                <a:schemeClr val="tx1"/>
              </a:solidFill>
              <a:latin typeface="DM Sans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</a:t>
            </a:r>
            <a:r>
              <a:rPr lang="en-US" b="1" dirty="0" smtClean="0">
                <a:latin typeface="DM Sans" pitchFamily="2" charset="0"/>
              </a:rPr>
              <a:t>12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cxnSp>
        <p:nvCxnSpPr>
          <p:cNvPr id="87" name="Straight Connector 20">
            <a:extLst>
              <a:ext uri="{FF2B5EF4-FFF2-40B4-BE49-F238E27FC236}">
                <a16:creationId xmlns:a16="http://schemas.microsoft.com/office/drawing/2014/main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">
            <a:extLst>
              <a:ext uri="{FF2B5EF4-FFF2-40B4-BE49-F238E27FC236}">
                <a16:creationId xmlns:a16="http://schemas.microsoft.com/office/drawing/2014/main" id="{12DCABAE-B74C-486B-A34A-27F6A87B3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981845"/>
              </p:ext>
            </p:extLst>
          </p:nvPr>
        </p:nvGraphicFramePr>
        <p:xfrm>
          <a:off x="919865" y="1194710"/>
          <a:ext cx="10219990" cy="350295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28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1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cap="none" dirty="0" smtClean="0">
                          <a:solidFill>
                            <a:schemeClr val="bg1"/>
                          </a:solidFill>
                          <a:latin typeface="DM Sans" pitchFamily="2" charset="0"/>
                        </a:rPr>
                        <a:t>Feasibility Type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u="none" strike="noStrike" cap="none" dirty="0" smtClean="0">
                          <a:solidFill>
                            <a:schemeClr val="bg1"/>
                          </a:solidFill>
                          <a:latin typeface="DM Sans" pitchFamily="2" charset="0"/>
                        </a:rPr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DM Sans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2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DM Sans"/>
                          <a:ea typeface="+mn-ea"/>
                          <a:cs typeface="+mn-cs"/>
                        </a:rPr>
                        <a:t>Cultural and Political</a:t>
                      </a:r>
                      <a:endParaRPr lang="en-US" sz="1600" b="0" u="none" strike="noStrike" cap="none" dirty="0">
                        <a:latin typeface="DM Sans"/>
                      </a:endParaRPr>
                    </a:p>
                  </a:txBody>
                  <a:tcPr marL="103222" marR="103222" marT="51611" marB="516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DM Sans"/>
                        </a:rPr>
                        <a:t>Our project does not contradict any political or cultural code</a:t>
                      </a:r>
                      <a:br>
                        <a:rPr lang="en-US" sz="1600" dirty="0">
                          <a:latin typeface="DM Sans"/>
                        </a:rPr>
                      </a:br>
                      <a:endParaRPr lang="en-US" sz="1600" dirty="0">
                        <a:latin typeface="DM Sans"/>
                      </a:endParaRPr>
                    </a:p>
                  </a:txBody>
                  <a:tcPr marL="103222" marR="103222" marT="51611" marB="516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806952"/>
                  </a:ext>
                </a:extLst>
              </a:tr>
              <a:tr h="21242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DM Sans"/>
                        </a:rPr>
                        <a:t>Technical </a:t>
                      </a:r>
                    </a:p>
                  </a:txBody>
                  <a:tcPr marL="103222" marR="103222" marT="51611" marB="516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u="none" strike="noStrike" cap="none" dirty="0">
                          <a:latin typeface="DM Sans"/>
                        </a:rPr>
                        <a:t>Our project can be done by already exists hardware and software in the market.</a:t>
                      </a:r>
                    </a:p>
                  </a:txBody>
                  <a:tcPr marL="103222" marR="103222" marT="51611" marB="516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896099"/>
                  </a:ext>
                </a:extLst>
              </a:tr>
              <a:tr h="21242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DM Sans"/>
                          <a:ea typeface="+mn-ea"/>
                          <a:cs typeface="+mn-cs"/>
                        </a:rPr>
                        <a:t>Economic 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DM Sans"/>
                          <a:ea typeface="+mn-ea"/>
                          <a:cs typeface="+mn-cs"/>
                        </a:rPr>
                        <a:t>Feasibility</a:t>
                      </a:r>
                      <a:endParaRPr lang="en-US" sz="1600" b="0" u="none" strike="noStrike" cap="none" dirty="0">
                        <a:latin typeface="DM Sans"/>
                      </a:endParaRPr>
                    </a:p>
                  </a:txBody>
                  <a:tcPr marL="103222" marR="103222" marT="51611" marB="516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u="none" strike="noStrike" cap="none" dirty="0">
                          <a:latin typeface="DM Sans"/>
                        </a:rPr>
                        <a:t>Our project can be done with minimal budget and earn benefit in long run.</a:t>
                      </a:r>
                    </a:p>
                  </a:txBody>
                  <a:tcPr marL="103222" marR="103222" marT="51611" marB="516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51034"/>
                  </a:ext>
                </a:extLst>
              </a:tr>
              <a:tr h="372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DM Sans"/>
                        </a:rPr>
                        <a:t>Organizational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DM Sans"/>
                        </a:rPr>
                        <a:t>or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DM Sans"/>
                        </a:rPr>
                        <a:t>operational</a:t>
                      </a:r>
                    </a:p>
                  </a:txBody>
                  <a:tcPr marL="103222" marR="103222" marT="51611" marB="516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DM Sans"/>
                        </a:rPr>
                        <a:t>In our team, we have the required technical knowledge and resources to implement the project. So no external training would be required. </a:t>
                      </a:r>
                    </a:p>
                  </a:txBody>
                  <a:tcPr marL="103222" marR="103222" marT="51611" marB="516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492313"/>
                  </a:ext>
                </a:extLst>
              </a:tr>
              <a:tr h="372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DM Sans"/>
                          <a:ea typeface="+mn-ea"/>
                          <a:cs typeface="+mn-cs"/>
                        </a:rPr>
                        <a:t>Legal Feasibility</a:t>
                      </a:r>
                      <a:endParaRPr lang="en-US" sz="1600" b="0" u="none" strike="noStrike" cap="none" dirty="0" smtClean="0">
                        <a:latin typeface="DM Sans"/>
                      </a:endParaRPr>
                    </a:p>
                  </a:txBody>
                  <a:tcPr marL="103222" marR="103222" marT="51611" marB="516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DM Sans"/>
                        </a:rPr>
                        <a:t>Our project does not break any social media lows. It hides users private data from public.</a:t>
                      </a:r>
                      <a:endParaRPr lang="en-US" sz="1600" u="none" strike="noStrike" cap="none" dirty="0" smtClean="0">
                        <a:latin typeface="DM Sans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DM Sans"/>
                      </a:endParaRPr>
                    </a:p>
                  </a:txBody>
                  <a:tcPr marL="62429" marR="62429" marT="62429" marB="624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5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05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References</a:t>
            </a:r>
            <a:endParaRPr lang="en-US" b="1" dirty="0">
              <a:solidFill>
                <a:schemeClr val="tx1"/>
              </a:solidFill>
              <a:latin typeface="DM Sans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</a:t>
            </a:r>
            <a:r>
              <a:rPr lang="en-US" b="1" dirty="0" smtClean="0">
                <a:latin typeface="DM Sans" pitchFamily="2" charset="0"/>
              </a:rPr>
              <a:t>13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cxnSp>
        <p:nvCxnSpPr>
          <p:cNvPr id="87" name="Straight Connector 20">
            <a:extLst>
              <a:ext uri="{FF2B5EF4-FFF2-40B4-BE49-F238E27FC236}">
                <a16:creationId xmlns:a16="http://schemas.microsoft.com/office/drawing/2014/main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961864" y="1153864"/>
            <a:ext cx="10759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[</a:t>
            </a:r>
            <a:r>
              <a:rPr lang="en-US" dirty="0" smtClean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1]</a:t>
            </a:r>
            <a:r>
              <a:rPr lang="en-US" dirty="0" smtClean="0">
                <a:solidFill>
                  <a:schemeClr val="bg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_</a:t>
            </a:r>
            <a:r>
              <a:rPr lang="en-US" dirty="0" smtClean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https</a:t>
            </a:r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://www.tandfonline.com/doi/full/10.1080/13803610802246395</a:t>
            </a:r>
            <a:endParaRPr lang="en-US" dirty="0" smtClean="0">
              <a:solidFill>
                <a:schemeClr val="dk1"/>
              </a:solidFill>
              <a:latin typeface="DM Sans" pitchFamily="2" charset="0"/>
              <a:ea typeface="Century Schoolbook"/>
              <a:cs typeface="Century Schoolbook"/>
              <a:sym typeface="Century Schoolbook"/>
            </a:endParaRPr>
          </a:p>
          <a:p>
            <a:pPr lvl="0" algn="just"/>
            <a:r>
              <a:rPr lang="en-US" dirty="0" smtClean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[2]</a:t>
            </a:r>
            <a:r>
              <a:rPr lang="en-US" dirty="0" smtClean="0">
                <a:solidFill>
                  <a:schemeClr val="bg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_</a:t>
            </a:r>
            <a:r>
              <a:rPr lang="en-US" dirty="0" smtClean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https</a:t>
            </a:r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://www.researchgate.net/publication/349213058_The_Demand_for_Shadow_Education_Socioeconomic_Determinants_and_Implications</a:t>
            </a:r>
          </a:p>
        </p:txBody>
      </p:sp>
    </p:spTree>
    <p:extLst>
      <p:ext uri="{BB962C8B-B14F-4D97-AF65-F5344CB8AC3E}">
        <p14:creationId xmlns:p14="http://schemas.microsoft.com/office/powerpoint/2010/main" val="8561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D872A2-2F94-4F5A-9D93-B5959D563F15}"/>
              </a:ext>
            </a:extLst>
          </p:cNvPr>
          <p:cNvSpPr/>
          <p:nvPr/>
        </p:nvSpPr>
        <p:spPr>
          <a:xfrm>
            <a:off x="2852737" y="2828927"/>
            <a:ext cx="6486525" cy="1752600"/>
          </a:xfrm>
          <a:prstGeom prst="rect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473D37-E6C0-439E-A18E-354246D80E91}"/>
              </a:ext>
            </a:extLst>
          </p:cNvPr>
          <p:cNvSpPr txBox="1"/>
          <p:nvPr/>
        </p:nvSpPr>
        <p:spPr>
          <a:xfrm>
            <a:off x="3471800" y="3243562"/>
            <a:ext cx="52484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5400" b="1" dirty="0" smtClean="0">
                <a:solidFill>
                  <a:schemeClr val="bg1"/>
                </a:solidFill>
                <a:cs typeface="Arial" pitchFamily="34" charset="0"/>
              </a:rPr>
              <a:t>Any Questions?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6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65382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Thanks for your valuable time.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400"/>
            </a:pPr>
            <a:r>
              <a:rPr lang="en-US" sz="5000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Introduction</a:t>
            </a:r>
            <a:endParaRPr lang="en-US" sz="5000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97528" y="1370651"/>
            <a:ext cx="6883913" cy="461665"/>
            <a:chOff x="1071364" y="1326715"/>
            <a:chExt cx="6883913" cy="46166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529540" y="1326715"/>
              <a:ext cx="642573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400" dirty="0">
                  <a:latin typeface="DM Sans"/>
                </a:rPr>
                <a:t>Platform to find out reliable study assistant</a:t>
              </a:r>
            </a:p>
          </p:txBody>
        </p:sp>
        <p:sp>
          <p:nvSpPr>
            <p:cNvPr id="34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4" y="1435500"/>
              <a:ext cx="408302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01</a:t>
            </a:r>
            <a:endParaRPr lang="en-US" b="1" dirty="0">
              <a:latin typeface="DM Sans" pitchFamily="2" charset="0"/>
            </a:endParaRPr>
          </a:p>
        </p:txBody>
      </p:sp>
      <p:sp>
        <p:nvSpPr>
          <p:cNvPr id="81" name="Arrow: Chevron 1">
            <a:extLst>
              <a:ext uri="{FF2B5EF4-FFF2-40B4-BE49-F238E27FC236}">
                <a16:creationId xmlns:a16="http://schemas.microsoft.com/office/drawing/2014/main" id="{0B6E9D80-65A0-4F30-AA14-603431121CBC}"/>
              </a:ext>
            </a:extLst>
          </p:cNvPr>
          <p:cNvSpPr/>
          <p:nvPr/>
        </p:nvSpPr>
        <p:spPr>
          <a:xfrm>
            <a:off x="946672" y="3751733"/>
            <a:ext cx="2198145" cy="427616"/>
          </a:xfrm>
          <a:prstGeom prst="chevron">
            <a:avLst>
              <a:gd name="adj" fmla="val 5251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Arrow: Chevron 4">
            <a:extLst>
              <a:ext uri="{FF2B5EF4-FFF2-40B4-BE49-F238E27FC236}">
                <a16:creationId xmlns:a16="http://schemas.microsoft.com/office/drawing/2014/main" id="{D5A0EEAD-B0B2-442E-8E31-E46CC61836AE}"/>
              </a:ext>
            </a:extLst>
          </p:cNvPr>
          <p:cNvSpPr/>
          <p:nvPr/>
        </p:nvSpPr>
        <p:spPr>
          <a:xfrm>
            <a:off x="2973593" y="3751733"/>
            <a:ext cx="2198145" cy="427616"/>
          </a:xfrm>
          <a:prstGeom prst="chevron">
            <a:avLst>
              <a:gd name="adj" fmla="val 5251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Arrow: Chevron 5">
            <a:extLst>
              <a:ext uri="{FF2B5EF4-FFF2-40B4-BE49-F238E27FC236}">
                <a16:creationId xmlns:a16="http://schemas.microsoft.com/office/drawing/2014/main" id="{5496C90F-F947-41A1-8DC6-E86FA64C8259}"/>
              </a:ext>
            </a:extLst>
          </p:cNvPr>
          <p:cNvSpPr/>
          <p:nvPr/>
        </p:nvSpPr>
        <p:spPr>
          <a:xfrm>
            <a:off x="5000514" y="3751733"/>
            <a:ext cx="2198145" cy="427616"/>
          </a:xfrm>
          <a:prstGeom prst="chevron">
            <a:avLst>
              <a:gd name="adj" fmla="val 52516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Arrow: Chevron 6">
            <a:extLst>
              <a:ext uri="{FF2B5EF4-FFF2-40B4-BE49-F238E27FC236}">
                <a16:creationId xmlns:a16="http://schemas.microsoft.com/office/drawing/2014/main" id="{C66EF2B3-0EBB-4257-9F8B-EF36FF7057CC}"/>
              </a:ext>
            </a:extLst>
          </p:cNvPr>
          <p:cNvSpPr/>
          <p:nvPr/>
        </p:nvSpPr>
        <p:spPr>
          <a:xfrm>
            <a:off x="7027435" y="3751733"/>
            <a:ext cx="2198145" cy="427616"/>
          </a:xfrm>
          <a:prstGeom prst="chevron">
            <a:avLst>
              <a:gd name="adj" fmla="val 525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Arrow: Chevron 7">
            <a:extLst>
              <a:ext uri="{FF2B5EF4-FFF2-40B4-BE49-F238E27FC236}">
                <a16:creationId xmlns:a16="http://schemas.microsoft.com/office/drawing/2014/main" id="{7D759B3E-E3A3-4B94-964C-41EC2928D6AE}"/>
              </a:ext>
            </a:extLst>
          </p:cNvPr>
          <p:cNvSpPr/>
          <p:nvPr/>
        </p:nvSpPr>
        <p:spPr>
          <a:xfrm>
            <a:off x="9054357" y="3751733"/>
            <a:ext cx="2198145" cy="427616"/>
          </a:xfrm>
          <a:prstGeom prst="chevron">
            <a:avLst>
              <a:gd name="adj" fmla="val 5251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6" name="Group 10">
            <a:extLst>
              <a:ext uri="{FF2B5EF4-FFF2-40B4-BE49-F238E27FC236}">
                <a16:creationId xmlns:a16="http://schemas.microsoft.com/office/drawing/2014/main" id="{8D6B4EAA-D517-4133-A995-B42F6179818F}"/>
              </a:ext>
            </a:extLst>
          </p:cNvPr>
          <p:cNvGrpSpPr/>
          <p:nvPr/>
        </p:nvGrpSpPr>
        <p:grpSpPr>
          <a:xfrm>
            <a:off x="1743185" y="3662982"/>
            <a:ext cx="605118" cy="1084357"/>
            <a:chOff x="1710911" y="3340249"/>
            <a:chExt cx="605118" cy="1084357"/>
          </a:xfrm>
        </p:grpSpPr>
        <p:sp>
          <p:nvSpPr>
            <p:cNvPr id="87" name="Oval 2">
              <a:extLst>
                <a:ext uri="{FF2B5EF4-FFF2-40B4-BE49-F238E27FC236}">
                  <a16:creationId xmlns:a16="http://schemas.microsoft.com/office/drawing/2014/main" id="{D1DB94B0-BA25-4299-8F4B-26E66D4BCAF5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Circle: Hollow 8">
              <a:extLst>
                <a:ext uri="{FF2B5EF4-FFF2-40B4-BE49-F238E27FC236}">
                  <a16:creationId xmlns:a16="http://schemas.microsoft.com/office/drawing/2014/main" id="{CE49365B-23F2-4576-B7EC-F5FBA8837767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9" name="Straight Connector 9">
              <a:extLst>
                <a:ext uri="{FF2B5EF4-FFF2-40B4-BE49-F238E27FC236}">
                  <a16:creationId xmlns:a16="http://schemas.microsoft.com/office/drawing/2014/main" id="{849EA05C-AD96-4314-A163-F2251AF641A4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70" y="3881943"/>
              <a:ext cx="0" cy="542663"/>
            </a:xfrm>
            <a:prstGeom prst="line">
              <a:avLst/>
            </a:prstGeom>
            <a:ln w="19050">
              <a:solidFill>
                <a:schemeClr val="accent6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3EA9FE5-AB14-4851-BD47-1638B12C8E0A}"/>
              </a:ext>
            </a:extLst>
          </p:cNvPr>
          <p:cNvGrpSpPr/>
          <p:nvPr/>
        </p:nvGrpSpPr>
        <p:grpSpPr>
          <a:xfrm>
            <a:off x="3770106" y="3183744"/>
            <a:ext cx="605118" cy="1084356"/>
            <a:chOff x="1710911" y="2861011"/>
            <a:chExt cx="605118" cy="1084356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17A79D5-2A29-48D6-A462-0F2742166190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ircle: Hollow 13">
              <a:extLst>
                <a:ext uri="{FF2B5EF4-FFF2-40B4-BE49-F238E27FC236}">
                  <a16:creationId xmlns:a16="http://schemas.microsoft.com/office/drawing/2014/main" id="{1ECF7A77-D0D9-4941-A8A9-6C85EC929665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rgbClr val="7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59A4ADD-6EBE-414E-A713-8A8AA5A13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3470" y="2861011"/>
              <a:ext cx="0" cy="542663"/>
            </a:xfrm>
            <a:prstGeom prst="line">
              <a:avLst/>
            </a:prstGeom>
            <a:ln w="19050">
              <a:solidFill>
                <a:srgbClr val="7F0000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D48E063-EC4A-4BAA-8D41-BD5D28089110}"/>
              </a:ext>
            </a:extLst>
          </p:cNvPr>
          <p:cNvGrpSpPr/>
          <p:nvPr/>
        </p:nvGrpSpPr>
        <p:grpSpPr>
          <a:xfrm>
            <a:off x="5797027" y="3662982"/>
            <a:ext cx="605118" cy="1084357"/>
            <a:chOff x="1710911" y="3340249"/>
            <a:chExt cx="605118" cy="108435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79CC4ED-40D6-4DAD-8605-BCB53D7FE719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Circle: Hollow 17">
              <a:extLst>
                <a:ext uri="{FF2B5EF4-FFF2-40B4-BE49-F238E27FC236}">
                  <a16:creationId xmlns:a16="http://schemas.microsoft.com/office/drawing/2014/main" id="{C5475E50-E7BE-45BE-A411-DE97D0F7CAC8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CFDA128-E99E-4D5A-BAB3-D6FC6B472879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70" y="3881943"/>
              <a:ext cx="0" cy="542663"/>
            </a:xfrm>
            <a:prstGeom prst="line">
              <a:avLst/>
            </a:prstGeom>
            <a:ln w="19050">
              <a:solidFill>
                <a:srgbClr val="7030A0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ADFF1A2-2B0E-4A9A-BFB6-D893BDB9F944}"/>
              </a:ext>
            </a:extLst>
          </p:cNvPr>
          <p:cNvGrpSpPr/>
          <p:nvPr/>
        </p:nvGrpSpPr>
        <p:grpSpPr>
          <a:xfrm>
            <a:off x="7823948" y="3183744"/>
            <a:ext cx="605118" cy="1084356"/>
            <a:chOff x="1710911" y="2861011"/>
            <a:chExt cx="605118" cy="1084356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DFEF34D-108F-47B9-8450-73367D70007D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Circle: Hollow 21">
              <a:extLst>
                <a:ext uri="{FF2B5EF4-FFF2-40B4-BE49-F238E27FC236}">
                  <a16:creationId xmlns:a16="http://schemas.microsoft.com/office/drawing/2014/main" id="{525B59BF-8B27-4E27-9065-26C22D128FA2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0B4D524-9B26-476E-B5BB-C40AC99B66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3470" y="2861011"/>
              <a:ext cx="0" cy="542663"/>
            </a:xfrm>
            <a:prstGeom prst="line">
              <a:avLst/>
            </a:prstGeom>
            <a:ln w="19050">
              <a:solidFill>
                <a:schemeClr val="accent3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88F0725-E508-40E9-8FC5-B6599F3FAE74}"/>
              </a:ext>
            </a:extLst>
          </p:cNvPr>
          <p:cNvGrpSpPr/>
          <p:nvPr/>
        </p:nvGrpSpPr>
        <p:grpSpPr>
          <a:xfrm>
            <a:off x="9850870" y="3662982"/>
            <a:ext cx="605118" cy="1084357"/>
            <a:chOff x="1710911" y="3340249"/>
            <a:chExt cx="605118" cy="1084357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7E986DC-A1AF-41CA-BD34-8E3132B7C720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Circle: Hollow 25">
              <a:extLst>
                <a:ext uri="{FF2B5EF4-FFF2-40B4-BE49-F238E27FC236}">
                  <a16:creationId xmlns:a16="http://schemas.microsoft.com/office/drawing/2014/main" id="{841BDB97-83B6-4940-9FD7-6FB9A15C433F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9CFC597-DF62-4D7D-B221-019F2752D9A7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70" y="3881943"/>
              <a:ext cx="0" cy="542663"/>
            </a:xfrm>
            <a:prstGeom prst="line">
              <a:avLst/>
            </a:prstGeom>
            <a:ln w="19050">
              <a:solidFill>
                <a:srgbClr val="00B050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1FC0A2AC-098C-4B8A-80FD-9FA39481C353}"/>
              </a:ext>
            </a:extLst>
          </p:cNvPr>
          <p:cNvSpPr txBox="1"/>
          <p:nvPr/>
        </p:nvSpPr>
        <p:spPr>
          <a:xfrm>
            <a:off x="941401" y="4853806"/>
            <a:ext cx="2400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  <a:latin typeface="DM Sans"/>
                <a:cs typeface="Arial" pitchFamily="34" charset="0"/>
              </a:rPr>
              <a:t>Find a Tutor</a:t>
            </a:r>
            <a:endParaRPr lang="ko-KR" altLang="en-US" sz="2400" b="1" dirty="0">
              <a:solidFill>
                <a:srgbClr val="FF0000"/>
              </a:solidFill>
              <a:latin typeface="DM Sans"/>
              <a:cs typeface="Arial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FC0A2AC-098C-4B8A-80FD-9FA39481C353}"/>
              </a:ext>
            </a:extLst>
          </p:cNvPr>
          <p:cNvSpPr txBox="1"/>
          <p:nvPr/>
        </p:nvSpPr>
        <p:spPr>
          <a:xfrm>
            <a:off x="2707327" y="2516816"/>
            <a:ext cx="273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7F0000"/>
                </a:solidFill>
                <a:latin typeface="DM Sans"/>
                <a:cs typeface="Arial" pitchFamily="34" charset="0"/>
              </a:rPr>
              <a:t>Request a </a:t>
            </a:r>
            <a:r>
              <a:rPr lang="en-US" altLang="ko-KR" sz="2400" b="1" dirty="0">
                <a:solidFill>
                  <a:srgbClr val="7F0000"/>
                </a:solidFill>
                <a:latin typeface="DM Sans"/>
                <a:cs typeface="Arial" pitchFamily="34" charset="0"/>
              </a:rPr>
              <a:t>Tutor</a:t>
            </a:r>
            <a:endParaRPr lang="ko-KR" altLang="en-US" sz="2400" b="1" dirty="0">
              <a:solidFill>
                <a:srgbClr val="7F0000"/>
              </a:solidFill>
              <a:latin typeface="DM Sans"/>
              <a:cs typeface="Arial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FC0A2AC-098C-4B8A-80FD-9FA39481C353}"/>
              </a:ext>
            </a:extLst>
          </p:cNvPr>
          <p:cNvSpPr txBox="1"/>
          <p:nvPr/>
        </p:nvSpPr>
        <p:spPr>
          <a:xfrm>
            <a:off x="4753950" y="4844667"/>
            <a:ext cx="2712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  <a:latin typeface="DM Sans"/>
              </a:rPr>
              <a:t>Nearest Tuitions</a:t>
            </a:r>
            <a:endParaRPr lang="ko-KR" altLang="en-US" sz="2400" b="1" dirty="0">
              <a:solidFill>
                <a:srgbClr val="7030A0"/>
              </a:solidFill>
              <a:latin typeface="DM Sans"/>
              <a:cs typeface="Arial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C0A2AC-098C-4B8A-80FD-9FA39481C353}"/>
              </a:ext>
            </a:extLst>
          </p:cNvPr>
          <p:cNvSpPr txBox="1"/>
          <p:nvPr/>
        </p:nvSpPr>
        <p:spPr>
          <a:xfrm>
            <a:off x="6761169" y="2263996"/>
            <a:ext cx="2730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5072C4"/>
                </a:solidFill>
                <a:latin typeface="DM Sans"/>
                <a:cs typeface="Arial" pitchFamily="34" charset="0"/>
              </a:rPr>
              <a:t>Proper Training and Guidance</a:t>
            </a:r>
            <a:endParaRPr lang="ko-KR" altLang="en-US" sz="2400" b="1" dirty="0">
              <a:solidFill>
                <a:srgbClr val="5072C4"/>
              </a:solidFill>
              <a:latin typeface="DM Sans"/>
              <a:cs typeface="Arial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877937" y="4772666"/>
            <a:ext cx="261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DM Sans"/>
              </a:rPr>
              <a:t>Monitoring and </a:t>
            </a:r>
            <a:endParaRPr lang="en-US" sz="2400" b="1" dirty="0" smtClean="0">
              <a:solidFill>
                <a:srgbClr val="00B050"/>
              </a:solidFill>
              <a:latin typeface="DM Sans"/>
            </a:endParaRPr>
          </a:p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DM Sans"/>
              </a:rPr>
              <a:t>Evaluation</a:t>
            </a:r>
            <a:endParaRPr lang="en-US" sz="2400" b="1" dirty="0">
              <a:solidFill>
                <a:srgbClr val="00B050"/>
              </a:solidFill>
              <a:latin typeface="DM Sans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cxnSp>
        <p:nvCxnSpPr>
          <p:cNvPr id="40" name="Straight Connector 20">
            <a:extLst>
              <a:ext uri="{FF2B5EF4-FFF2-40B4-BE49-F238E27FC236}">
                <a16:creationId xmlns:a16="http://schemas.microsoft.com/office/drawing/2014/main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400"/>
            </a:pPr>
            <a:r>
              <a:rPr lang="en-US" sz="5000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Motivation</a:t>
            </a:r>
            <a:endParaRPr lang="en-US" sz="5000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016578" y="1570092"/>
            <a:ext cx="6883913" cy="424732"/>
            <a:chOff x="1071364" y="1345181"/>
            <a:chExt cx="6883913" cy="4247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529540" y="1345181"/>
              <a:ext cx="6425737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lnSpc>
                  <a:spcPct val="90000"/>
                </a:lnSpc>
                <a:buClr>
                  <a:srgbClr val="000000"/>
                </a:buClr>
                <a:buSzPts val="2000"/>
              </a:pPr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Always existing demand for experienced tutor</a:t>
              </a:r>
            </a:p>
          </p:txBody>
        </p:sp>
        <p:sp>
          <p:nvSpPr>
            <p:cNvPr id="34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4" y="1435500"/>
              <a:ext cx="458176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02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1016578" y="2062227"/>
            <a:ext cx="10365218" cy="830997"/>
            <a:chOff x="1071364" y="1299589"/>
            <a:chExt cx="6722911" cy="83099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368538" y="1299589"/>
              <a:ext cx="642573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Parents and students are worried about fraud and sources to find to </a:t>
              </a:r>
              <a:r>
                <a:rPr 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tutor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2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4" y="1616475"/>
              <a:ext cx="297174" cy="245317"/>
            </a:xfrm>
            <a:prstGeom prst="chevron">
              <a:avLst>
                <a:gd name="adj" fmla="val 52516"/>
              </a:avLst>
            </a:prstGeom>
            <a:solidFill>
              <a:srgbClr val="7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16578" y="3145293"/>
            <a:ext cx="10365218" cy="461665"/>
            <a:chOff x="1071364" y="1484255"/>
            <a:chExt cx="6722911" cy="46166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368538" y="1484255"/>
              <a:ext cx="642573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Increasing internet accessibility and available online tools</a:t>
              </a:r>
            </a:p>
          </p:txBody>
        </p:sp>
        <p:sp>
          <p:nvSpPr>
            <p:cNvPr id="45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4" y="1616475"/>
              <a:ext cx="297174" cy="245317"/>
            </a:xfrm>
            <a:prstGeom prst="chevron">
              <a:avLst>
                <a:gd name="adj" fmla="val 5251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16578" y="3854490"/>
            <a:ext cx="10365218" cy="461665"/>
            <a:chOff x="1071364" y="1484255"/>
            <a:chExt cx="6722911" cy="46166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368538" y="1484255"/>
              <a:ext cx="642573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Students and many varsity graduates are in quest of </a:t>
              </a:r>
              <a:r>
                <a:rPr 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tuition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8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4" y="1616475"/>
              <a:ext cx="297174" cy="245317"/>
            </a:xfrm>
            <a:prstGeom prst="chevron">
              <a:avLst>
                <a:gd name="adj" fmla="val 52516"/>
              </a:avLst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016578" y="4665314"/>
            <a:ext cx="10365218" cy="461665"/>
            <a:chOff x="1071364" y="1484255"/>
            <a:chExt cx="6722911" cy="4616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368538" y="1484255"/>
              <a:ext cx="642573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Comfortable and convenient for all </a:t>
              </a:r>
            </a:p>
          </p:txBody>
        </p:sp>
        <p:sp>
          <p:nvSpPr>
            <p:cNvPr id="51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4" y="1616475"/>
              <a:ext cx="297174" cy="245317"/>
            </a:xfrm>
            <a:prstGeom prst="chevron">
              <a:avLst>
                <a:gd name="adj" fmla="val 52516"/>
              </a:avLst>
            </a:prstGeom>
            <a:solidFill>
              <a:srgbClr val="00206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Straight Connector 20">
            <a:extLst>
              <a:ext uri="{FF2B5EF4-FFF2-40B4-BE49-F238E27FC236}">
                <a16:creationId xmlns:a16="http://schemas.microsoft.com/office/drawing/2014/main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000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Existing </a:t>
            </a:r>
            <a:r>
              <a:rPr lang="en-US" sz="5000" b="1" dirty="0" smtClean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Products</a:t>
            </a:r>
            <a:endParaRPr lang="en-US" sz="5000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03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123777" y="2875295"/>
            <a:ext cx="9085028" cy="2824208"/>
            <a:chOff x="1068622" y="1779920"/>
            <a:chExt cx="9085028" cy="2824208"/>
          </a:xfrm>
        </p:grpSpPr>
        <p:pic>
          <p:nvPicPr>
            <p:cNvPr id="65" name="Picture 64" descr="logo">
              <a:extLst>
                <a:ext uri="{FF2B5EF4-FFF2-40B4-BE49-F238E27FC236}">
                  <a16:creationId xmlns:a16="http://schemas.microsoft.com/office/drawing/2014/main" id="{68E5A963-F314-0099-0F12-68B014BE99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622" y="1905802"/>
              <a:ext cx="2403139" cy="856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AF4B459-7352-B1C5-EFBD-2B2A20201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5834" y="1779920"/>
              <a:ext cx="2263943" cy="896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10">
              <a:extLst>
                <a:ext uri="{FF2B5EF4-FFF2-40B4-BE49-F238E27FC236}">
                  <a16:creationId xmlns:a16="http://schemas.microsoft.com/office/drawing/2014/main" id="{3A477648-F4EF-9E53-A2CA-5FF70EE75B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6069" y="3303552"/>
              <a:ext cx="2082156" cy="1300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427" y="3492976"/>
              <a:ext cx="2686223" cy="921727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1026103" y="1729701"/>
            <a:ext cx="10694843" cy="830997"/>
            <a:chOff x="1071364" y="1177745"/>
            <a:chExt cx="6772599" cy="83099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418226" y="1177745"/>
              <a:ext cx="642573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latin typeface="DM Sans"/>
                </a:rPr>
                <a:t>We have selected some of the </a:t>
              </a:r>
              <a:r>
                <a:rPr lang="en-US" sz="2400" dirty="0" smtClean="0">
                  <a:latin typeface="DM Sans"/>
                </a:rPr>
                <a:t>top-tier products </a:t>
              </a:r>
              <a:r>
                <a:rPr lang="en-US" sz="2400" dirty="0">
                  <a:latin typeface="DM Sans"/>
                </a:rPr>
                <a:t>on the market to benchmark our products.</a:t>
              </a:r>
            </a:p>
          </p:txBody>
        </p:sp>
        <p:sp>
          <p:nvSpPr>
            <p:cNvPr id="72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4" y="1473600"/>
              <a:ext cx="29117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oogle Shape;153;p11">
            <a:extLst>
              <a:ext uri="{FF2B5EF4-FFF2-40B4-BE49-F238E27FC236}">
                <a16:creationId xmlns:a16="http://schemas.microsoft.com/office/drawing/2014/main" id="{2BB819CE-6CB1-6EB4-779D-4338F372C74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14743" b="15007"/>
          <a:stretch/>
        </p:blipFill>
        <p:spPr>
          <a:xfrm>
            <a:off x="8295926" y="2957687"/>
            <a:ext cx="2286177" cy="94342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51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000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Features of Existing Products </a:t>
            </a:r>
            <a:endParaRPr lang="en-US" sz="5000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04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pic>
        <p:nvPicPr>
          <p:cNvPr id="65" name="Picture 64" descr="logo">
            <a:extLst>
              <a:ext uri="{FF2B5EF4-FFF2-40B4-BE49-F238E27FC236}">
                <a16:creationId xmlns:a16="http://schemas.microsoft.com/office/drawing/2014/main" id="{68E5A963-F314-0099-0F12-68B014BE9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65" y="1046174"/>
            <a:ext cx="2403139" cy="85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AF4B459-7352-B1C5-EFBD-2B2A20201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93" y="1005936"/>
            <a:ext cx="2056507" cy="81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Group 69"/>
          <p:cNvGrpSpPr/>
          <p:nvPr/>
        </p:nvGrpSpPr>
        <p:grpSpPr>
          <a:xfrm>
            <a:off x="1063870" y="1861187"/>
            <a:ext cx="3468338" cy="461665"/>
            <a:chOff x="1071365" y="1342475"/>
            <a:chExt cx="2196352" cy="46166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42775" y="1342475"/>
              <a:ext cx="20249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DM Sans" pitchFamily="2" charset="0"/>
                </a:rPr>
                <a:t>Tutor Request</a:t>
              </a:r>
              <a:endParaRPr lang="en-US" sz="2400" dirty="0">
                <a:latin typeface="DM Sans"/>
              </a:endParaRPr>
            </a:p>
          </p:txBody>
        </p:sp>
        <p:sp>
          <p:nvSpPr>
            <p:cNvPr id="72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5" y="1473600"/>
              <a:ext cx="17141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561354" y="1884137"/>
            <a:ext cx="3468338" cy="461665"/>
            <a:chOff x="1071365" y="1360191"/>
            <a:chExt cx="2196352" cy="4616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42775" y="1360191"/>
              <a:ext cx="20249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chemeClr val="dk1"/>
                </a:buClr>
                <a:buSzPts val="2000"/>
              </a:pPr>
              <a:r>
                <a:rPr lang="en-US" sz="2400" dirty="0">
                  <a:solidFill>
                    <a:schemeClr val="dk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Hire tutor</a:t>
              </a:r>
              <a:endParaRPr lang="en-US" sz="1600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5" y="1473600"/>
              <a:ext cx="17141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63870" y="2260609"/>
            <a:ext cx="2836585" cy="461665"/>
            <a:chOff x="1020219" y="2260609"/>
            <a:chExt cx="2836585" cy="461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90899" y="2260609"/>
              <a:ext cx="256590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sz="2400" dirty="0">
                  <a:solidFill>
                    <a:srgbClr val="000000"/>
                  </a:solidFill>
                  <a:latin typeface="DM Sans" pitchFamily="2" charset="0"/>
                </a:rPr>
                <a:t>Payment  System</a:t>
              </a:r>
            </a:p>
          </p:txBody>
        </p:sp>
        <p:sp>
          <p:nvSpPr>
            <p:cNvPr id="29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20219" y="2393350"/>
              <a:ext cx="27068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63870" y="2664901"/>
            <a:ext cx="2836585" cy="461665"/>
            <a:chOff x="1020219" y="2260609"/>
            <a:chExt cx="2836585" cy="4616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90899" y="2260609"/>
              <a:ext cx="256590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sz="2400" dirty="0">
                  <a:solidFill>
                    <a:srgbClr val="000000"/>
                  </a:solidFill>
                  <a:latin typeface="DM Sans" pitchFamily="2" charset="0"/>
                </a:rPr>
                <a:t>Quick Chat</a:t>
              </a:r>
            </a:p>
          </p:txBody>
        </p:sp>
        <p:sp>
          <p:nvSpPr>
            <p:cNvPr id="32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20219" y="2393350"/>
              <a:ext cx="27068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63870" y="3090767"/>
            <a:ext cx="2836585" cy="461665"/>
            <a:chOff x="1020219" y="2260609"/>
            <a:chExt cx="2836585" cy="46166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90899" y="2260609"/>
              <a:ext cx="256590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sz="2400" dirty="0">
                  <a:solidFill>
                    <a:srgbClr val="000000"/>
                  </a:solidFill>
                  <a:latin typeface="DM Sans" pitchFamily="2" charset="0"/>
                </a:rPr>
                <a:t>Online tuition</a:t>
              </a:r>
            </a:p>
          </p:txBody>
        </p:sp>
        <p:sp>
          <p:nvSpPr>
            <p:cNvPr id="37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20219" y="2393350"/>
              <a:ext cx="27068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63870" y="3502706"/>
            <a:ext cx="2836585" cy="461665"/>
            <a:chOff x="1020219" y="2260609"/>
            <a:chExt cx="2836585" cy="46166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90899" y="2260609"/>
              <a:ext cx="256590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sz="2400" dirty="0">
                  <a:solidFill>
                    <a:srgbClr val="000000"/>
                  </a:solidFill>
                  <a:latin typeface="DM Sans" pitchFamily="2" charset="0"/>
                </a:rPr>
                <a:t>Available Tuitions</a:t>
              </a:r>
            </a:p>
          </p:txBody>
        </p:sp>
        <p:sp>
          <p:nvSpPr>
            <p:cNvPr id="40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20219" y="2393350"/>
              <a:ext cx="27068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561354" y="2295569"/>
            <a:ext cx="3761177" cy="830997"/>
            <a:chOff x="1071365" y="1352528"/>
            <a:chExt cx="2603611" cy="83099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58739" y="1352528"/>
              <a:ext cx="241623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rgbClr val="C00000"/>
                </a:buClr>
                <a:buSzPts val="2000"/>
              </a:pPr>
              <a:r>
                <a:rPr lang="en-US" sz="2400" dirty="0"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Request a tutor(specific requirements)</a:t>
              </a:r>
              <a:endParaRPr lang="en-US" sz="1600" dirty="0"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5" y="1473600"/>
              <a:ext cx="17141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561354" y="3065903"/>
            <a:ext cx="3468338" cy="461665"/>
            <a:chOff x="1071365" y="1360191"/>
            <a:chExt cx="2196352" cy="46166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42775" y="1360191"/>
              <a:ext cx="20249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chemeClr val="dk1"/>
                </a:buClr>
                <a:buSzPts val="2000"/>
              </a:pPr>
              <a:r>
                <a:rPr lang="en-US" sz="2400" dirty="0">
                  <a:solidFill>
                    <a:schemeClr val="dk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Become tutor</a:t>
              </a:r>
              <a:endParaRPr lang="en-US" sz="1600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5" y="1473600"/>
              <a:ext cx="17141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561354" y="3547377"/>
            <a:ext cx="3468338" cy="461665"/>
            <a:chOff x="1071365" y="1360191"/>
            <a:chExt cx="2196352" cy="46166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42775" y="1360191"/>
              <a:ext cx="20249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chemeClr val="dk1"/>
                </a:buClr>
                <a:buSzPts val="2000"/>
              </a:pPr>
              <a:r>
                <a:rPr lang="en-US" sz="2400" dirty="0">
                  <a:solidFill>
                    <a:schemeClr val="dk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Premium tutor</a:t>
              </a:r>
              <a:endParaRPr lang="en-US" sz="1600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5" y="1473600"/>
              <a:ext cx="17141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561354" y="4002352"/>
            <a:ext cx="3468338" cy="461665"/>
            <a:chOff x="1071365" y="1360191"/>
            <a:chExt cx="2196352" cy="46166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42775" y="1360191"/>
              <a:ext cx="20249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chemeClr val="dk1"/>
                </a:buClr>
                <a:buSzPts val="2000"/>
              </a:pPr>
              <a:r>
                <a:rPr lang="en-US" sz="2400" dirty="0">
                  <a:solidFill>
                    <a:schemeClr val="dk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Tuition Post</a:t>
              </a:r>
              <a:endParaRPr lang="en-US" sz="1600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5" y="1473600"/>
              <a:ext cx="17141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561354" y="4487077"/>
            <a:ext cx="3468338" cy="461665"/>
            <a:chOff x="1071365" y="1360191"/>
            <a:chExt cx="2196352" cy="46166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42775" y="1360191"/>
              <a:ext cx="20249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chemeClr val="dk1"/>
                </a:buClr>
                <a:buSzPts val="2000"/>
              </a:pPr>
              <a:r>
                <a:rPr lang="en-US" sz="2400" dirty="0">
                  <a:solidFill>
                    <a:schemeClr val="dk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Payment</a:t>
              </a:r>
              <a:endParaRPr lang="en-US" sz="1600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5" y="1473600"/>
              <a:ext cx="17141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48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000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Features of Existing Products </a:t>
            </a:r>
            <a:endParaRPr lang="en-US" sz="5000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05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1221811" y="1977569"/>
            <a:ext cx="3468338" cy="461665"/>
            <a:chOff x="1071365" y="1342475"/>
            <a:chExt cx="2196352" cy="46166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42775" y="1342475"/>
              <a:ext cx="20249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chemeClr val="dk1"/>
                </a:buClr>
                <a:buSzPts val="2000"/>
              </a:pPr>
              <a:r>
                <a:rPr lang="en-US" sz="2400" dirty="0">
                  <a:solidFill>
                    <a:schemeClr val="dk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Hire tutor</a:t>
              </a:r>
              <a:endParaRPr lang="en-US" sz="1600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5" y="1473600"/>
              <a:ext cx="17141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221811" y="2376991"/>
            <a:ext cx="2836585" cy="461665"/>
            <a:chOff x="1020219" y="2260609"/>
            <a:chExt cx="2836585" cy="461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90899" y="2260609"/>
              <a:ext cx="256590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chemeClr val="dk1"/>
                </a:buClr>
                <a:buSzPts val="2000"/>
              </a:pPr>
              <a:r>
                <a:rPr lang="en-US" sz="2400" dirty="0">
                  <a:solidFill>
                    <a:schemeClr val="dk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Become tutor</a:t>
              </a:r>
              <a:endParaRPr lang="en-US" sz="1600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20219" y="2393350"/>
              <a:ext cx="27068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221811" y="2781283"/>
            <a:ext cx="3942809" cy="461665"/>
            <a:chOff x="1020219" y="2260609"/>
            <a:chExt cx="3942809" cy="4616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90899" y="2260609"/>
              <a:ext cx="367212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chemeClr val="dk1"/>
                </a:buClr>
                <a:buSzPts val="2000"/>
              </a:pPr>
              <a:r>
                <a:rPr lang="en-US" sz="2400" dirty="0">
                  <a:solidFill>
                    <a:schemeClr val="dk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Tuition Post / Job board</a:t>
              </a:r>
              <a:endParaRPr lang="en-US" sz="1600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20219" y="2393350"/>
              <a:ext cx="27068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4" name="Google Shape;153;p11">
            <a:extLst>
              <a:ext uri="{FF2B5EF4-FFF2-40B4-BE49-F238E27FC236}">
                <a16:creationId xmlns:a16="http://schemas.microsoft.com/office/drawing/2014/main" id="{2BB819CE-6CB1-6EB4-779D-4338F372C74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4743" b="15007"/>
          <a:stretch/>
        </p:blipFill>
        <p:spPr>
          <a:xfrm>
            <a:off x="1288864" y="1141595"/>
            <a:ext cx="2286177" cy="94342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grpSp>
        <p:nvGrpSpPr>
          <p:cNvPr id="4" name="Group 3"/>
          <p:cNvGrpSpPr/>
          <p:nvPr/>
        </p:nvGrpSpPr>
        <p:grpSpPr>
          <a:xfrm>
            <a:off x="1288864" y="3253270"/>
            <a:ext cx="3761177" cy="2244993"/>
            <a:chOff x="1288864" y="3253270"/>
            <a:chExt cx="3761177" cy="2244993"/>
          </a:xfrm>
        </p:grpSpPr>
        <p:grpSp>
          <p:nvGrpSpPr>
            <p:cNvPr id="26" name="Group 25"/>
            <p:cNvGrpSpPr/>
            <p:nvPr/>
          </p:nvGrpSpPr>
          <p:grpSpPr>
            <a:xfrm>
              <a:off x="1288864" y="4112487"/>
              <a:ext cx="3468338" cy="461665"/>
              <a:chOff x="1071365" y="1360191"/>
              <a:chExt cx="2196352" cy="461665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AEA706-5EDB-4672-99EE-B54FBC973702}"/>
                  </a:ext>
                </a:extLst>
              </p:cNvPr>
              <p:cNvSpPr txBox="1"/>
              <p:nvPr/>
            </p:nvSpPr>
            <p:spPr>
              <a:xfrm>
                <a:off x="1242775" y="1360191"/>
                <a:ext cx="2024942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0">
                  <a:buClr>
                    <a:schemeClr val="dk1"/>
                  </a:buClr>
                  <a:buSzPts val="2000"/>
                </a:pPr>
                <a:r>
                  <a:rPr lang="en-US" sz="2400" dirty="0">
                    <a:solidFill>
                      <a:srgbClr val="000000"/>
                    </a:solidFill>
                    <a:latin typeface="DM Sans" pitchFamily="2" charset="0"/>
                  </a:rPr>
                  <a:t>Available Tuitions</a:t>
                </a:r>
                <a:endParaRPr lang="en-US" sz="1600" dirty="0">
                  <a:solidFill>
                    <a:srgbClr val="000000"/>
                  </a:solidFill>
                  <a:latin typeface="DM Sans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Arrow: Chevron 1">
                <a:extLst>
                  <a:ext uri="{FF2B5EF4-FFF2-40B4-BE49-F238E27FC236}">
                    <a16:creationId xmlns:a16="http://schemas.microsoft.com/office/drawing/2014/main" id="{0B6E9D80-65A0-4F30-AA14-603431121CBC}"/>
                  </a:ext>
                </a:extLst>
              </p:cNvPr>
              <p:cNvSpPr/>
              <p:nvPr/>
            </p:nvSpPr>
            <p:spPr>
              <a:xfrm>
                <a:off x="1071365" y="1473600"/>
                <a:ext cx="171410" cy="245317"/>
              </a:xfrm>
              <a:prstGeom prst="chevron">
                <a:avLst>
                  <a:gd name="adj" fmla="val 52516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288864" y="4533521"/>
              <a:ext cx="3761177" cy="461665"/>
              <a:chOff x="1071365" y="1362130"/>
              <a:chExt cx="2603611" cy="461665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FAEA706-5EDB-4672-99EE-B54FBC973702}"/>
                  </a:ext>
                </a:extLst>
              </p:cNvPr>
              <p:cNvSpPr txBox="1"/>
              <p:nvPr/>
            </p:nvSpPr>
            <p:spPr>
              <a:xfrm>
                <a:off x="1258739" y="1362130"/>
                <a:ext cx="2416237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0">
                  <a:buClr>
                    <a:srgbClr val="C00000"/>
                  </a:buClr>
                  <a:buSzPts val="2000"/>
                </a:pPr>
                <a:r>
                  <a:rPr lang="en-US" sz="2400" dirty="0">
                    <a:solidFill>
                      <a:srgbClr val="000000"/>
                    </a:solidFill>
                    <a:latin typeface="DM Sans" pitchFamily="2" charset="0"/>
                  </a:rPr>
                  <a:t>Quick Chat</a:t>
                </a:r>
                <a:endParaRPr lang="en-US" sz="1600" dirty="0">
                  <a:latin typeface="DM Sans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Arrow: Chevron 1">
                <a:extLst>
                  <a:ext uri="{FF2B5EF4-FFF2-40B4-BE49-F238E27FC236}">
                    <a16:creationId xmlns:a16="http://schemas.microsoft.com/office/drawing/2014/main" id="{0B6E9D80-65A0-4F30-AA14-603431121CBC}"/>
                  </a:ext>
                </a:extLst>
              </p:cNvPr>
              <p:cNvSpPr/>
              <p:nvPr/>
            </p:nvSpPr>
            <p:spPr>
              <a:xfrm>
                <a:off x="1071365" y="1473600"/>
                <a:ext cx="171410" cy="245317"/>
              </a:xfrm>
              <a:prstGeom prst="chevron">
                <a:avLst>
                  <a:gd name="adj" fmla="val 52516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288864" y="5036598"/>
              <a:ext cx="3468338" cy="461665"/>
              <a:chOff x="1071365" y="1360191"/>
              <a:chExt cx="2196352" cy="461665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FAEA706-5EDB-4672-99EE-B54FBC973702}"/>
                  </a:ext>
                </a:extLst>
              </p:cNvPr>
              <p:cNvSpPr txBox="1"/>
              <p:nvPr/>
            </p:nvSpPr>
            <p:spPr>
              <a:xfrm>
                <a:off x="1242775" y="1360191"/>
                <a:ext cx="2024942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0">
                  <a:buClr>
                    <a:schemeClr val="dk1"/>
                  </a:buClr>
                  <a:buSzPts val="2000"/>
                </a:pPr>
                <a:r>
                  <a:rPr lang="en-US" sz="2400" dirty="0">
                    <a:solidFill>
                      <a:srgbClr val="000000"/>
                    </a:solidFill>
                    <a:latin typeface="DM Sans" pitchFamily="2" charset="0"/>
                  </a:rPr>
                  <a:t>Review &amp; Rating</a:t>
                </a:r>
                <a:endParaRPr lang="en-US" sz="1600" dirty="0">
                  <a:solidFill>
                    <a:srgbClr val="000000"/>
                  </a:solidFill>
                  <a:latin typeface="DM Sans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Arrow: Chevron 1">
                <a:extLst>
                  <a:ext uri="{FF2B5EF4-FFF2-40B4-BE49-F238E27FC236}">
                    <a16:creationId xmlns:a16="http://schemas.microsoft.com/office/drawing/2014/main" id="{0B6E9D80-65A0-4F30-AA14-603431121CBC}"/>
                  </a:ext>
                </a:extLst>
              </p:cNvPr>
              <p:cNvSpPr/>
              <p:nvPr/>
            </p:nvSpPr>
            <p:spPr>
              <a:xfrm>
                <a:off x="1071365" y="1473600"/>
                <a:ext cx="171410" cy="245317"/>
              </a:xfrm>
              <a:prstGeom prst="chevron">
                <a:avLst>
                  <a:gd name="adj" fmla="val 52516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55" name="Picture 10">
              <a:extLst>
                <a:ext uri="{FF2B5EF4-FFF2-40B4-BE49-F238E27FC236}">
                  <a16:creationId xmlns:a16="http://schemas.microsoft.com/office/drawing/2014/main" id="{3A477648-F4EF-9E53-A2CA-5FF70EE75B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204" y="3253270"/>
              <a:ext cx="1333340" cy="832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6" name="Picture 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031" y="1231206"/>
            <a:ext cx="1687144" cy="578912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6983031" y="1915326"/>
            <a:ext cx="3468338" cy="461665"/>
            <a:chOff x="1071365" y="1342475"/>
            <a:chExt cx="2196352" cy="46166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42775" y="1342475"/>
              <a:ext cx="20249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chemeClr val="dk1"/>
                </a:buClr>
                <a:buSzPts val="2000"/>
              </a:pPr>
              <a:r>
                <a:rPr lang="en-US" sz="2400" dirty="0">
                  <a:solidFill>
                    <a:schemeClr val="dk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Hire tutor</a:t>
              </a:r>
              <a:endParaRPr lang="en-US" sz="1600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5" y="1473600"/>
              <a:ext cx="17141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983031" y="2344649"/>
            <a:ext cx="2836585" cy="461665"/>
            <a:chOff x="1020219" y="2260609"/>
            <a:chExt cx="2836585" cy="46166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90899" y="2260609"/>
              <a:ext cx="256590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chemeClr val="dk1"/>
                </a:buClr>
                <a:buSzPts val="2000"/>
              </a:pPr>
              <a:r>
                <a:rPr lang="en-US" sz="2400" dirty="0">
                  <a:solidFill>
                    <a:schemeClr val="dk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Become tutor</a:t>
              </a:r>
              <a:endParaRPr lang="en-US" sz="1600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20219" y="2393350"/>
              <a:ext cx="27068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000628" y="2761103"/>
            <a:ext cx="2836585" cy="461665"/>
            <a:chOff x="1020219" y="2260609"/>
            <a:chExt cx="2836585" cy="46166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90899" y="2260609"/>
              <a:ext cx="256590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chemeClr val="dk1"/>
                </a:buClr>
                <a:buSzPts val="2000"/>
              </a:pPr>
              <a:r>
                <a:rPr lang="en-US" sz="2400" dirty="0" smtClean="0">
                  <a:solidFill>
                    <a:schemeClr val="dk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Tutor List</a:t>
              </a:r>
              <a:endParaRPr lang="en-US" sz="1600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20219" y="2393350"/>
              <a:ext cx="27068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000628" y="3195517"/>
            <a:ext cx="4063612" cy="461665"/>
            <a:chOff x="1020219" y="2260609"/>
            <a:chExt cx="4063612" cy="46166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90899" y="2260609"/>
              <a:ext cx="379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chemeClr val="dk1"/>
                </a:buClr>
                <a:buSzPts val="2000"/>
              </a:pPr>
              <a:r>
                <a:rPr lang="en-US" sz="2400" dirty="0">
                  <a:solidFill>
                    <a:schemeClr val="dk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Today Available Tuition</a:t>
              </a:r>
              <a:endParaRPr lang="en-US" sz="1600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20219" y="2393350"/>
              <a:ext cx="27068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000628" y="3613763"/>
            <a:ext cx="4063612" cy="461665"/>
            <a:chOff x="1020219" y="2260609"/>
            <a:chExt cx="4063612" cy="461665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90899" y="2260609"/>
              <a:ext cx="379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chemeClr val="dk1"/>
                </a:buClr>
                <a:buSzPts val="2000"/>
              </a:pPr>
              <a:r>
                <a:rPr lang="en-US" sz="2400" dirty="0">
                  <a:solidFill>
                    <a:schemeClr val="dk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Request for tutors</a:t>
              </a:r>
              <a:endParaRPr lang="en-US" sz="1600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20219" y="2393350"/>
              <a:ext cx="27068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000628" y="4033781"/>
            <a:ext cx="4063612" cy="461665"/>
            <a:chOff x="1020219" y="2260609"/>
            <a:chExt cx="4063612" cy="461665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90899" y="2260609"/>
              <a:ext cx="379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chemeClr val="dk1"/>
                </a:buClr>
                <a:buSzPts val="2000"/>
              </a:pPr>
              <a:r>
                <a:rPr lang="en-US" sz="2400" dirty="0">
                  <a:solidFill>
                    <a:schemeClr val="dk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Payment</a:t>
              </a:r>
              <a:endParaRPr lang="en-US" sz="1600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20219" y="2393350"/>
              <a:ext cx="27068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24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Table 1">
            <a:extLst>
              <a:ext uri="{FF2B5EF4-FFF2-40B4-BE49-F238E27FC236}">
                <a16:creationId xmlns:a16="http://schemas.microsoft.com/office/drawing/2014/main" id="{12DCABAE-B74C-486B-A34A-27F6A87B3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776314"/>
              </p:ext>
            </p:extLst>
          </p:nvPr>
        </p:nvGraphicFramePr>
        <p:xfrm>
          <a:off x="1005841" y="710898"/>
          <a:ext cx="10145684" cy="556094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5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6552">
                  <a:extLst>
                    <a:ext uri="{9D8B030D-6E8A-4147-A177-3AD203B41FA5}">
                      <a16:colId xmlns:a16="http://schemas.microsoft.com/office/drawing/2014/main" val="29197251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53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8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297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Features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tutorsheba.com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bdtutors.com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caretutors.com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dhakatutors.com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deshtutor.com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/>
                        </a:rPr>
                        <a:t> Our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/>
                          <a:ea typeface="Times New Roman" panose="02020603050405020304" pitchFamily="18" charset="0"/>
                        </a:rPr>
                        <a:t> Product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26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Roles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algn="l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             Admin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42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algn="l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              Tutor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764229"/>
                  </a:ext>
                </a:extLst>
              </a:tr>
              <a:tr h="21242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algn="l">
                        <a:lnSpc>
                          <a:spcPts val="11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           Students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15263"/>
                  </a:ext>
                </a:extLst>
              </a:tr>
              <a:tr h="21242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algn="l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           Guardian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1690"/>
                  </a:ext>
                </a:extLst>
              </a:tr>
              <a:tr h="2124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/>
                        </a:rPr>
                        <a:t>Available Tuitions</a:t>
                      </a:r>
                      <a:endParaRPr lang="en-US" sz="1200" dirty="0" smtClean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806952"/>
                  </a:ext>
                </a:extLst>
              </a:tr>
              <a:tr h="2124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/>
                        </a:rPr>
                        <a:t>Payment System</a:t>
                      </a:r>
                      <a:endParaRPr lang="en-US" sz="1200" dirty="0" smtClean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896099"/>
                  </a:ext>
                </a:extLst>
              </a:tr>
              <a:tr h="2124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/>
                        </a:rPr>
                        <a:t>Premium Tutors Search</a:t>
                      </a:r>
                      <a:endParaRPr lang="en-US" sz="1200" dirty="0" smtClean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51034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/>
                        </a:rPr>
                        <a:t>Affiliate Partner</a:t>
                      </a:r>
                      <a:endParaRPr lang="en-US" sz="1200" dirty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710403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/>
                        </a:rPr>
                        <a:t>Notifications System</a:t>
                      </a:r>
                      <a:endParaRPr lang="en-US" sz="1200" dirty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856442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/>
                        </a:rPr>
                        <a:t>FAQ</a:t>
                      </a:r>
                      <a:endParaRPr lang="en-US" sz="1200" dirty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55242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/>
                        </a:rPr>
                        <a:t>Contact Us</a:t>
                      </a:r>
                      <a:endParaRPr lang="en-US" sz="1200" dirty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701205"/>
                  </a:ext>
                </a:extLst>
              </a:tr>
              <a:tr h="2124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Tutor Request</a:t>
                      </a:r>
                      <a:endParaRPr lang="en-US" sz="1200" dirty="0" smtClean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918719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 pitchFamily="2" charset="0"/>
                        </a:rPr>
                        <a:t>Quick Chat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133138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 pitchFamily="2" charset="0"/>
                        </a:rPr>
                        <a:t>Online tuition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008235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 pitchFamily="2" charset="0"/>
                        </a:rPr>
                        <a:t>Review &amp; Rating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0081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 pitchFamily="2" charset="0"/>
                        </a:rPr>
                        <a:t>About us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171701"/>
                  </a:ext>
                </a:extLst>
              </a:tr>
              <a:tr h="286728">
                <a:tc gridSpan="2">
                  <a:txBody>
                    <a:bodyPr/>
                    <a:lstStyle/>
                    <a:p>
                      <a:pPr marL="63500" marR="0" lvl="0" indent="0" algn="ctr" defTabSz="914400" rtl="0" eaLnBrk="1" fontAlgn="auto" latinLnBrk="0" hangingPunct="1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DM Sans" pitchFamily="2" charset="0"/>
                        </a:rPr>
                        <a:t>Default auto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DM Sans" pitchFamily="2" charset="0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DM Sans" pitchFamily="2" charset="0"/>
                        </a:rPr>
                        <a:t>search &amp; suggest tutor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02754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lvl="0" indent="0" algn="ctr" defTabSz="914400" rtl="0" eaLnBrk="1" fontAlgn="auto" latinLnBrk="0" hangingPunct="1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Blog Post</a:t>
                      </a:r>
                      <a:endParaRPr lang="en-US" sz="1200" dirty="0" smtClean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9688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lvl="0" indent="0" algn="ctr" defTabSz="914400" rtl="0" eaLnBrk="1" fontAlgn="auto" latinLnBrk="0" hangingPunct="1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Download Books</a:t>
                      </a:r>
                      <a:endParaRPr lang="en-US" sz="1200" dirty="0" smtClean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92599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lvl="0" indent="0" algn="ctr" defTabSz="914400" rtl="0" eaLnBrk="1" fontAlgn="auto" latinLnBrk="0" hangingPunct="1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Suggested nearest tutors or students</a:t>
                      </a:r>
                      <a:endParaRPr lang="en-US" sz="1200" dirty="0" smtClean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938817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lvl="0" indent="0" algn="ctr" defTabSz="914400" rtl="0" eaLnBrk="1" fontAlgn="auto" latinLnBrk="0" hangingPunct="1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Provides suggestions</a:t>
                      </a:r>
                      <a:endParaRPr lang="en-US" sz="1200" dirty="0" smtClean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492313"/>
                  </a:ext>
                </a:extLst>
              </a:tr>
            </a:tbl>
          </a:graphicData>
        </a:graphic>
      </p:graphicFrame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444128" y="4486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dirty="0" smtClean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Benchmark Products</a:t>
            </a:r>
            <a:endParaRPr lang="en-US" sz="5000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06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sp>
        <p:nvSpPr>
          <p:cNvPr id="8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84796" y="102231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73268" y="102231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01096" y="101808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7989568" y="101808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9277207" y="101808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84796" y="124635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73268" y="124635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01096" y="124212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7989568" y="124212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9277207" y="124212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84796" y="145211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73268" y="145211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01096" y="144788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7989568" y="144788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4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9277207" y="144788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9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7989568" y="167191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2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1488" y="188129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3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79960" y="188129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07788" y="187706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5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7996260" y="187706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9283899" y="187706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8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1488" y="210533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79960" y="210533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07788" y="210110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6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7996260" y="210110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7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9283899" y="210110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9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1488" y="231109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0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79960" y="231109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07788" y="230686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3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9283899" y="230686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5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1488" y="253512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6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79960" y="253512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1146" y="281301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07446" y="280878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1146" y="309420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8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79618" y="309420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9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07446" y="308997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0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7995918" y="308997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4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1146" y="336346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5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79618" y="336346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6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07446" y="335923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7995918" y="335923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8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9283557" y="337193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0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1146" y="361924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79618" y="361924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6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7838" y="382439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7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86310" y="382439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8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14138" y="382016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8002610" y="382016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9290249" y="382016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7838" y="413733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7838" y="440024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86310" y="440024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14138" y="439601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8002610" y="439601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9290249" y="439601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4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7838" y="467507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5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86310" y="467507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6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14138" y="467084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7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8002610" y="467084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8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9290249" y="467084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92660" y="495648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2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20488" y="495225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3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8008960" y="495225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4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9296599" y="495225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6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0260" y="102917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7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0260" y="125320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8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0260" y="1458963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9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0260" y="168300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0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6952" y="188815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6952" y="211218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2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6952" y="2317942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3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6952" y="254198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4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6610" y="281987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5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6610" y="310105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6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6610" y="3383013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7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6610" y="362610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8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23302" y="383125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9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23302" y="414418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0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23302" y="4407092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23302" y="468193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2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29652" y="496333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3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29652" y="5251642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4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29652" y="552648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5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36002" y="578683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6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48025" y="605913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128" y="730209"/>
            <a:ext cx="5844515" cy="63308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000" b="1" dirty="0" smtClean="0">
                <a:solidFill>
                  <a:schemeClr val="tx1"/>
                </a:solidFill>
                <a:latin typeface="DM Sans" pitchFamily="2" charset="0"/>
              </a:rPr>
              <a:t>Methodology</a:t>
            </a:r>
            <a:endParaRPr lang="en-US" sz="5000" dirty="0">
              <a:solidFill>
                <a:schemeClr val="tx1"/>
              </a:solidFill>
              <a:latin typeface="DM Sans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07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cxnSp>
        <p:nvCxnSpPr>
          <p:cNvPr id="87" name="Straight Connector 20">
            <a:extLst>
              <a:ext uri="{FF2B5EF4-FFF2-40B4-BE49-F238E27FC236}">
                <a16:creationId xmlns:a16="http://schemas.microsoft.com/office/drawing/2014/main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diagram of a company's flowchart">
            <a:extLst>
              <a:ext uri="{FF2B5EF4-FFF2-40B4-BE49-F238E27FC236}">
                <a16:creationId xmlns:a16="http://schemas.microsoft.com/office/drawing/2014/main" id="{79FBC4E0-285D-FF54-EFCB-36BE1CF6D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6077" y="0"/>
            <a:ext cx="4808644" cy="63011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407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000" b="1" dirty="0">
                <a:solidFill>
                  <a:srgbClr val="3F3F3F"/>
                </a:solidFill>
                <a:latin typeface="DM Sans"/>
                <a:ea typeface="Arial Black"/>
                <a:cs typeface="Arial Black"/>
                <a:sym typeface="Arial Black"/>
              </a:rPr>
              <a:t>Features </a:t>
            </a:r>
            <a:r>
              <a:rPr lang="en-US" sz="5000" b="1" dirty="0" smtClean="0">
                <a:solidFill>
                  <a:srgbClr val="3F3F3F"/>
                </a:solidFill>
                <a:latin typeface="DM Sans"/>
                <a:ea typeface="Arial Black"/>
                <a:cs typeface="Arial Black"/>
                <a:sym typeface="Arial Black"/>
              </a:rPr>
              <a:t>List</a:t>
            </a:r>
            <a:endParaRPr lang="en-US" sz="5000" dirty="0">
              <a:solidFill>
                <a:srgbClr val="3F3F3F"/>
              </a:solidFill>
              <a:latin typeface="DM Sans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17508" y="889513"/>
            <a:ext cx="27687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3F3F3F"/>
                </a:solidFill>
                <a:latin typeface="DM Sans"/>
                <a:ea typeface="Arial Black"/>
                <a:cs typeface="Arial Black"/>
                <a:sym typeface="Arial Black"/>
              </a:rPr>
              <a:t>(Functional &amp; Non-Functional)</a:t>
            </a:r>
            <a:endParaRPr lang="en-US" sz="1400" dirty="0">
              <a:solidFill>
                <a:srgbClr val="3F3F3F"/>
              </a:solidFill>
              <a:latin typeface="DM Sans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25792" y="1678294"/>
            <a:ext cx="7751865" cy="322845"/>
            <a:chOff x="1350571" y="1679779"/>
            <a:chExt cx="7751865" cy="32284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545136" y="1679779"/>
              <a:ext cx="7557300" cy="32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Users (teacher and student) can register, log-in to the system and update their </a:t>
              </a:r>
              <a:r>
                <a:rPr lang="en-US" sz="1400" dirty="0" smtClean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proﬁle.</a:t>
              </a:r>
              <a:endParaRPr lang="en-US" sz="1400" dirty="0">
                <a:latin typeface="DM Sans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94565" cy="245309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cxnSp>
        <p:nvCxnSpPr>
          <p:cNvPr id="58" name="Straight Connector 20">
            <a:extLst>
              <a:ext uri="{FF2B5EF4-FFF2-40B4-BE49-F238E27FC236}">
                <a16:creationId xmlns:a16="http://schemas.microsoft.com/office/drawing/2014/main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41990" y="5993665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ircle: Hollow 13">
            <a:extLst>
              <a:ext uri="{FF2B5EF4-FFF2-40B4-BE49-F238E27FC236}">
                <a16:creationId xmlns:a16="http://schemas.microsoft.com/office/drawing/2014/main" id="{1ECF7A77-D0D9-4941-A8A9-6C85EC929665}"/>
              </a:ext>
            </a:extLst>
          </p:cNvPr>
          <p:cNvSpPr/>
          <p:nvPr/>
        </p:nvSpPr>
        <p:spPr>
          <a:xfrm>
            <a:off x="1041990" y="1286936"/>
            <a:ext cx="308581" cy="302638"/>
          </a:xfrm>
          <a:prstGeom prst="donut">
            <a:avLst>
              <a:gd name="adj" fmla="val 1754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DM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5792" y="1247541"/>
            <a:ext cx="29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F3F3F"/>
                </a:solidFill>
                <a:latin typeface="DM Sans"/>
                <a:ea typeface="Arial Black"/>
                <a:cs typeface="Arial Black"/>
                <a:sym typeface="Arial Black"/>
              </a:rPr>
              <a:t>Functional Requirements:</a:t>
            </a:r>
            <a:endParaRPr lang="en-US" dirty="0">
              <a:latin typeface="DM Sans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325792" y="1946532"/>
            <a:ext cx="9979806" cy="553357"/>
            <a:chOff x="1350571" y="1562266"/>
            <a:chExt cx="6418908" cy="5533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562266"/>
              <a:ext cx="6293766" cy="553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 smtClean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Teacher </a:t>
              </a: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can create post by ﬁlling up the post related information and giving a certain amount for creating a post (if he/she has no free posts. After creating their proﬁle tutor will get 3/n-numbers of free posts.)</a:t>
              </a:r>
            </a:p>
          </p:txBody>
        </p:sp>
        <p:sp>
          <p:nvSpPr>
            <p:cNvPr id="62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301013" y="2448767"/>
            <a:ext cx="9979806" cy="322845"/>
            <a:chOff x="1350571" y="1671257"/>
            <a:chExt cx="6418908" cy="32284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71257"/>
              <a:ext cx="6293766" cy="32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Tutor can search for tuition and send request to a corresponding tutor searching post(posted by any student)</a:t>
              </a:r>
            </a:p>
          </p:txBody>
        </p:sp>
        <p:sp>
          <p:nvSpPr>
            <p:cNvPr id="69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289148" y="2817263"/>
            <a:ext cx="9979806" cy="322845"/>
            <a:chOff x="1350571" y="1671257"/>
            <a:chExt cx="6418908" cy="322845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71257"/>
              <a:ext cx="6293766" cy="32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Tutor and student both can give ratings and reviews to each others</a:t>
              </a:r>
            </a:p>
          </p:txBody>
        </p:sp>
        <p:sp>
          <p:nvSpPr>
            <p:cNvPr id="78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289148" y="3143705"/>
            <a:ext cx="9979806" cy="322845"/>
            <a:chOff x="1350571" y="1671257"/>
            <a:chExt cx="6418908" cy="32284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71257"/>
              <a:ext cx="6293766" cy="32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Tutor and student both will be able to download books</a:t>
              </a:r>
            </a:p>
          </p:txBody>
        </p:sp>
        <p:sp>
          <p:nvSpPr>
            <p:cNvPr id="81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289148" y="3505164"/>
            <a:ext cx="9979806" cy="322845"/>
            <a:chOff x="1350571" y="1671257"/>
            <a:chExt cx="6418908" cy="32284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71257"/>
              <a:ext cx="6293766" cy="32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Tutor and student both will be able to create, read, edit, delete blogs</a:t>
              </a:r>
            </a:p>
          </p:txBody>
        </p:sp>
        <p:sp>
          <p:nvSpPr>
            <p:cNvPr id="84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289148" y="3864690"/>
            <a:ext cx="9979806" cy="322845"/>
            <a:chOff x="1350571" y="1671257"/>
            <a:chExt cx="6418908" cy="322845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71257"/>
              <a:ext cx="6293766" cy="32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 Admin can delete/block any user (student and Teacher) if the admin gets multiple complaints against the user</a:t>
              </a:r>
            </a:p>
          </p:txBody>
        </p:sp>
        <p:sp>
          <p:nvSpPr>
            <p:cNvPr id="87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289148" y="4210596"/>
            <a:ext cx="9979806" cy="322845"/>
            <a:chOff x="1350571" y="1671257"/>
            <a:chExt cx="6418908" cy="32284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71257"/>
              <a:ext cx="6293766" cy="32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Admin will be able to upload, download and delete books</a:t>
              </a:r>
            </a:p>
          </p:txBody>
        </p:sp>
        <p:sp>
          <p:nvSpPr>
            <p:cNvPr id="90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289148" y="4547611"/>
            <a:ext cx="9979806" cy="322845"/>
            <a:chOff x="1350571" y="1671257"/>
            <a:chExt cx="6418908" cy="322845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71257"/>
              <a:ext cx="6293766" cy="32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A searching mechanism will be provided by the system to get the post</a:t>
              </a:r>
            </a:p>
          </p:txBody>
        </p:sp>
        <p:sp>
          <p:nvSpPr>
            <p:cNvPr id="93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313927" y="4903841"/>
            <a:ext cx="9979806" cy="322845"/>
            <a:chOff x="1350571" y="1671257"/>
            <a:chExt cx="6418908" cy="322845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71257"/>
              <a:ext cx="6293766" cy="32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The system will be accessible to online users</a:t>
              </a:r>
            </a:p>
          </p:txBody>
        </p:sp>
        <p:sp>
          <p:nvSpPr>
            <p:cNvPr id="96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08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149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5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3504</TotalTime>
  <Words>1169</Words>
  <Application>Microsoft Office PowerPoint</Application>
  <PresentationFormat>Widescreen</PresentationFormat>
  <Paragraphs>180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맑은 고딕</vt:lpstr>
      <vt:lpstr>Arial</vt:lpstr>
      <vt:lpstr>Arial Black</vt:lpstr>
      <vt:lpstr>Arial Unicode MS</vt:lpstr>
      <vt:lpstr>Calibri</vt:lpstr>
      <vt:lpstr>Century Schoolbook</vt:lpstr>
      <vt:lpstr>DM Sans</vt:lpstr>
      <vt:lpstr>Roboto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Rayhan Al Shorif</cp:lastModifiedBy>
  <cp:revision>196</cp:revision>
  <dcterms:created xsi:type="dcterms:W3CDTF">2020-01-20T05:08:25Z</dcterms:created>
  <dcterms:modified xsi:type="dcterms:W3CDTF">2024-02-16T20:57:07Z</dcterms:modified>
</cp:coreProperties>
</file>