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4" r:id="rId4"/>
    <p:sldId id="266" r:id="rId5"/>
    <p:sldId id="267" r:id="rId6"/>
    <p:sldId id="261" r:id="rId7"/>
    <p:sldId id="265" r:id="rId8"/>
    <p:sldId id="263" r:id="rId9"/>
  </p:sldIdLst>
  <p:sldSz cx="9144000" cy="5143500" type="screen16x9"/>
  <p:notesSz cx="6858000" cy="9144000"/>
  <p:embeddedFontLst>
    <p:embeddedFont>
      <p:font typeface="Montserrat Medium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Fira Sans Extra Condense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15-Mar-24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09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0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606730" y="650756"/>
            <a:ext cx="8284870" cy="662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Montserrat Medium" panose="020B0604020202020204" charset="0"/>
              </a:rPr>
              <a:t>Smart Sage: </a:t>
            </a:r>
            <a:r>
              <a:rPr lang="en-US" sz="2000" dirty="0" err="1">
                <a:latin typeface="Montserrat Medium" panose="020B0604020202020204" charset="0"/>
              </a:rPr>
              <a:t>IoT</a:t>
            </a:r>
            <a:r>
              <a:rPr lang="en-US" sz="2000" dirty="0">
                <a:latin typeface="Montserrat Medium" panose="020B0604020202020204" charset="0"/>
              </a:rPr>
              <a:t>-Driven Home </a:t>
            </a:r>
            <a:r>
              <a:rPr lang="en-US" sz="2000" dirty="0" smtClean="0">
                <a:latin typeface="Montserrat Medium" panose="020B0604020202020204" charset="0"/>
              </a:rPr>
              <a:t>Automation Framework </a:t>
            </a:r>
            <a:r>
              <a:rPr lang="en-US" sz="2000" dirty="0">
                <a:latin typeface="Montserrat Medium" panose="020B0604020202020204" charset="0"/>
              </a:rPr>
              <a:t>with Predictive Machine Learning</a:t>
            </a:r>
          </a:p>
        </p:txBody>
      </p: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3" y="1400045"/>
            <a:ext cx="29146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02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Objectives </a:t>
            </a:r>
            <a:endParaRPr lang="en-US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24082" y="1217234"/>
            <a:ext cx="6941516" cy="461665"/>
            <a:chOff x="1015981" y="1312898"/>
            <a:chExt cx="6941516" cy="461665"/>
          </a:xfrm>
        </p:grpSpPr>
        <p:sp>
          <p:nvSpPr>
            <p:cNvPr id="22" name="Oval 21"/>
            <p:cNvSpPr/>
            <p:nvPr/>
          </p:nvSpPr>
          <p:spPr>
            <a:xfrm>
              <a:off x="1015981" y="1481695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Establishing proper management of unplanned power flows to address power shortages.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4082" y="1788943"/>
            <a:ext cx="6936190" cy="461665"/>
            <a:chOff x="1021307" y="1312898"/>
            <a:chExt cx="6936190" cy="461665"/>
          </a:xfrm>
        </p:grpSpPr>
        <p:sp>
          <p:nvSpPr>
            <p:cNvPr id="28" name="Oval 27"/>
            <p:cNvSpPr/>
            <p:nvPr/>
          </p:nvSpPr>
          <p:spPr>
            <a:xfrm>
              <a:off x="1021307" y="1463353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Analyzing historical data and predicting future patterns using machine learning algorithms will help ensure sustainable energy use.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8756" y="2327382"/>
            <a:ext cx="6941516" cy="461665"/>
            <a:chOff x="1015981" y="1312898"/>
            <a:chExt cx="6941516" cy="461665"/>
          </a:xfrm>
        </p:grpSpPr>
        <p:sp>
          <p:nvSpPr>
            <p:cNvPr id="34" name="Oval 33"/>
            <p:cNvSpPr/>
            <p:nvPr/>
          </p:nvSpPr>
          <p:spPr>
            <a:xfrm>
              <a:off x="1015981" y="1460132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To Integrate energy consumption data and predictive analytics to optimize energy usage, reducing utility costs and environmental impact.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9408" y="2963692"/>
            <a:ext cx="6941516" cy="461665"/>
            <a:chOff x="1015981" y="1312898"/>
            <a:chExt cx="6941516" cy="461665"/>
          </a:xfrm>
        </p:grpSpPr>
        <p:sp>
          <p:nvSpPr>
            <p:cNvPr id="31" name="Oval 30"/>
            <p:cNvSpPr/>
            <p:nvPr/>
          </p:nvSpPr>
          <p:spPr>
            <a:xfrm>
              <a:off x="1015981" y="1460132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Designing the framework to be scalable and adaptable to accommodate future technological advancements and expansion of the </a:t>
              </a:r>
              <a:r>
                <a:rPr lang="en-US" sz="1200" dirty="0" err="1">
                  <a:latin typeface="Montserrat Medium" panose="020B0604020202020204" charset="0"/>
                </a:rPr>
                <a:t>IoT</a:t>
              </a:r>
              <a:r>
                <a:rPr lang="en-US" sz="1200" dirty="0">
                  <a:latin typeface="Montserrat Medium" panose="020B0604020202020204" charset="0"/>
                </a:rPr>
                <a:t> ecosystem.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03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</a:t>
              </a:r>
              <a:r>
                <a:rPr lang="en-US" sz="1200" dirty="0" smtClean="0">
                  <a:latin typeface="Montserrat Medium" panose="020B0604020202020204" charset="0"/>
                </a:rPr>
                <a:t>smart low cost </a:t>
              </a:r>
              <a:r>
                <a:rPr lang="en-US" sz="1200" dirty="0">
                  <a:latin typeface="Montserrat Medium" panose="020B0604020202020204" charset="0"/>
                </a:rPr>
                <a:t>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30563" y="4043112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1: </a:t>
            </a:r>
            <a:r>
              <a:rPr lang="en-US" sz="1200" b="1" dirty="0" smtClean="0"/>
              <a:t>System Architecture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3364" y="4047091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</a:t>
            </a:r>
            <a:r>
              <a:rPr lang="en-US" sz="1200" b="1" dirty="0" smtClean="0"/>
              <a:t>2: Website Image for Smart Home</a:t>
            </a:r>
            <a:endParaRPr lang="en-US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79" y="1946816"/>
            <a:ext cx="2619375" cy="1914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09" y="2080916"/>
            <a:ext cx="4267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7933" y="972192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</a:t>
              </a:r>
              <a:r>
                <a:rPr lang="en-US" sz="1200" dirty="0" smtClean="0">
                  <a:latin typeface="Montserrat Medium" panose="020B0604020202020204" charset="0"/>
                </a:rPr>
                <a:t>portable </a:t>
              </a:r>
              <a:r>
                <a:rPr lang="en-US" sz="1200" dirty="0" err="1" smtClean="0">
                  <a:latin typeface="Montserrat Medium" panose="020B0604020202020204" charset="0"/>
                </a:rPr>
                <a:t>wifi</a:t>
              </a:r>
              <a:r>
                <a:rPr lang="en-US" sz="1200" dirty="0" smtClean="0">
                  <a:latin typeface="Montserrat Medium" panose="020B0604020202020204" charset="0"/>
                </a:rPr>
                <a:t>, low-cost, </a:t>
              </a:r>
              <a:r>
                <a:rPr lang="en-US" sz="1200" dirty="0">
                  <a:latin typeface="Montserrat Medium" panose="020B0604020202020204" charset="0"/>
                </a:rPr>
                <a:t>and user-friendly </a:t>
              </a:r>
              <a:r>
                <a:rPr lang="en-US" sz="1200" dirty="0" smtClean="0">
                  <a:latin typeface="Montserrat Medium" panose="020B0604020202020204" charset="0"/>
                </a:rPr>
                <a:t>IOT-based </a:t>
              </a:r>
              <a:r>
                <a:rPr lang="en-US" sz="1200" dirty="0">
                  <a:latin typeface="Montserrat Medium" panose="020B0604020202020204" charset="0"/>
                </a:rPr>
                <a:t>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[2] 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332" y="1692363"/>
            <a:ext cx="2823335" cy="25048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6389" y="4197196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Fig: </a:t>
            </a:r>
            <a:r>
              <a:rPr lang="en-US" sz="1200" b="1" dirty="0"/>
              <a:t>SH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754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61052" y="973075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network</a:t>
              </a:r>
              <a:r>
                <a:rPr lang="en-US" sz="1200" dirty="0" smtClean="0">
                  <a:latin typeface="Montserrat Medium" panose="020B0604020202020204" charset="0"/>
                </a:rPr>
                <a:t>. To </a:t>
              </a:r>
              <a:r>
                <a:rPr lang="en-US" sz="1200" dirty="0">
                  <a:latin typeface="Montserrat Medium" panose="020B0604020202020204" charset="0"/>
                </a:rPr>
                <a:t>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08" y="2080901"/>
            <a:ext cx="2647950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23" y="2080901"/>
            <a:ext cx="2886075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8407" y="3861450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1: Energy wasted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6216" y="3857530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 </a:t>
            </a:r>
            <a:r>
              <a:rPr lang="en-US" sz="1200" b="1" dirty="0" smtClean="0"/>
              <a:t>2: FOV image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72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49" y="256286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615372" y="4205020"/>
            <a:ext cx="4087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</a:t>
            </a:r>
            <a:r>
              <a:rPr lang="en-US" b="1" dirty="0" smtClean="0"/>
              <a:t>:</a:t>
            </a:r>
            <a:r>
              <a:rPr lang="en-US" b="1" dirty="0" smtClean="0"/>
              <a:t> </a:t>
            </a:r>
            <a:r>
              <a:rPr lang="en-US" b="1" dirty="0"/>
              <a:t>Prototype design of the proposed </a:t>
            </a:r>
            <a:r>
              <a:rPr lang="en-US" b="1" dirty="0" smtClean="0"/>
              <a:t>system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41" y="974187"/>
            <a:ext cx="6556515" cy="31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07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Montserrat Medium" panose="020B0604020202020204" charset="0"/>
              </a:rPr>
              <a:t>[ 2 ] </a:t>
            </a:r>
            <a:r>
              <a:rPr lang="en-US" sz="1200" dirty="0" err="1">
                <a:latin typeface="Montserrat Medium" panose="020B0604020202020204" charset="0"/>
              </a:rPr>
              <a:t>Jabbar</a:t>
            </a:r>
            <a:r>
              <a:rPr lang="en-US" sz="1200" dirty="0">
                <a:latin typeface="Montserrat Medium" panose="020B0604020202020204" charset="0"/>
              </a:rPr>
              <a:t>, W.A., Kian, T.K., </a:t>
            </a:r>
            <a:r>
              <a:rPr lang="en-US" sz="1200" dirty="0" err="1">
                <a:latin typeface="Montserrat Medium" panose="020B0604020202020204" charset="0"/>
              </a:rPr>
              <a:t>Ramli</a:t>
            </a:r>
            <a:r>
              <a:rPr lang="en-US" sz="1200" dirty="0">
                <a:latin typeface="Montserrat Medium" panose="020B0604020202020204" charset="0"/>
              </a:rPr>
              <a:t>, R.M., </a:t>
            </a:r>
            <a:r>
              <a:rPr lang="en-US" sz="1200" dirty="0" err="1">
                <a:latin typeface="Montserrat Medium" panose="020B0604020202020204" charset="0"/>
              </a:rPr>
              <a:t>Zubir</a:t>
            </a:r>
            <a:r>
              <a:rPr lang="en-US" sz="1200" dirty="0">
                <a:latin typeface="Montserrat Medium" panose="020B0604020202020204" charset="0"/>
              </a:rPr>
              <a:t>, S.N., </a:t>
            </a:r>
            <a:r>
              <a:rPr lang="en-US" sz="1200" dirty="0" err="1">
                <a:latin typeface="Montserrat Medium" panose="020B0604020202020204" charset="0"/>
              </a:rPr>
              <a:t>Zamrizaman</a:t>
            </a:r>
            <a:r>
              <a:rPr lang="en-US" sz="1200" dirty="0">
                <a:latin typeface="Montserrat Medium" panose="020B0604020202020204" charset="0"/>
              </a:rPr>
              <a:t>, N.S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Balfaqih</a:t>
            </a:r>
            <a:r>
              <a:rPr lang="en-US" sz="1200" dirty="0">
                <a:latin typeface="Montserrat Medium" panose="020B0604020202020204" charset="0"/>
              </a:rPr>
              <a:t>, M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Shepelev</a:t>
            </a:r>
            <a:r>
              <a:rPr lang="en-US" sz="1200" dirty="0">
                <a:latin typeface="Montserrat Medium" panose="020B0604020202020204" charset="0"/>
              </a:rPr>
              <a:t>, V. and </a:t>
            </a:r>
            <a:r>
              <a:rPr lang="en-US" sz="1200" dirty="0" err="1">
                <a:latin typeface="Montserrat Medium" panose="020B0604020202020204" charset="0"/>
              </a:rPr>
              <a:t>Alharbi</a:t>
            </a:r>
            <a:r>
              <a:rPr lang="en-US" sz="1200" dirty="0">
                <a:latin typeface="Montserrat Medium" panose="020B0604020202020204" charset="0"/>
              </a:rPr>
              <a:t>, S., 2019. Design and </a:t>
            </a:r>
            <a:r>
              <a:rPr lang="en-US" sz="1200" dirty="0" smtClean="0">
                <a:latin typeface="Montserrat Medium" panose="020B0604020202020204" charset="0"/>
              </a:rPr>
              <a:t>fabrication of </a:t>
            </a:r>
            <a:r>
              <a:rPr lang="en-US" sz="1200" dirty="0">
                <a:latin typeface="Montserrat Medium" panose="020B0604020202020204" charset="0"/>
              </a:rPr>
              <a:t>smart home with Internet of Things enabled automation system. </a:t>
            </a:r>
            <a:r>
              <a:rPr lang="en-US" sz="1200" dirty="0" smtClean="0">
                <a:latin typeface="Montserrat Medium" panose="020B0604020202020204" charset="0"/>
              </a:rPr>
              <a:t>IEEE Access</a:t>
            </a:r>
            <a:r>
              <a:rPr lang="en-US" sz="1200" dirty="0">
                <a:latin typeface="Montserrat Medium" panose="020B0604020202020204" charset="0"/>
              </a:rPr>
              <a:t>, 7, pp.144059-144074.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08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591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 Medium</vt:lpstr>
      <vt:lpstr>Montserrat</vt:lpstr>
      <vt:lpstr>Arial</vt:lpstr>
      <vt:lpstr>Fira Sans Extra Condensed</vt:lpstr>
      <vt:lpstr>Project Research Infographics by Slidesgo</vt:lpstr>
      <vt:lpstr>Smart Sage: IoT-Driven Home Automation Framework with Predictive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Rayhan Al Shorif</cp:lastModifiedBy>
  <cp:revision>47</cp:revision>
  <dcterms:modified xsi:type="dcterms:W3CDTF">2024-03-14T18:25:51Z</dcterms:modified>
</cp:coreProperties>
</file>