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Tahoma" panose="020B0604030504040204" pitchFamily="34" charset="0"/>
      <p:regular r:id="rId22"/>
      <p:bold r:id="rId23"/>
    </p:embeddedFont>
    <p:embeddedFont>
      <p:font typeface="Algerian" panose="04020705040A02060702" pitchFamily="82" charset="0"/>
      <p:regular r:id="rId24"/>
    </p:embeddedFont>
    <p:embeddedFont>
      <p:font typeface="Arial Black" panose="020B0A04020102020204" pitchFamily="3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Century Schoolbook" panose="020406040505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C7BCDA-9054-4A47-846E-52EF596B5B40}">
  <a:tblStyle styleId="{03C7BCDA-9054-4A47-846E-52EF596B5B40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 b="off" i="off"/>
      <a:tcStyle>
        <a:tcBdr/>
        <a:fill>
          <a:solidFill>
            <a:srgbClr val="D4D4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4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C6B366A-D0F7-4BBE-BD28-073295C52A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89E8-E66C-4D26-B163-FAACB4139BE9}" type="datetime1">
              <a:rPr lang="en-US" smtClean="0"/>
              <a:t>30-Jan-24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1A98-78E4-4231-8BAE-E33312D7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3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460a396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2b460a396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460a396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b460a396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AE6B94E-4645-4765-952E-ED62FCB47FD0}" type="datetime1">
              <a:rPr lang="en-US" smtClean="0"/>
              <a:t>30-Jan-24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42C274-8B45-41D9-82B2-1D9D9A3EB007}" type="datetime1">
              <a:rPr lang="en-US" smtClean="0"/>
              <a:t>30-Jan-24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750AAF-18BD-442D-A02D-6B32923FF47F}" type="datetime1">
              <a:rPr lang="en-US" smtClean="0"/>
              <a:t>30-Jan-24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8E26BC-C346-41AD-B2C1-240283930F87}" type="datetime1">
              <a:rPr lang="en-US" smtClean="0"/>
              <a:t>30-Jan-24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364CF3-3789-4EBA-9942-0CCC3AE29A3C}" type="datetime1">
              <a:rPr lang="en-US" smtClean="0"/>
              <a:t>30-Jan-24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A6F87B-C394-4973-B759-F06AA29F4BA0}" type="datetime1">
              <a:rPr lang="en-US" smtClean="0"/>
              <a:t>30-Jan-24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C683F02-CC50-45C3-96AA-BD0F0D67B194}" type="datetime1">
              <a:rPr lang="en-US" smtClean="0"/>
              <a:t>30-Jan-24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2A4D044-3F20-477F-A223-6F6B72FDED05}" type="datetime1">
              <a:rPr lang="en-US" smtClean="0"/>
              <a:t>30-Jan-24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3AFF96-C3B6-4EDB-954A-B9FDBA03A0D8}" type="datetime1">
              <a:rPr lang="en-US" smtClean="0"/>
              <a:t>30-Jan-24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1E371FF-A2B5-48BF-9AA7-2197DAE2BC20}" type="datetime1">
              <a:rPr lang="en-US" smtClean="0"/>
              <a:t>30-Jan-24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085CA6-9F7F-476F-A1EC-AA18C4B470E1}" type="datetime1">
              <a:rPr lang="en-US" smtClean="0"/>
              <a:t>30-Jan-24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221FB5-AB3E-48B6-BA11-1B705A9B091F}" type="datetime1">
              <a:rPr lang="en-US" smtClean="0"/>
              <a:t>30-Jan-24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4C63F245-97AA-47F2-9B1C-8337277F7235}" type="datetime1">
              <a:rPr lang="en-US" smtClean="0"/>
              <a:t>30-Jan-24</a:t>
            </a:fld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fld id="{F69E20DC-5C96-4054-9EC0-3483411C2B74}" type="datetime1">
              <a:rPr lang="en-US" smtClean="0"/>
              <a:t>30-Jan-24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2057400" y="3777393"/>
            <a:ext cx="10134600" cy="2341393"/>
          </a:xfrm>
          <a:prstGeom prst="rect">
            <a:avLst/>
          </a:prstGeom>
          <a:noFill/>
          <a:ln>
            <a:noFill/>
          </a:ln>
          <a:effectLst>
            <a:outerShdw blurRad="88900" dist="50800" dir="5400000" algn="ctr" rotWithShape="0">
              <a:srgbClr val="000000">
                <a:alpha val="75294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lgerian"/>
              <a:buNone/>
            </a:pPr>
            <a:r>
              <a:rPr lang="en-US" sz="6600" b="1" dirty="0">
                <a:latin typeface="Algerian"/>
                <a:ea typeface="Algerian"/>
                <a:cs typeface="Algerian"/>
                <a:sym typeface="Algerian"/>
              </a:rPr>
              <a:t>TUITION Management System</a:t>
            </a:r>
            <a:endParaRPr sz="6600" b="1" dirty="0"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914900" y="0"/>
            <a:ext cx="7277100" cy="820103"/>
            <a:chOff x="4785951" y="563323"/>
            <a:chExt cx="7406050" cy="978065"/>
          </a:xfrm>
        </p:grpSpPr>
        <p:sp>
          <p:nvSpPr>
            <p:cNvPr id="104" name="Google Shape;104;p15"/>
            <p:cNvSpPr/>
            <p:nvPr/>
          </p:nvSpPr>
          <p:spPr>
            <a:xfrm>
              <a:off x="4785951" y="563323"/>
              <a:ext cx="7406050" cy="978065"/>
            </a:xfrm>
            <a:custGeom>
              <a:avLst/>
              <a:gdLst/>
              <a:ahLst/>
              <a:cxnLst/>
              <a:rect l="l" t="t" r="r" b="b"/>
              <a:pathLst>
                <a:path w="6183086" h="679269" extrusionOk="0">
                  <a:moveTo>
                    <a:pt x="0" y="0"/>
                  </a:moveTo>
                  <a:lnTo>
                    <a:pt x="6183086" y="0"/>
                  </a:lnTo>
                  <a:lnTo>
                    <a:pt x="6183086" y="679269"/>
                  </a:lnTo>
                  <a:lnTo>
                    <a:pt x="653143" y="679269"/>
                  </a:lnTo>
                  <a:close/>
                </a:path>
              </a:pathLst>
            </a:custGeom>
            <a:solidFill>
              <a:schemeClr val="accent1">
                <a:alpha val="75294"/>
              </a:schemeClr>
            </a:solidFill>
            <a:ln w="13950" cap="flat" cmpd="sng">
              <a:solidFill>
                <a:srgbClr val="51515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63600" dist="50800" dir="5400000" algn="ctr" rotWithShape="0">
                <a:srgbClr val="000000">
                  <a:alpha val="42352"/>
                </a:srgbClr>
              </a:outerShdw>
            </a:effectLst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		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DEPARTMENT OF COMPUTER SCIENCE AND ENGINEERING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pic>
          <p:nvPicPr>
            <p:cNvPr id="105" name="Google Shape;10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51949" y="563323"/>
              <a:ext cx="1162594" cy="961027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70588"/>
                </a:srgbClr>
              </a:outerShdw>
            </a:effec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1">
                <a:solidFill>
                  <a:schemeClr val="lt1"/>
                </a:solidFill>
              </a:rPr>
              <a:t>Benchmark Analysis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5"/>
          <p:cNvGraphicFramePr/>
          <p:nvPr>
            <p:extLst>
              <p:ext uri="{D42A27DB-BD31-4B8C-83A1-F6EECF244321}">
                <p14:modId xmlns:p14="http://schemas.microsoft.com/office/powerpoint/2010/main" val="284315042"/>
              </p:ext>
            </p:extLst>
          </p:nvPr>
        </p:nvGraphicFramePr>
        <p:xfrm>
          <a:off x="-61546" y="210871"/>
          <a:ext cx="11161500" cy="6398675"/>
        </p:xfrm>
        <a:graphic>
          <a:graphicData uri="http://schemas.openxmlformats.org/drawingml/2006/table">
            <a:tbl>
              <a:tblPr firstRow="1" bandRow="1">
                <a:noFill/>
                <a:tableStyleId>{03C7BCDA-9054-4A47-846E-52EF596B5B40}</a:tableStyleId>
              </a:tblPr>
              <a:tblGrid>
                <a:gridCol w="117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6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Hire 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Become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Request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Tutor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Tuition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Posts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(All)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entury Schoolbook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Blog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Download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Books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Online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Tuition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Assignment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Help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Payment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/>
                        <a:t>✔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✔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✔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entury Schoolbook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OUR</a:t>
                      </a:r>
                      <a:endParaRPr sz="12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smtClean="0"/>
                        <a:t>PRODUCT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✔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97" name="Google Shape;197;p25"/>
          <p:cNvGrpSpPr/>
          <p:nvPr/>
        </p:nvGrpSpPr>
        <p:grpSpPr>
          <a:xfrm>
            <a:off x="194520" y="1273488"/>
            <a:ext cx="861035" cy="4536581"/>
            <a:chOff x="233709" y="1965819"/>
            <a:chExt cx="861035" cy="4536581"/>
          </a:xfrm>
        </p:grpSpPr>
        <p:pic>
          <p:nvPicPr>
            <p:cNvPr id="198" name="Google Shape;198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9022" y="1965819"/>
              <a:ext cx="845722" cy="298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9022" y="2648877"/>
              <a:ext cx="741844" cy="35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5"/>
            <p:cNvPicPr preferRelativeResize="0"/>
            <p:nvPr/>
          </p:nvPicPr>
          <p:blipFill rotWithShape="1">
            <a:blip r:embed="rId5">
              <a:alphaModFix/>
            </a:blip>
            <a:srcRect t="14743" b="15007"/>
            <a:stretch/>
          </p:blipFill>
          <p:spPr>
            <a:xfrm>
              <a:off x="249022" y="3344627"/>
              <a:ext cx="801272" cy="417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5"/>
            <p:cNvPicPr preferRelativeResize="0"/>
            <p:nvPr/>
          </p:nvPicPr>
          <p:blipFill rotWithShape="1">
            <a:blip r:embed="rId6">
              <a:alphaModFix/>
            </a:blip>
            <a:srcRect t="53650" b="4413"/>
            <a:stretch/>
          </p:blipFill>
          <p:spPr>
            <a:xfrm>
              <a:off x="233709" y="4102540"/>
              <a:ext cx="788105" cy="280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5"/>
            <p:cNvPicPr preferRelativeResize="0"/>
            <p:nvPr/>
          </p:nvPicPr>
          <p:blipFill rotWithShape="1">
            <a:blip r:embed="rId7">
              <a:alphaModFix/>
            </a:blip>
            <a:srcRect l="13335" t="9710" r="8454" b="14088"/>
            <a:stretch/>
          </p:blipFill>
          <p:spPr>
            <a:xfrm>
              <a:off x="249023" y="4723484"/>
              <a:ext cx="845721" cy="458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3709" y="5400653"/>
              <a:ext cx="788105" cy="400058"/>
            </a:xfrm>
            <a:prstGeom prst="rect">
              <a:avLst/>
            </a:prstGeom>
            <a:noFill/>
            <a:ln>
              <a:noFill/>
            </a:ln>
            <a:effectLst>
              <a:outerShdw blurRad="152400" dist="50800" dir="5400000" algn="ctr" rotWithShape="0">
                <a:schemeClr val="dk1"/>
              </a:outerShdw>
            </a:effectLst>
          </p:spPr>
        </p:pic>
        <p:pic>
          <p:nvPicPr>
            <p:cNvPr id="204" name="Google Shape;204;p2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49022" y="6142714"/>
              <a:ext cx="801272" cy="3596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lt1"/>
              </a:outerShdw>
            </a:effectLst>
          </p:spPr>
        </p:pic>
      </p:grpSp>
      <p:sp>
        <p:nvSpPr>
          <p:cNvPr id="14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2141621" y="0"/>
            <a:ext cx="77723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Expected Feature List</a:t>
            </a:r>
            <a:endParaRPr sz="4400" b="0" i="0" u="none" strike="noStrike" cap="none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235107" y="1756229"/>
            <a:ext cx="420914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Tuition Post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Request Tutor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Available Tutor list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Nearest tutor(using map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latin typeface="Century Schoolbook" panose="02040604050505020304" pitchFamily="18" charset="0"/>
              </a:rPr>
              <a:t>Quick Messaging System (Chat</a:t>
            </a:r>
            <a:r>
              <a:rPr lang="en-US" sz="1800" dirty="0" smtClean="0">
                <a:latin typeface="Century Schoolbook" panose="02040604050505020304" pitchFamily="18" charset="0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 smtClean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532685" y="1756229"/>
            <a:ext cx="438778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Online Tuition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Assignment Help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Download books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Payment</a:t>
            </a:r>
            <a:endParaRPr sz="1800" b="0" i="0" u="none" strike="noStrike" cap="none" dirty="0">
              <a:solidFill>
                <a:srgbClr val="000000"/>
              </a:solidFill>
              <a:latin typeface="Century Schoolbook" panose="020406040505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Review &amp;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Rating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latin typeface="Century Schoolbook" panose="02040604050505020304" pitchFamily="18" charset="0"/>
              </a:rPr>
              <a:t>Provides </a:t>
            </a:r>
            <a:r>
              <a:rPr lang="en-US" sz="1800" dirty="0" smtClean="0">
                <a:latin typeface="Century Schoolbook" panose="02040604050505020304" pitchFamily="18" charset="0"/>
              </a:rPr>
              <a:t>Suggestions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Century Schoolbook" panose="02040604050505020304" pitchFamily="18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1">
                <a:solidFill>
                  <a:schemeClr val="lt1"/>
                </a:solidFill>
              </a:rPr>
              <a:t>Feasibility Analysis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8"/>
          <p:cNvGraphicFramePr/>
          <p:nvPr/>
        </p:nvGraphicFramePr>
        <p:xfrm>
          <a:off x="1233714" y="342294"/>
          <a:ext cx="8824675" cy="5982000"/>
        </p:xfrm>
        <a:graphic>
          <a:graphicData uri="http://schemas.openxmlformats.org/drawingml/2006/table">
            <a:tbl>
              <a:tblPr firstRow="1" bandRow="1">
                <a:noFill/>
                <a:tableStyleId>{03C7BCDA-9054-4A47-846E-52EF596B5B40}</a:tableStyleId>
              </a:tblPr>
              <a:tblGrid>
                <a:gridCol w="21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Feasibility Type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Schedule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 months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Technical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Hardware</a:t>
                      </a:r>
                      <a:r>
                        <a:rPr lang="en-US" sz="1800" u="none" strike="noStrike" cap="none"/>
                        <a:t>: Computers, routers, web cameras, etc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Software:  </a:t>
                      </a:r>
                      <a:r>
                        <a:rPr lang="en-US" sz="1800" b="0" u="none" strike="noStrike" cap="none"/>
                        <a:t>Browser software, web design software(Sketch, Figma, Adobe XD, etc)</a:t>
                      </a:r>
                      <a:r>
                        <a:rPr lang="en-US" sz="1800" b="1" u="none" strike="noStrike" cap="none"/>
                        <a:t>, </a:t>
                      </a:r>
                      <a:r>
                        <a:rPr lang="en-US" sz="1800" b="0" u="none" strike="noStrike" cap="none"/>
                        <a:t>web development software(Bootstrap, Github, etc), video conferencing software(zoom)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Organizational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 our team, we have the required technical knowledge and resources to implement the project. So no external training would be required.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166550" y="0"/>
            <a:ext cx="5643300" cy="431100"/>
          </a:xfrm>
          <a:prstGeom prst="rect">
            <a:avLst/>
          </a:prstGeom>
          <a:solidFill>
            <a:srgbClr val="57575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600" b="1" dirty="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Research paper Study</a:t>
            </a:r>
            <a:endParaRPr sz="1600" b="1" dirty="0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27" name="Google Shape;227;p29"/>
          <p:cNvGraphicFramePr/>
          <p:nvPr>
            <p:extLst>
              <p:ext uri="{D42A27DB-BD31-4B8C-83A1-F6EECF244321}">
                <p14:modId xmlns:p14="http://schemas.microsoft.com/office/powerpoint/2010/main" val="2005721166"/>
              </p:ext>
            </p:extLst>
          </p:nvPr>
        </p:nvGraphicFramePr>
        <p:xfrm>
          <a:off x="166550" y="431100"/>
          <a:ext cx="10918900" cy="6278840"/>
        </p:xfrm>
        <a:graphic>
          <a:graphicData uri="http://schemas.openxmlformats.org/drawingml/2006/table">
            <a:tbl>
              <a:tblPr>
                <a:noFill/>
                <a:tableStyleId>{BC6B366A-D0F7-4BBE-BD28-073295C52AB5}</a:tableStyleId>
              </a:tblPr>
              <a:tblGrid>
                <a:gridCol w="27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</a:rPr>
                        <a:t>Author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ADADA"/>
                          </a:solidFill>
                        </a:rPr>
                        <a:t>Year</a:t>
                      </a:r>
                      <a:endParaRPr>
                        <a:solidFill>
                          <a:srgbClr val="DADADA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EFEFE"/>
                          </a:solidFill>
                        </a:rPr>
                        <a:t>Contribution</a:t>
                      </a:r>
                      <a:endParaRPr dirty="0">
                        <a:solidFill>
                          <a:srgbClr val="FEFEFE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5757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EFEFE"/>
                          </a:solidFill>
                        </a:rPr>
                        <a:t>Difference</a:t>
                      </a:r>
                      <a:endParaRPr dirty="0">
                        <a:solidFill>
                          <a:srgbClr val="FEFEFE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4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Hutanu</a:t>
                      </a:r>
                      <a:r>
                        <a:rPr lang="en-US" dirty="0"/>
                        <a:t> et al [1]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2017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Proposed a </a:t>
                      </a:r>
                      <a:r>
                        <a:rPr lang="en-US" dirty="0" err="1"/>
                        <a:t>cmL</a:t>
                      </a:r>
                      <a:r>
                        <a:rPr lang="en-US" dirty="0"/>
                        <a:t>-plus platform to help both researchers, engineers and tutors to have a face-to face online interaction and easy learning experience over any mobile devices.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 for general students tutor searching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Mohammad et al [2]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2013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 a tutor or tuition searching platform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Dan Lo and Larry Wang [3]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Proposed an online tutoring system with instant responses. This study shows how online tutoring is effective and what is the best practice to achieve the goal.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Only for professionals and online tutoring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Govaerts</a:t>
                      </a:r>
                      <a:r>
                        <a:rPr lang="en-US" dirty="0"/>
                        <a:t> et al [4]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2014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Proposed an online tutoring platform Go-Lab to help new tutors to get help from experienced tutor and become an expert.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 designed for students 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537826" y="775990"/>
            <a:ext cx="10189500" cy="447811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References </a:t>
            </a:r>
            <a:endParaRPr sz="27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[2]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[4]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Sten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Faysal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131244" y="1295980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entury Schoolbook"/>
              <a:buNone/>
            </a:pPr>
            <a:r>
              <a:rPr lang="en-US" sz="8800" b="1">
                <a:solidFill>
                  <a:schemeClr val="lt1"/>
                </a:solidFill>
              </a:rPr>
              <a:t>Thank You</a:t>
            </a:r>
            <a:r>
              <a:rPr lang="en-US">
                <a:solidFill>
                  <a:schemeClr val="lt1"/>
                </a:solidFill>
              </a:rPr>
              <a:t/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For Your Time And Attention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17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923925" y="1409700"/>
            <a:ext cx="3771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Course Teacher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:</a:t>
            </a:r>
          </a:p>
          <a:p>
            <a:pPr>
              <a:buSzPts val="3200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Ahmmed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Associate Professor, CSE Director, Center for Development of IT Professionals (CDIP)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entury Schoolbook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 flipH="1">
            <a:off x="923925" y="3692526"/>
            <a:ext cx="5659756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Presented By: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Iftekharul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 Islam -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0122410013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Rayhan Al Shorif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entury Schoolbook"/>
              </a:rPr>
              <a:t> –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0122410022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F. M.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Shefat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Hossain Niloy-0122310011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Arnab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Protim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Mondal-0122320014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94978" y="1996701"/>
            <a:ext cx="4071514" cy="28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dirty="0"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Platform to find out reliable study assistant</a:t>
            </a:r>
            <a:endParaRPr sz="2800" dirty="0"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6403" y="1218673"/>
            <a:ext cx="2262150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2996" y="3704654"/>
            <a:ext cx="2328965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8251" y="1218673"/>
            <a:ext cx="2427796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8252" y="3704654"/>
            <a:ext cx="2427796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1" name="Google Shape;121;p17"/>
          <p:cNvSpPr txBox="1"/>
          <p:nvPr/>
        </p:nvSpPr>
        <p:spPr>
          <a:xfrm>
            <a:off x="1981201" y="160768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sz="4400" b="0" i="0" u="none" strike="noStrike" cap="non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364998" y="2895600"/>
            <a:ext cx="10779252" cy="19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 sz="44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745674" y="327022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Motivation</a:t>
            </a:r>
            <a:endParaRPr sz="4400" b="0" i="0" u="none" strike="noStrike" cap="none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2648973" y="711742"/>
            <a:ext cx="12629171" cy="5905546"/>
            <a:chOff x="-4958608" y="-759787"/>
            <a:chExt cx="12629171" cy="5905546"/>
          </a:xfrm>
        </p:grpSpPr>
        <p:sp>
          <p:nvSpPr>
            <p:cNvPr id="129" name="Google Shape;129;p18"/>
            <p:cNvSpPr/>
            <p:nvPr/>
          </p:nvSpPr>
          <p:spPr>
            <a:xfrm>
              <a:off x="-4958608" y="-759787"/>
              <a:ext cx="5905546" cy="5905546"/>
            </a:xfrm>
            <a:prstGeom prst="blockArc">
              <a:avLst>
                <a:gd name="adj1" fmla="val 18900000"/>
                <a:gd name="adj2" fmla="val 2700000"/>
                <a:gd name="adj3" fmla="val 366"/>
              </a:avLst>
            </a:prstGeom>
            <a:noFill/>
            <a:ln w="13950" cap="flat" cmpd="sng">
              <a:solidFill>
                <a:srgbClr val="5757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14290" y="274035"/>
              <a:ext cx="7256273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414290" y="274035"/>
              <a:ext cx="7256273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Always existing demand of experienced tutor</a:t>
              </a:r>
              <a:endParaRPr sz="20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1526" y="20548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07273" y="1096405"/>
              <a:ext cx="6863290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807273" y="1096405"/>
              <a:ext cx="6863290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tutor</a:t>
              </a:r>
              <a:endParaRPr sz="20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64509" y="102785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927887" y="1918775"/>
              <a:ext cx="6742676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927887" y="1918775"/>
              <a:ext cx="6742676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5124" y="185022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807273" y="2741144"/>
              <a:ext cx="6863290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807273" y="2741144"/>
              <a:ext cx="6863290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Students and many varsity graduates are in quest of tuition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64509" y="2672592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14290" y="3563514"/>
              <a:ext cx="7256273" cy="548421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414290" y="3563514"/>
              <a:ext cx="7256273" cy="54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53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1526" y="3494961"/>
              <a:ext cx="685527" cy="685527"/>
            </a:xfrm>
            <a:prstGeom prst="ellipse">
              <a:avLst/>
            </a:prstGeom>
            <a:solidFill>
              <a:schemeClr val="lt1"/>
            </a:solidFill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113086" y="224349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Existing </a:t>
            </a:r>
            <a:r>
              <a:rPr lang="en-US" sz="4400" b="1" i="0" u="none" strike="noStrike" cap="none" dirty="0" smtClean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Products</a:t>
            </a:r>
            <a:endParaRPr sz="4400" b="0" i="0" u="none" strike="noStrike" cap="none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l="13335" t="9710" r="8454" b="14088"/>
          <a:stretch/>
        </p:blipFill>
        <p:spPr>
          <a:xfrm>
            <a:off x="7179683" y="1680568"/>
            <a:ext cx="2148114" cy="8708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699" y="2852076"/>
            <a:ext cx="2092226" cy="7701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942" y="1798537"/>
            <a:ext cx="3174603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t="14743" b="15007"/>
          <a:stretch/>
        </p:blipFill>
        <p:spPr>
          <a:xfrm>
            <a:off x="1400142" y="3962400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2257" y="3137191"/>
            <a:ext cx="1966336" cy="48503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774" y="4116653"/>
            <a:ext cx="1587302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9">
            <a:alphaModFix/>
          </a:blip>
          <a:srcRect t="53650" b="4413"/>
          <a:stretch/>
        </p:blipFill>
        <p:spPr>
          <a:xfrm>
            <a:off x="1389942" y="5272815"/>
            <a:ext cx="2296377" cy="43394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2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428" y="658550"/>
            <a:ext cx="3174603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62" name="Google Shape;162;p20"/>
          <p:cNvSpPr txBox="1"/>
          <p:nvPr/>
        </p:nvSpPr>
        <p:spPr>
          <a:xfrm>
            <a:off x="5718629" y="788558"/>
            <a:ext cx="5050971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Blog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Download academic books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718629" y="3611587"/>
            <a:ext cx="5050971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867428" y="3466444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956" y="788558"/>
            <a:ext cx="2092226" cy="77014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0" name="Google Shape;170;p21"/>
          <p:cNvSpPr txBox="1"/>
          <p:nvPr/>
        </p:nvSpPr>
        <p:spPr>
          <a:xfrm>
            <a:off x="5718629" y="788558"/>
            <a:ext cx="5050971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Request a tutor(tell us about your specific requirements)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Premium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t="53650" b="4413"/>
          <a:stretch/>
        </p:blipFill>
        <p:spPr>
          <a:xfrm>
            <a:off x="1086956" y="3924478"/>
            <a:ext cx="2296377" cy="43394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2" name="Google Shape;172;p21"/>
          <p:cNvSpPr txBox="1"/>
          <p:nvPr/>
        </p:nvSpPr>
        <p:spPr>
          <a:xfrm>
            <a:off x="5718629" y="3943162"/>
            <a:ext cx="5050971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Tutor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Today Available Tuition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Request for tutors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l="13335" t="9710" r="8454" b="14088"/>
          <a:stretch/>
        </p:blipFill>
        <p:spPr>
          <a:xfrm>
            <a:off x="911618" y="397459"/>
            <a:ext cx="2148114" cy="8708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78" name="Google Shape;178;p22"/>
          <p:cNvSpPr txBox="1"/>
          <p:nvPr/>
        </p:nvSpPr>
        <p:spPr>
          <a:xfrm>
            <a:off x="6116837" y="397459"/>
            <a:ext cx="4634738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Online tuition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Assignment Help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618" y="3536780"/>
            <a:ext cx="1966336" cy="48503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80" name="Google Shape;180;p22"/>
          <p:cNvSpPr txBox="1"/>
          <p:nvPr/>
        </p:nvSpPr>
        <p:spPr>
          <a:xfrm>
            <a:off x="6116837" y="3536780"/>
            <a:ext cx="4634738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Tutors near you(using map)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5B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367" y="727243"/>
            <a:ext cx="1587302" cy="634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186" name="Google Shape;186;p23"/>
          <p:cNvSpPr txBox="1"/>
          <p:nvPr/>
        </p:nvSpPr>
        <p:spPr>
          <a:xfrm>
            <a:off x="6131827" y="727243"/>
            <a:ext cx="4634738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Features: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Hire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Become tutor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Blog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News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Reviewed teacher suggestion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Payment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734</Words>
  <Application>Microsoft Office PowerPoint</Application>
  <PresentationFormat>Widescreen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Tahoma</vt:lpstr>
      <vt:lpstr>Algerian</vt:lpstr>
      <vt:lpstr>Arial Black</vt:lpstr>
      <vt:lpstr>Roboto</vt:lpstr>
      <vt:lpstr>Arial</vt:lpstr>
      <vt:lpstr>Noto Sans Symbols</vt:lpstr>
      <vt:lpstr>Century Schoolbook</vt:lpstr>
      <vt:lpstr>View</vt:lpstr>
      <vt:lpstr>View</vt:lpstr>
      <vt:lpstr>TUITION Management System</vt:lpstr>
      <vt:lpstr>PowerPoint Presentation</vt:lpstr>
      <vt:lpstr>Platform to find out reliable study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 Analysis</vt:lpstr>
      <vt:lpstr>PowerPoint Presentation</vt:lpstr>
      <vt:lpstr>PowerPoint Presentation</vt:lpstr>
      <vt:lpstr>Feasibility Analysis</vt:lpstr>
      <vt:lpstr>PowerPoint Presentation</vt:lpstr>
      <vt:lpstr>PowerPoint Presentation</vt:lpstr>
      <vt:lpstr>PowerPoint Presentation</vt:lpstr>
      <vt:lpstr>Thank You For Your Time And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Management System</dc:title>
  <dc:creator>Rayhan Al Shorif</dc:creator>
  <cp:lastModifiedBy>Rayhan Al Shorif</cp:lastModifiedBy>
  <cp:revision>7</cp:revision>
  <dcterms:modified xsi:type="dcterms:W3CDTF">2024-01-30T18:46:18Z</dcterms:modified>
</cp:coreProperties>
</file>