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  <p:sldMasterId id="2147483652" r:id="rId7"/>
    <p:sldMasterId id="2147483655" r:id="rId8"/>
    <p:sldMasterId id="2147483657" r:id="rId9"/>
    <p:sldMasterId id="2147483659" r:id="rId10"/>
    <p:sldMasterId id="2147483661" r:id="rId11"/>
    <p:sldMasterId id="2147483663" r:id="rId12"/>
    <p:sldMasterId id="2147483665" r:id="rId13"/>
    <p:sldMasterId id="2147483667" r:id="rId14"/>
    <p:sldMasterId id="2147483669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</p:sldIdLst>
  <p:sldSz cy="6858000" cx="9144000"/>
  <p:notesSz cx="6858000" cy="9144000"/>
  <p:embeddedFontLst>
    <p:embeddedFont>
      <p:font typeface="Corbel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1" roundtripDataSignature="AMtx7mhT7jwLbY3jYiu2HLNplYo1jxEr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82E5AE-7C8E-496E-AF29-14DEC7B509FD}">
  <a:tblStyle styleId="{9F82E5AE-7C8E-496E-AF29-14DEC7B509F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44" Type="http://schemas.openxmlformats.org/officeDocument/2006/relationships/slide" Target="slides/slide28.xml"/><Relationship Id="rId43" Type="http://schemas.openxmlformats.org/officeDocument/2006/relationships/slide" Target="slides/slide27.xml"/><Relationship Id="rId46" Type="http://schemas.openxmlformats.org/officeDocument/2006/relationships/slide" Target="slides/slide30.xml"/><Relationship Id="rId45" Type="http://schemas.openxmlformats.org/officeDocument/2006/relationships/slide" Target="slides/slide29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font" Target="fonts/Corbel-bold.fntdata"/><Relationship Id="rId47" Type="http://schemas.openxmlformats.org/officeDocument/2006/relationships/font" Target="fonts/Corbel-regular.fntdata"/><Relationship Id="rId49" Type="http://schemas.openxmlformats.org/officeDocument/2006/relationships/font" Target="fonts/Corbel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9" Type="http://schemas.openxmlformats.org/officeDocument/2006/relationships/slide" Target="slides/slide13.xml"/><Relationship Id="rId51" Type="http://customschemas.google.com/relationships/presentationmetadata" Target="metadata"/><Relationship Id="rId50" Type="http://schemas.openxmlformats.org/officeDocument/2006/relationships/font" Target="fonts/Corbel-boldItalic.fntdata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9" name="Google Shape;3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7" name="Google Shape;3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9" name="Google Shape;3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4" name="Google Shape;2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ctrTitle"/>
          </p:nvPr>
        </p:nvSpPr>
        <p:spPr>
          <a:xfrm>
            <a:off x="4114800" y="1572768"/>
            <a:ext cx="4910328" cy="2130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1" sz="4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" type="subTitle"/>
          </p:nvPr>
        </p:nvSpPr>
        <p:spPr>
          <a:xfrm>
            <a:off x="4114800" y="3711388"/>
            <a:ext cx="4910328" cy="886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  <a:defRPr b="1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9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9"/>
          <p:cNvSpPr txBox="1"/>
          <p:nvPr>
            <p:ph type="title"/>
          </p:nvPr>
        </p:nvSpPr>
        <p:spPr>
          <a:xfrm>
            <a:off x="457200" y="1524000"/>
            <a:ext cx="3581400" cy="1252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9"/>
          <p:cNvSpPr txBox="1"/>
          <p:nvPr>
            <p:ph idx="1" type="body"/>
          </p:nvPr>
        </p:nvSpPr>
        <p:spPr>
          <a:xfrm>
            <a:off x="457200" y="2895600"/>
            <a:ext cx="3581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4" name="Google Shape;164;p49"/>
          <p:cNvSpPr/>
          <p:nvPr>
            <p:ph idx="2" type="pic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noFill/>
          <a:ln>
            <a:noFill/>
          </a:ln>
        </p:spPr>
      </p:sp>
      <p:sp>
        <p:nvSpPr>
          <p:cNvPr id="165" name="Google Shape;165;p49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9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9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1"/>
          <p:cNvSpPr txBox="1"/>
          <p:nvPr>
            <p:ph idx="1" type="body"/>
          </p:nvPr>
        </p:nvSpPr>
        <p:spPr>
          <a:xfrm rot="5400000">
            <a:off x="2590800" y="-76200"/>
            <a:ext cx="3962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51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1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1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3"/>
          <p:cNvSpPr txBox="1"/>
          <p:nvPr>
            <p:ph type="title"/>
          </p:nvPr>
        </p:nvSpPr>
        <p:spPr>
          <a:xfrm rot="5400000">
            <a:off x="5591969" y="2574132"/>
            <a:ext cx="5516563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3"/>
          <p:cNvSpPr txBox="1"/>
          <p:nvPr>
            <p:ph idx="1" type="body"/>
          </p:nvPr>
        </p:nvSpPr>
        <p:spPr>
          <a:xfrm rot="5400000">
            <a:off x="1013619" y="53181"/>
            <a:ext cx="5516563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53"/>
          <p:cNvSpPr txBox="1"/>
          <p:nvPr>
            <p:ph idx="10" type="dt"/>
          </p:nvPr>
        </p:nvSpPr>
        <p:spPr>
          <a:xfrm>
            <a:off x="7556500" y="6356350"/>
            <a:ext cx="1147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3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3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spcBef>
                <a:spcPts val="2000"/>
              </a:spcBef>
              <a:spcAft>
                <a:spcPts val="0"/>
              </a:spcAft>
              <a:buSzPts val="2160"/>
              <a:buChar char="●"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●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●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type="title"/>
          </p:nvPr>
        </p:nvSpPr>
        <p:spPr>
          <a:xfrm>
            <a:off x="457199" y="658906"/>
            <a:ext cx="3602039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" type="body"/>
          </p:nvPr>
        </p:nvSpPr>
        <p:spPr>
          <a:xfrm>
            <a:off x="4473388" y="273051"/>
            <a:ext cx="4206240" cy="5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54330" lvl="1" marL="914400" algn="l">
              <a:spcBef>
                <a:spcPts val="440"/>
              </a:spcBef>
              <a:spcAft>
                <a:spcPts val="0"/>
              </a:spcAft>
              <a:buSzPts val="1980"/>
              <a:buChar char="●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2000"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36"/>
          <p:cNvSpPr txBox="1"/>
          <p:nvPr>
            <p:ph idx="2" type="body"/>
          </p:nvPr>
        </p:nvSpPr>
        <p:spPr>
          <a:xfrm>
            <a:off x="457199" y="1905001"/>
            <a:ext cx="3602039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36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Title Slide with Pictur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type="ctrTitle"/>
          </p:nvPr>
        </p:nvSpPr>
        <p:spPr>
          <a:xfrm>
            <a:off x="5365376" y="1573306"/>
            <a:ext cx="3653117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" type="subTitle"/>
          </p:nvPr>
        </p:nvSpPr>
        <p:spPr>
          <a:xfrm>
            <a:off x="5365376" y="3998259"/>
            <a:ext cx="3653117" cy="88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SzPts val="216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9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9"/>
          <p:cNvSpPr/>
          <p:nvPr>
            <p:ph idx="2" type="pic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noFill/>
          <a:ln>
            <a:noFill/>
          </a:ln>
        </p:spPr>
      </p:sp>
      <p:sp>
        <p:nvSpPr>
          <p:cNvPr id="80" name="Google Shape;80;p39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/>
          <p:nvPr>
            <p:ph type="title"/>
          </p:nvPr>
        </p:nvSpPr>
        <p:spPr>
          <a:xfrm>
            <a:off x="457200" y="2133600"/>
            <a:ext cx="822801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>
            <a:off x="457200" y="3529013"/>
            <a:ext cx="8228013" cy="134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41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3"/>
          <p:cNvSpPr txBox="1"/>
          <p:nvPr>
            <p:ph idx="1" type="body"/>
          </p:nvPr>
        </p:nvSpPr>
        <p:spPr>
          <a:xfrm>
            <a:off x="457200" y="2057401"/>
            <a:ext cx="3931920" cy="398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2000"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43"/>
          <p:cNvSpPr txBox="1"/>
          <p:nvPr>
            <p:ph idx="2" type="body"/>
          </p:nvPr>
        </p:nvSpPr>
        <p:spPr>
          <a:xfrm>
            <a:off x="4754880" y="2057401"/>
            <a:ext cx="3931920" cy="398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2000"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3" name="Google Shape;113;p43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3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" type="body"/>
          </p:nvPr>
        </p:nvSpPr>
        <p:spPr>
          <a:xfrm>
            <a:off x="457200" y="1734670"/>
            <a:ext cx="3931920" cy="744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6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45"/>
          <p:cNvSpPr txBox="1"/>
          <p:nvPr>
            <p:ph idx="2" type="body"/>
          </p:nvPr>
        </p:nvSpPr>
        <p:spPr>
          <a:xfrm>
            <a:off x="457200" y="2514600"/>
            <a:ext cx="3931920" cy="3523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2000"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9" name="Google Shape;129;p45"/>
          <p:cNvSpPr txBox="1"/>
          <p:nvPr>
            <p:ph idx="3" type="body"/>
          </p:nvPr>
        </p:nvSpPr>
        <p:spPr>
          <a:xfrm>
            <a:off x="4754880" y="1734670"/>
            <a:ext cx="3931920" cy="744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6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45"/>
          <p:cNvSpPr txBox="1"/>
          <p:nvPr>
            <p:ph idx="4" type="body"/>
          </p:nvPr>
        </p:nvSpPr>
        <p:spPr>
          <a:xfrm>
            <a:off x="4754880" y="2514600"/>
            <a:ext cx="3931920" cy="3523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2000"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45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7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7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7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9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0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0" y="1460500"/>
            <a:ext cx="9144000" cy="46037"/>
            <a:chOff x="0" y="1613647"/>
            <a:chExt cx="9144000" cy="45291"/>
          </a:xfrm>
        </p:grpSpPr>
        <p:cxnSp>
          <p:nvCxnSpPr>
            <p:cNvPr id="11" name="Google Shape;11;p31"/>
            <p:cNvCxnSpPr/>
            <p:nvPr/>
          </p:nvCxnSpPr>
          <p:spPr>
            <a:xfrm>
              <a:off x="0" y="1657376"/>
              <a:ext cx="9144000" cy="1562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" name="Google Shape;12;p31"/>
            <p:cNvCxnSpPr/>
            <p:nvPr/>
          </p:nvCxnSpPr>
          <p:spPr>
            <a:xfrm>
              <a:off x="0" y="1613647"/>
              <a:ext cx="9144000" cy="15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" name="Google Shape;13;p31"/>
          <p:cNvGrpSpPr/>
          <p:nvPr/>
        </p:nvGrpSpPr>
        <p:grpSpPr>
          <a:xfrm>
            <a:off x="0" y="4953000"/>
            <a:ext cx="9144000" cy="46037"/>
            <a:chOff x="0" y="1613647"/>
            <a:chExt cx="9144000" cy="45291"/>
          </a:xfrm>
        </p:grpSpPr>
        <p:cxnSp>
          <p:nvCxnSpPr>
            <p:cNvPr id="14" name="Google Shape;14;p31"/>
            <p:cNvCxnSpPr/>
            <p:nvPr/>
          </p:nvCxnSpPr>
          <p:spPr>
            <a:xfrm>
              <a:off x="0" y="1657376"/>
              <a:ext cx="9144000" cy="1562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" name="Google Shape;15;p31"/>
            <p:cNvCxnSpPr/>
            <p:nvPr/>
          </p:nvCxnSpPr>
          <p:spPr>
            <a:xfrm>
              <a:off x="0" y="1613647"/>
              <a:ext cx="9144000" cy="15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6" name="Google Shape;16;p31"/>
          <p:cNvSpPr/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593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" name="Google Shape;17;p31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>
            <a:gsLst>
              <a:gs pos="0">
                <a:srgbClr val="F97817">
                  <a:alpha val="29803"/>
                </a:srgbClr>
              </a:gs>
              <a:gs pos="100000">
                <a:srgbClr val="C65805">
                  <a:alpha val="2980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" name="Google Shape;18;p31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>
            <a:gsLst>
              <a:gs pos="0">
                <a:srgbClr val="F97817">
                  <a:alpha val="29803"/>
                </a:srgbClr>
              </a:gs>
              <a:gs pos="100000">
                <a:srgbClr val="C65805">
                  <a:alpha val="2980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" name="Google Shape;19;p31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>
            <a:gsLst>
              <a:gs pos="0">
                <a:srgbClr val="F97817">
                  <a:alpha val="29803"/>
                </a:srgbClr>
              </a:gs>
              <a:gs pos="100000">
                <a:srgbClr val="C65805">
                  <a:alpha val="2980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1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b="1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1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147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31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1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50"/>
          <p:cNvGrpSpPr/>
          <p:nvPr/>
        </p:nvGrpSpPr>
        <p:grpSpPr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170" name="Google Shape;170;p50"/>
            <p:cNvCxnSpPr/>
            <p:nvPr/>
          </p:nvCxnSpPr>
          <p:spPr>
            <a:xfrm>
              <a:off x="0" y="1657321"/>
              <a:ext cx="9144000" cy="1617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1" name="Google Shape;171;p50"/>
            <p:cNvCxnSpPr/>
            <p:nvPr/>
          </p:nvCxnSpPr>
          <p:spPr>
            <a:xfrm>
              <a:off x="0" y="1613647"/>
              <a:ext cx="9144000" cy="161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72" name="Google Shape;172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3" name="Google Shape;173;p50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b="1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1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147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4" name="Google Shape;174;p50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50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50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2"/>
          <p:cNvGrpSpPr/>
          <p:nvPr/>
        </p:nvGrpSpPr>
        <p:grpSpPr>
          <a:xfrm rot="5400000">
            <a:off x="4030661" y="3392487"/>
            <a:ext cx="6858002" cy="44450"/>
            <a:chOff x="-19051" y="1649233"/>
            <a:chExt cx="9144002" cy="45291"/>
          </a:xfrm>
        </p:grpSpPr>
        <p:cxnSp>
          <p:nvCxnSpPr>
            <p:cNvPr id="185" name="Google Shape;185;p52"/>
            <p:cNvCxnSpPr/>
            <p:nvPr/>
          </p:nvCxnSpPr>
          <p:spPr>
            <a:xfrm>
              <a:off x="-19051" y="1692907"/>
              <a:ext cx="9144001" cy="1617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" name="Google Shape;186;p52"/>
            <p:cNvCxnSpPr/>
            <p:nvPr/>
          </p:nvCxnSpPr>
          <p:spPr>
            <a:xfrm>
              <a:off x="-19050" y="1649233"/>
              <a:ext cx="9144001" cy="161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87" name="Google Shape;187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8" name="Google Shape;188;p52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b="1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1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147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9" name="Google Shape;189;p52"/>
          <p:cNvSpPr txBox="1"/>
          <p:nvPr>
            <p:ph idx="10" type="dt"/>
          </p:nvPr>
        </p:nvSpPr>
        <p:spPr>
          <a:xfrm>
            <a:off x="7556500" y="6356350"/>
            <a:ext cx="1147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52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52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3"/>
          <p:cNvGrpSpPr/>
          <p:nvPr/>
        </p:nvGrpSpPr>
        <p:grpSpPr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33" name="Google Shape;33;p33"/>
            <p:cNvCxnSpPr/>
            <p:nvPr/>
          </p:nvCxnSpPr>
          <p:spPr>
            <a:xfrm>
              <a:off x="0" y="1657321"/>
              <a:ext cx="9144000" cy="1617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" name="Google Shape;34;p33"/>
            <p:cNvCxnSpPr/>
            <p:nvPr/>
          </p:nvCxnSpPr>
          <p:spPr>
            <a:xfrm>
              <a:off x="0" y="1613647"/>
              <a:ext cx="9144000" cy="161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5" name="Google Shape;35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b="1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1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147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b="1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1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147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Google Shape;49;p35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5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5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8"/>
          <p:cNvGrpSpPr/>
          <p:nvPr/>
        </p:nvGrpSpPr>
        <p:grpSpPr>
          <a:xfrm>
            <a:off x="0" y="1460500"/>
            <a:ext cx="9144000" cy="46037"/>
            <a:chOff x="0" y="1613647"/>
            <a:chExt cx="9144000" cy="45291"/>
          </a:xfrm>
        </p:grpSpPr>
        <p:cxnSp>
          <p:nvCxnSpPr>
            <p:cNvPr id="65" name="Google Shape;65;p38"/>
            <p:cNvCxnSpPr/>
            <p:nvPr/>
          </p:nvCxnSpPr>
          <p:spPr>
            <a:xfrm>
              <a:off x="0" y="1657376"/>
              <a:ext cx="9144000" cy="1562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" name="Google Shape;66;p38"/>
            <p:cNvCxnSpPr/>
            <p:nvPr/>
          </p:nvCxnSpPr>
          <p:spPr>
            <a:xfrm>
              <a:off x="0" y="1613647"/>
              <a:ext cx="9144000" cy="15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7" name="Google Shape;67;p38"/>
          <p:cNvGrpSpPr/>
          <p:nvPr/>
        </p:nvGrpSpPr>
        <p:grpSpPr>
          <a:xfrm>
            <a:off x="0" y="4953000"/>
            <a:ext cx="9144000" cy="46037"/>
            <a:chOff x="0" y="1613647"/>
            <a:chExt cx="9144000" cy="45291"/>
          </a:xfrm>
        </p:grpSpPr>
        <p:cxnSp>
          <p:nvCxnSpPr>
            <p:cNvPr id="68" name="Google Shape;68;p38"/>
            <p:cNvCxnSpPr/>
            <p:nvPr/>
          </p:nvCxnSpPr>
          <p:spPr>
            <a:xfrm>
              <a:off x="0" y="1657376"/>
              <a:ext cx="9144000" cy="1562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" name="Google Shape;69;p38"/>
            <p:cNvCxnSpPr/>
            <p:nvPr/>
          </p:nvCxnSpPr>
          <p:spPr>
            <a:xfrm>
              <a:off x="0" y="1613647"/>
              <a:ext cx="9144000" cy="15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0" name="Google Shape;70;p38"/>
          <p:cNvSpPr/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593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" name="Google Shape;71;p38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>
            <a:gsLst>
              <a:gs pos="0">
                <a:srgbClr val="F97817">
                  <a:alpha val="29803"/>
                </a:srgbClr>
              </a:gs>
              <a:gs pos="100000">
                <a:srgbClr val="C65805">
                  <a:alpha val="2980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" name="Google Shape;72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b="1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1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147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38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40"/>
          <p:cNvGrpSpPr/>
          <p:nvPr/>
        </p:nvGrpSpPr>
        <p:grpSpPr>
          <a:xfrm>
            <a:off x="0" y="1447800"/>
            <a:ext cx="9144000" cy="46037"/>
            <a:chOff x="0" y="1613647"/>
            <a:chExt cx="9144000" cy="45291"/>
          </a:xfrm>
        </p:grpSpPr>
        <p:cxnSp>
          <p:nvCxnSpPr>
            <p:cNvPr id="84" name="Google Shape;84;p40"/>
            <p:cNvCxnSpPr/>
            <p:nvPr/>
          </p:nvCxnSpPr>
          <p:spPr>
            <a:xfrm>
              <a:off x="0" y="1657376"/>
              <a:ext cx="9144000" cy="1562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" name="Google Shape;85;p40"/>
            <p:cNvCxnSpPr/>
            <p:nvPr/>
          </p:nvCxnSpPr>
          <p:spPr>
            <a:xfrm>
              <a:off x="0" y="1613647"/>
              <a:ext cx="9144000" cy="15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6" name="Google Shape;86;p40"/>
          <p:cNvGrpSpPr/>
          <p:nvPr/>
        </p:nvGrpSpPr>
        <p:grpSpPr>
          <a:xfrm>
            <a:off x="0" y="4940300"/>
            <a:ext cx="9144000" cy="44450"/>
            <a:chOff x="0" y="1613647"/>
            <a:chExt cx="9144000" cy="45291"/>
          </a:xfrm>
        </p:grpSpPr>
        <p:cxnSp>
          <p:nvCxnSpPr>
            <p:cNvPr id="87" name="Google Shape;87;p40"/>
            <p:cNvCxnSpPr/>
            <p:nvPr/>
          </p:nvCxnSpPr>
          <p:spPr>
            <a:xfrm>
              <a:off x="0" y="1657321"/>
              <a:ext cx="9144000" cy="1617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" name="Google Shape;88;p40"/>
            <p:cNvCxnSpPr/>
            <p:nvPr/>
          </p:nvCxnSpPr>
          <p:spPr>
            <a:xfrm>
              <a:off x="0" y="1613647"/>
              <a:ext cx="9144000" cy="161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9" name="Google Shape;89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Google Shape;90;p40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b="1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1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147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1" name="Google Shape;91;p40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40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42"/>
          <p:cNvGrpSpPr/>
          <p:nvPr/>
        </p:nvGrpSpPr>
        <p:grpSpPr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102" name="Google Shape;102;p42"/>
            <p:cNvCxnSpPr/>
            <p:nvPr/>
          </p:nvCxnSpPr>
          <p:spPr>
            <a:xfrm>
              <a:off x="0" y="1657321"/>
              <a:ext cx="9144000" cy="1617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" name="Google Shape;103;p42"/>
            <p:cNvCxnSpPr/>
            <p:nvPr/>
          </p:nvCxnSpPr>
          <p:spPr>
            <a:xfrm>
              <a:off x="0" y="1613647"/>
              <a:ext cx="9144000" cy="161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4" name="Google Shape;104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5" name="Google Shape;105;p42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b="1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1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147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Google Shape;106;p42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42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42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44"/>
          <p:cNvGrpSpPr/>
          <p:nvPr/>
        </p:nvGrpSpPr>
        <p:grpSpPr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118" name="Google Shape;118;p44"/>
            <p:cNvCxnSpPr/>
            <p:nvPr/>
          </p:nvCxnSpPr>
          <p:spPr>
            <a:xfrm>
              <a:off x="0" y="1657321"/>
              <a:ext cx="9144000" cy="1617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" name="Google Shape;119;p44"/>
            <p:cNvCxnSpPr/>
            <p:nvPr/>
          </p:nvCxnSpPr>
          <p:spPr>
            <a:xfrm>
              <a:off x="0" y="1613647"/>
              <a:ext cx="9144000" cy="161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0" name="Google Shape;120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b="1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1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147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44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6"/>
          <p:cNvGrpSpPr/>
          <p:nvPr/>
        </p:nvGrpSpPr>
        <p:grpSpPr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136" name="Google Shape;136;p46"/>
            <p:cNvCxnSpPr/>
            <p:nvPr/>
          </p:nvCxnSpPr>
          <p:spPr>
            <a:xfrm>
              <a:off x="0" y="1657321"/>
              <a:ext cx="9144000" cy="1617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" name="Google Shape;137;p46"/>
            <p:cNvCxnSpPr/>
            <p:nvPr/>
          </p:nvCxnSpPr>
          <p:spPr>
            <a:xfrm>
              <a:off x="0" y="1613647"/>
              <a:ext cx="9144000" cy="161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8" name="Google Shape;138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9" name="Google Shape;139;p46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b="1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1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147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0" name="Google Shape;140;p46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46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46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48"/>
          <p:cNvGrpSpPr/>
          <p:nvPr/>
        </p:nvGrpSpPr>
        <p:grpSpPr>
          <a:xfrm>
            <a:off x="0" y="1179512"/>
            <a:ext cx="9144000" cy="44450"/>
            <a:chOff x="0" y="1613647"/>
            <a:chExt cx="9144000" cy="45291"/>
          </a:xfrm>
        </p:grpSpPr>
        <p:cxnSp>
          <p:nvCxnSpPr>
            <p:cNvPr id="150" name="Google Shape;150;p48"/>
            <p:cNvCxnSpPr/>
            <p:nvPr/>
          </p:nvCxnSpPr>
          <p:spPr>
            <a:xfrm>
              <a:off x="0" y="1657320"/>
              <a:ext cx="9144000" cy="1618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" name="Google Shape;151;p48"/>
            <p:cNvCxnSpPr/>
            <p:nvPr/>
          </p:nvCxnSpPr>
          <p:spPr>
            <a:xfrm>
              <a:off x="0" y="1613647"/>
              <a:ext cx="9144000" cy="161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52" name="Google Shape;152;p48"/>
          <p:cNvGrpSpPr/>
          <p:nvPr/>
        </p:nvGrpSpPr>
        <p:grpSpPr>
          <a:xfrm>
            <a:off x="0" y="5715000"/>
            <a:ext cx="9144000" cy="46037"/>
            <a:chOff x="0" y="1613647"/>
            <a:chExt cx="9144000" cy="45291"/>
          </a:xfrm>
        </p:grpSpPr>
        <p:cxnSp>
          <p:nvCxnSpPr>
            <p:cNvPr id="153" name="Google Shape;153;p48"/>
            <p:cNvCxnSpPr/>
            <p:nvPr/>
          </p:nvCxnSpPr>
          <p:spPr>
            <a:xfrm>
              <a:off x="0" y="1657376"/>
              <a:ext cx="9144000" cy="1562"/>
            </a:xfrm>
            <a:prstGeom prst="straightConnector1">
              <a:avLst/>
            </a:prstGeom>
            <a:noFill/>
            <a:ln cap="flat" cmpd="sng" w="88900">
              <a:solidFill>
                <a:srgbClr val="5799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" name="Google Shape;154;p48"/>
            <p:cNvCxnSpPr/>
            <p:nvPr/>
          </p:nvCxnSpPr>
          <p:spPr>
            <a:xfrm>
              <a:off x="0" y="1613647"/>
              <a:ext cx="9144000" cy="15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55" name="Google Shape;155;p48"/>
          <p:cNvSpPr/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593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7" name="Google Shape;157;p48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b="1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1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147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8" name="Google Shape;158;p48"/>
          <p:cNvSpPr txBox="1"/>
          <p:nvPr>
            <p:ph idx="10" type="dt"/>
          </p:nvPr>
        </p:nvSpPr>
        <p:spPr>
          <a:xfrm>
            <a:off x="657066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48"/>
          <p:cNvSpPr txBox="1"/>
          <p:nvPr>
            <p:ph idx="11" type="ftr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8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gi.duke.edu/web/sciwrit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3568700" y="1573212"/>
            <a:ext cx="4910137" cy="2130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Research Methods in CS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3568700" y="3711575"/>
            <a:ext cx="4910137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1" i="0" lang="en-US" sz="22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Concision and Simplicity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980"/>
              <a:buNone/>
            </a:pPr>
            <a:r>
              <a:rPr b="1" i="0" lang="en-US" sz="22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in Scientific Writing</a:t>
            </a:r>
            <a:endParaRPr/>
          </a:p>
          <a:p>
            <a:pPr indent="0" lvl="0" marL="0" rtl="0" algn="r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t/>
            </a:r>
            <a:endParaRPr b="1" i="0" sz="2200" u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4" name="Google Shape;204;p1"/>
          <p:cNvSpPr txBox="1"/>
          <p:nvPr/>
        </p:nvSpPr>
        <p:spPr>
          <a:xfrm>
            <a:off x="442912" y="5475287"/>
            <a:ext cx="45720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Dr. Khondaker A. Mamun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Director, AIMS Lab,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Professor, CSE, UIU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orbel"/>
              <a:buNone/>
            </a:pPr>
            <a:r>
              <a:rPr b="1" i="0" lang="en-US" sz="43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Principle 2: Prefer simple words</a:t>
            </a:r>
            <a:endParaRPr/>
          </a:p>
        </p:txBody>
      </p:sp>
      <p:sp>
        <p:nvSpPr>
          <p:cNvPr id="273" name="Google Shape;273;p10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Never use a complex word when a simple one will do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Not impressive to use long words—just poor writing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Choose among alternatives for precise meaning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Methodology vs. method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Method — a way of doing something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Methodology — a system of methods followed in a particular discipline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574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57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orbel"/>
              <a:buNone/>
            </a:pPr>
            <a:r>
              <a:rPr b="1" i="0" lang="en-US" sz="43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Prefer simple words</a:t>
            </a:r>
            <a:endParaRPr/>
          </a:p>
        </p:txBody>
      </p:sp>
      <p:sp>
        <p:nvSpPr>
          <p:cNvPr id="280" name="Google Shape;280;p11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Utilize vs. use, etc.</a:t>
            </a:r>
            <a:endParaRPr/>
          </a:p>
          <a:p>
            <a:pPr indent="0" lvl="1" marL="349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— preferred simple word unless nuances meant — use a dictionary or thesaurus to distinguish</a:t>
            </a:r>
            <a:endParaRPr/>
          </a:p>
          <a:p>
            <a:pPr indent="0" lvl="1" marL="349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Use</a:t>
            </a: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 passive object to accomplish a purpose</a:t>
            </a:r>
            <a:endParaRPr/>
          </a:p>
          <a:p>
            <a:pPr indent="0" lvl="1" marL="349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Utilize</a:t>
            </a: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something profitably not designed for the purpose</a:t>
            </a:r>
            <a:endParaRPr/>
          </a:p>
          <a:p>
            <a:pPr indent="0" lvl="1" marL="349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Employ</a:t>
            </a: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person or thing currently idle</a:t>
            </a:r>
            <a:endParaRPr/>
          </a:p>
          <a:p>
            <a:pPr indent="0" lvl="1" marL="349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Apply</a:t>
            </a: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something general to accomplish a specific, practical result</a:t>
            </a:r>
            <a:endParaRPr/>
          </a:p>
          <a:p>
            <a:pPr indent="0" lvl="1" marL="349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Take advantage of </a:t>
            </a: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(or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exploit</a:t>
            </a: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 is similar to utilize but maybe more opportunistic or selfish, maybe abusing thing used</a:t>
            </a:r>
            <a:endParaRPr/>
          </a:p>
          <a:p>
            <a:pPr indent="0" lvl="1" marL="349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57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orbel"/>
              <a:buNone/>
            </a:pPr>
            <a:r>
              <a:rPr b="1" i="0" lang="en-US" sz="43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Prefer simple words</a:t>
            </a:r>
            <a:endParaRPr/>
          </a:p>
        </p:txBody>
      </p:sp>
      <p:sp>
        <p:nvSpPr>
          <p:cNvPr id="287" name="Google Shape;287;p12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graphicFrame>
        <p:nvGraphicFramePr>
          <p:cNvPr id="288" name="Google Shape;288;p12"/>
          <p:cNvGraphicFramePr/>
          <p:nvPr/>
        </p:nvGraphicFramePr>
        <p:xfrm>
          <a:off x="1455737" y="1992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{9F82E5AE-7C8E-496E-AF29-14DEC7B509FD}</a:tableStyleId>
              </a:tblPr>
              <a:tblGrid>
                <a:gridCol w="3048000"/>
                <a:gridCol w="3048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Instead of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2B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Consider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2BE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methodology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method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utilize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elucidate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show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putative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(nothing?)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etiology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cause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systematic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(nothing?)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advantageous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helpful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deleterious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harmful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prescribed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required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erroneous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wrong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simple words</a:t>
            </a:r>
            <a:endParaRPr/>
          </a:p>
        </p:txBody>
      </p:sp>
      <p:sp>
        <p:nvSpPr>
          <p:cNvPr id="294" name="Google Shape;294;p13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Revision Technique</a:t>
            </a:r>
            <a:endParaRPr/>
          </a:p>
          <a:p>
            <a:pPr indent="-13716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Search for complex words </a:t>
            </a:r>
            <a:endParaRPr/>
          </a:p>
          <a:p>
            <a:pPr indent="-13716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Replace if simpler word can convey intended meaning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orbel"/>
              <a:buNone/>
            </a:pPr>
            <a:r>
              <a:rPr b="1" i="0" lang="en-US" sz="43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Principle 3: Use simple subjects</a:t>
            </a:r>
            <a:endParaRPr/>
          </a:p>
        </p:txBody>
      </p:sp>
      <p:sp>
        <p:nvSpPr>
          <p:cNvPr id="301" name="Google Shape;301;p14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302" name="Google Shape;302;p14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Scientific writing abounds with complex sentence subjects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These increase distance between subject (actor) and verb (action) – earlier lecture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Scientific writers try to cram too much in one sentence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define complex abstract entity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describe something it does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Writers should split such “multitasking” sentences into multiple sentences</a:t>
            </a:r>
            <a:endParaRPr/>
          </a:p>
          <a:p>
            <a:pPr indent="-2057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orbel"/>
              <a:buNone/>
            </a:pPr>
            <a:r>
              <a:rPr b="1" i="0" lang="en-US" sz="43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simple subjects</a:t>
            </a:r>
            <a:endParaRPr/>
          </a:p>
        </p:txBody>
      </p:sp>
      <p:sp>
        <p:nvSpPr>
          <p:cNvPr id="308" name="Google Shape;308;p15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309" name="Google Shape;309;p15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80"/>
              <a:buFont typeface="Arial"/>
              <a:buChar char="●"/>
            </a:pPr>
            <a:r>
              <a:rPr b="1" i="1" lang="en-US" sz="22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sequences that had passed our filtering, trimming, and alignment with ClustalX </a:t>
            </a:r>
            <a:r>
              <a:rPr b="1" i="1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were scanned for conserved elements across mammals</a:t>
            </a: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●"/>
            </a:pP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Long distance between noun and verb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●"/>
            </a:pP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Many actions hidden in concept nouns (nominalizations)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Revision: divide sentence, use strong  verbs in first, summarizing concept noun in second to link back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8000"/>
              </a:buClr>
              <a:buSzPts val="1980"/>
              <a:buFont typeface="Arial"/>
              <a:buChar char="●"/>
            </a:pPr>
            <a:r>
              <a:rPr b="1" i="1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sequences were trimmed, filtered, and aligned with ClustalX. </a:t>
            </a:r>
            <a:r>
              <a:rPr b="1" i="1" lang="en-US" sz="22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resulting alignments</a:t>
            </a:r>
            <a:r>
              <a:rPr b="1" i="1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were scanned for conserved elements across mammals</a:t>
            </a: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t/>
            </a:r>
            <a:endParaRPr b="1" i="0" sz="22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t/>
            </a:r>
            <a:endParaRPr b="1" i="0" sz="22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t/>
            </a:r>
            <a:endParaRPr b="1" i="0" sz="22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619125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simple subjects</a:t>
            </a:r>
            <a:endParaRPr/>
          </a:p>
        </p:txBody>
      </p:sp>
      <p:sp>
        <p:nvSpPr>
          <p:cNvPr id="315" name="Google Shape;315;p16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Revision Technique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Find the subject (actor) and verb in each sentence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too far apart, they may have complex subject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Try simplifying subject, e.g.,  by dividing sentence in two or eliminating unnecessary modifying clauses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Consider using summarizing nominalizations (concept nouns) to simplify subject and link back</a:t>
            </a:r>
            <a:endParaRPr/>
          </a:p>
          <a:p>
            <a:pPr indent="-4572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1469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1469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b="1" i="0" lang="en-US" sz="3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Principle 4: Use adjectives/adverbs frugally</a:t>
            </a:r>
            <a:endParaRPr/>
          </a:p>
        </p:txBody>
      </p:sp>
      <p:sp>
        <p:nvSpPr>
          <p:cNvPr id="323" name="Google Shape;323;p17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Often adjectives and adverb modifiers add no meaning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✖</a:t>
            </a: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method illustrates the frequency of </a:t>
            </a:r>
            <a:r>
              <a:rPr b="1" i="1" lang="en-US" sz="20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very</a:t>
            </a:r>
            <a:r>
              <a:rPr b="1" i="1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high-energy collisions.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Does  </a:t>
            </a:r>
            <a:r>
              <a:rPr b="1" i="1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very</a:t>
            </a:r>
            <a:r>
              <a:rPr b="1" i="0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add anything to sentence?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	Can likely distinguish </a:t>
            </a:r>
            <a:r>
              <a:rPr b="1" i="1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high-energy </a:t>
            </a:r>
            <a:r>
              <a:rPr b="1" i="0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from </a:t>
            </a:r>
            <a:r>
              <a:rPr b="1" i="1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low-energy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But is there a distinction between </a:t>
            </a:r>
            <a:r>
              <a:rPr b="1" i="1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high energy</a:t>
            </a:r>
            <a:r>
              <a:rPr b="1" i="0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and </a:t>
            </a:r>
            <a:r>
              <a:rPr b="1" i="1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very-high-energy</a:t>
            </a:r>
            <a:r>
              <a:rPr b="1" i="0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 this context?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If not, then leave out </a:t>
            </a:r>
            <a:r>
              <a:rPr b="1" i="1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very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Many other such uses of adverbs and adjectives</a:t>
            </a:r>
            <a:endParaRPr/>
          </a:p>
          <a:p>
            <a:pPr indent="-2286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orbel"/>
              <a:buNone/>
            </a:pPr>
            <a:r>
              <a:rPr b="1" i="0" lang="en-US" sz="43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adjectives/adverbs frugally</a:t>
            </a:r>
            <a:endParaRPr/>
          </a:p>
        </p:txBody>
      </p:sp>
      <p:sp>
        <p:nvSpPr>
          <p:cNvPr id="331" name="Google Shape;331;p18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Repetition problem: using two words where one suffices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●"/>
            </a:pP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Using multiple synonyms together</a:t>
            </a:r>
            <a:endParaRPr/>
          </a:p>
          <a:p>
            <a:pPr indent="0" lvl="1" marL="349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“completely and utterly alone” </a:t>
            </a:r>
            <a:endParaRPr/>
          </a:p>
          <a:p>
            <a:pPr indent="0" lvl="1" marL="349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🡪 “completely alone” 🡪 “alone”</a:t>
            </a:r>
            <a:endParaRPr/>
          </a:p>
          <a:p>
            <a:pPr indent="0" lvl="1" marL="349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All have same meaning—generally avoid in scientific writing</a:t>
            </a:r>
            <a:endParaRPr/>
          </a:p>
          <a:p>
            <a:pPr indent="0" lvl="1" marL="349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(but might be stylistically useful in popular nonfiction, fiction, poetry)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●"/>
            </a:pP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Using word implied by another</a:t>
            </a:r>
            <a:endParaRPr/>
          </a:p>
          <a:p>
            <a:pPr indent="0" lvl="1" marL="349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“new invention” 🡪 “invention”</a:t>
            </a:r>
            <a:endParaRPr/>
          </a:p>
          <a:p>
            <a:pPr indent="0" lvl="1" marL="349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Invention</a:t>
            </a:r>
            <a:r>
              <a:rPr b="1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implies </a:t>
            </a:r>
            <a:r>
              <a:rPr b="1" i="1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new</a:t>
            </a:r>
            <a:r>
              <a:rPr b="1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so </a:t>
            </a:r>
            <a:r>
              <a:rPr b="1" i="1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new</a:t>
            </a:r>
            <a:r>
              <a:rPr b="1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unneeded</a:t>
            </a:r>
            <a:endParaRPr/>
          </a:p>
        </p:txBody>
      </p:sp>
      <p:sp>
        <p:nvSpPr>
          <p:cNvPr id="332" name="Google Shape;332;p18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orbel"/>
              <a:buNone/>
            </a:pPr>
            <a:r>
              <a:rPr b="1" i="0" lang="en-US" sz="43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adjectives/adverbs frugally</a:t>
            </a:r>
            <a:endParaRPr/>
          </a:p>
        </p:txBody>
      </p:sp>
      <p:sp>
        <p:nvSpPr>
          <p:cNvPr id="339" name="Google Shape;339;p19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Excessive hedging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Scientific writers careful about claims, but too many hedges erode confidence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●"/>
            </a:pPr>
            <a:r>
              <a:rPr b="1" i="1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These results </a:t>
            </a:r>
            <a:r>
              <a:rPr b="1" i="1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suggest</a:t>
            </a:r>
            <a:r>
              <a:rPr b="1" i="1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that our method </a:t>
            </a:r>
            <a:r>
              <a:rPr b="1" i="1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may</a:t>
            </a:r>
            <a:r>
              <a:rPr b="1" i="1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1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possibly</a:t>
            </a:r>
            <a:r>
              <a:rPr b="1" i="1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identify </a:t>
            </a:r>
            <a:r>
              <a:rPr b="1" i="1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putative</a:t>
            </a:r>
            <a:r>
              <a:rPr b="1" i="1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enhancer elements. 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[4 hedges]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Our method identifies enhancers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  [no hedges]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8000"/>
              </a:buClr>
              <a:buSzPts val="2160"/>
              <a:buFont typeface="Arial"/>
              <a:buChar char="●"/>
            </a:pPr>
            <a:r>
              <a:rPr b="1" i="1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Our method identifies possible enhancers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  [1 hedge]</a:t>
            </a:r>
            <a:endParaRPr/>
          </a:p>
          <a:p>
            <a:pPr indent="-2057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orbel"/>
              <a:buNone/>
            </a:pPr>
            <a:r>
              <a:rPr b="1" i="0" lang="en-US" sz="39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Concision and Simplicity</a:t>
            </a:r>
            <a:endParaRPr/>
          </a:p>
        </p:txBody>
      </p:sp>
      <p:sp>
        <p:nvSpPr>
          <p:cNvPr id="210" name="Google Shape;210;p2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Principles: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Corbel"/>
              <a:buAutoNum type="arabicPeriod"/>
            </a:pPr>
            <a:r>
              <a:rPr b="1" i="0" lang="en-US" sz="1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Omit needless words (excessive hedging, ineffectual phrases)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Corbel"/>
              <a:buAutoNum type="arabicPeriod"/>
            </a:pPr>
            <a:r>
              <a:rPr b="1" i="0" lang="en-US" sz="1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Prefer simple words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Corbel"/>
              <a:buAutoNum type="arabicPeriod"/>
            </a:pPr>
            <a:r>
              <a:rPr b="1" i="0" lang="en-US" sz="1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simple subjects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Corbel"/>
              <a:buAutoNum type="arabicPeriod"/>
            </a:pPr>
            <a:r>
              <a:rPr b="1" i="0" lang="en-US" sz="1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adjectives/adverbs frugally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Acknowledgement: </a:t>
            </a:r>
            <a:endParaRPr/>
          </a:p>
          <a:p>
            <a:pPr indent="-342900" lvl="0" marL="342900" marR="0" rtl="0" algn="l">
              <a:lnSpc>
                <a:spcPct val="6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Char char="●"/>
            </a:pPr>
            <a:r>
              <a:rPr b="1" i="0" lang="en-US" sz="1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 based these slides mostly on Duke University Graduate School Scientific Writing Resource at  </a:t>
            </a:r>
            <a:r>
              <a:rPr b="1" i="0" lang="en-US" sz="19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https://cgi.duke.edu/web/sciwriting</a:t>
            </a:r>
            <a:r>
              <a:rPr b="1" i="0" lang="en-US" sz="1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(Concision and Simplicity), but I changed several examples to use computing concepts and terminology.</a:t>
            </a:r>
            <a:endParaRPr/>
          </a:p>
        </p:txBody>
      </p:sp>
      <p:sp>
        <p:nvSpPr>
          <p:cNvPr id="211" name="Google Shape;211;p2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orbel"/>
              <a:buNone/>
            </a:pPr>
            <a:r>
              <a:rPr b="1" i="0" lang="en-US" sz="43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adjectives/adverbs frugally</a:t>
            </a:r>
            <a:endParaRPr/>
          </a:p>
        </p:txBody>
      </p:sp>
      <p:sp>
        <p:nvSpPr>
          <p:cNvPr id="347" name="Google Shape;347;p20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Demeaning adverbs: using adverbs “obviously”, “clearly”, “undoubtedly”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Sometimes point confusing to readers, not clear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Author should work to bridge conceptual gap with readers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Author should not demean or insult readers</a:t>
            </a:r>
            <a:endParaRPr/>
          </a:p>
        </p:txBody>
      </p:sp>
      <p:sp>
        <p:nvSpPr>
          <p:cNvPr id="348" name="Google Shape;348;p20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orbel"/>
              <a:buNone/>
            </a:pPr>
            <a:r>
              <a:rPr b="1" i="0" lang="en-US" sz="43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adjectives/adverbs frugally</a:t>
            </a:r>
            <a:endParaRPr/>
          </a:p>
        </p:txBody>
      </p:sp>
      <p:sp>
        <p:nvSpPr>
          <p:cNvPr id="355" name="Google Shape;355;p21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Self-aggrandizement: describing merits of your own work more than deserved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Be positive, avoid hedging, but  do not inflate importance or novelty of your own work in scientific writing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●"/>
            </a:pPr>
            <a:r>
              <a:rPr b="1" i="1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Here we describe an </a:t>
            </a:r>
            <a:r>
              <a:rPr b="1" i="1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exciting new groundbreaking</a:t>
            </a:r>
            <a:r>
              <a:rPr b="1" i="1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method to …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about advertising copy?</a:t>
            </a:r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orbel"/>
              <a:buNone/>
            </a:pPr>
            <a:r>
              <a:rPr b="1" i="0" lang="en-US" sz="43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adjectives/adverbs frugally</a:t>
            </a:r>
            <a:endParaRPr/>
          </a:p>
        </p:txBody>
      </p:sp>
      <p:sp>
        <p:nvSpPr>
          <p:cNvPr id="363" name="Google Shape;363;p22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Revision Technique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Highlight all adjectives and adverbs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Ask whether each contributes meaningful idea or is clutter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Search specifically for overused modifiers like "very", "extremely", or "clearly”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Cut the clutter</a:t>
            </a:r>
            <a:endParaRPr/>
          </a:p>
          <a:p>
            <a:pPr indent="-2057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Example 1</a:t>
            </a:r>
            <a:endParaRPr/>
          </a:p>
        </p:txBody>
      </p:sp>
      <p:sp>
        <p:nvSpPr>
          <p:cNvPr id="370" name="Google Shape;370;p23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✖	</a:t>
            </a:r>
            <a:r>
              <a:rPr b="1" i="1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These approaches use different kinds of methodology.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Problems?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may be pompous sounding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different kinds of 🡪 different </a:t>
            </a:r>
            <a:endParaRPr/>
          </a:p>
          <a:p>
            <a:pPr indent="-336549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methodology 🡪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Revision: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1" lang="en-US" sz="16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r>
              <a:rPr b="1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i="1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These approaches use different methods.</a:t>
            </a:r>
            <a:endParaRPr/>
          </a:p>
        </p:txBody>
      </p:sp>
      <p:sp>
        <p:nvSpPr>
          <p:cNvPr id="371" name="Google Shape;371;p23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Example 2</a:t>
            </a:r>
            <a:endParaRPr/>
          </a:p>
        </p:txBody>
      </p:sp>
      <p:sp>
        <p:nvSpPr>
          <p:cNvPr id="377" name="Google Shape;377;p24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None/>
            </a:pPr>
            <a:r>
              <a:rPr b="1" i="1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✖	</a:t>
            </a:r>
            <a:r>
              <a:rPr b="1" i="1" lang="en-US" sz="19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 identify RNAs associated with each putative RBP, </a:t>
            </a:r>
            <a:r>
              <a:rPr b="1" i="1" lang="en-US" sz="19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C-terminal tandem affinity purification (TAP)-tagged proteins, expressed under control of their native promoters</a:t>
            </a:r>
            <a:r>
              <a:rPr b="1" i="1" lang="en-US" sz="19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were affinity purified from whole-cell extracts of cultures grown to mid-log phase in rich medium.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None/>
            </a:pPr>
            <a:r>
              <a:rPr b="1" i="0" lang="en-US" sz="19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Problem: Subject (underlined above) seems too complex, difficult to parse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None/>
            </a:pPr>
            <a:r>
              <a:rPr b="1" i="0" lang="en-US" sz="19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Revision—rewrite complex subject as intro sentence, make active,  fix dangling modifier, omit unneeded words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None/>
            </a:pPr>
            <a:r>
              <a:rPr b="1" i="1" lang="en-US" sz="19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✔	</a:t>
            </a:r>
            <a:r>
              <a:rPr b="1" i="1" lang="en-US" sz="19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 identify RNAs associated with each RBP, we first tagged each RBP using C-terminal tandem affinity purification (TAP) tags, and expressed these proteins under control of their native promoters. We then affinity purified these proteins from whole-cell extracts of cultures grown to mid-log phase in rich medium.</a:t>
            </a:r>
            <a:endParaRPr/>
          </a:p>
        </p:txBody>
      </p:sp>
      <p:sp>
        <p:nvSpPr>
          <p:cNvPr id="378" name="Google Shape;378;p24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Example 3</a:t>
            </a:r>
            <a:endParaRPr/>
          </a:p>
        </p:txBody>
      </p:sp>
      <p:sp>
        <p:nvSpPr>
          <p:cNvPr id="384" name="Google Shape;384;p25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✖	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estimated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that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as much as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12-18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% (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depending on the tissue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 of inter-species differences in gene expression levels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might be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explained,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at least in part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by changes in DNA methylation patterns.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Excessive hedging – 6 hedges underlined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1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Revision (still has 2 hedges):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✔	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Differences in DNA methylation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could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explain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12-18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% of differences in gene expression.</a:t>
            </a:r>
            <a:endParaRPr/>
          </a:p>
        </p:txBody>
      </p:sp>
      <p:sp>
        <p:nvSpPr>
          <p:cNvPr id="385" name="Google Shape;385;p25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Example 4</a:t>
            </a:r>
            <a:endParaRPr/>
          </a:p>
        </p:txBody>
      </p:sp>
      <p:sp>
        <p:nvSpPr>
          <p:cNvPr id="391" name="Google Shape;391;p26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✖	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Epigenetic events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contribute to the etiology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of diabetes; however, the lack of epigenomic analysis has limited the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elucidation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of the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mechanistic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basis for this link.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Much simpler revision!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✔	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Epigenetic problems can cause diabetes, but how?</a:t>
            </a:r>
            <a:endParaRPr/>
          </a:p>
          <a:p>
            <a:pPr indent="-2057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2" name="Google Shape;392;p26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Exercise 1</a:t>
            </a:r>
            <a:endParaRPr/>
          </a:p>
        </p:txBody>
      </p:sp>
      <p:sp>
        <p:nvSpPr>
          <p:cNvPr id="398" name="Google Shape;398;p27"/>
          <p:cNvSpPr txBox="1"/>
          <p:nvPr>
            <p:ph idx="4294967295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(from Zobel, p. 54)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 well-known method such as the venerable quicksort is a potential practical alternative in instances of this kind.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9" name="Google Shape;399;p27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Exercise 1</a:t>
            </a:r>
            <a:endParaRPr/>
          </a:p>
        </p:txBody>
      </p:sp>
      <p:sp>
        <p:nvSpPr>
          <p:cNvPr id="405" name="Google Shape;405;p28"/>
          <p:cNvSpPr txBox="1"/>
          <p:nvPr>
            <p:ph idx="4294967295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(from Zobel, p. 54)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✖	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 </a:t>
            </a:r>
            <a:r>
              <a:rPr b="1" i="0" lang="en-US" sz="24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well-known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method such as </a:t>
            </a:r>
            <a:r>
              <a:rPr b="1" i="0" lang="en-US" sz="24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venerable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quicksort is a potential </a:t>
            </a:r>
            <a:r>
              <a:rPr b="1" i="0" lang="en-US" sz="24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practical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alternative </a:t>
            </a:r>
            <a:r>
              <a:rPr b="1" i="0" lang="en-US" sz="24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 instances of this kind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Are we interested in impractical alternatives?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Much simpler revision!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✔	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 method such as quicksort is a p0tential alternative.</a:t>
            </a:r>
            <a:endParaRPr b="1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Exercise 2</a:t>
            </a:r>
            <a:endParaRPr/>
          </a:p>
        </p:txBody>
      </p:sp>
      <p:sp>
        <p:nvSpPr>
          <p:cNvPr id="412" name="Google Shape;412;p29"/>
          <p:cNvSpPr txBox="1"/>
          <p:nvPr>
            <p:ph idx="4294967295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8F8F8"/>
                </a:solidFill>
                <a:latin typeface="Corbel"/>
                <a:ea typeface="Corbel"/>
                <a:cs typeface="Corbel"/>
                <a:sym typeface="Corbel"/>
              </a:rPr>
              <a:t>(from Zobel, p. 46)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F8F8F8"/>
                </a:solidFill>
                <a:latin typeface="Corbel"/>
                <a:ea typeface="Corbel"/>
                <a:cs typeface="Corbel"/>
                <a:sym typeface="Corbel"/>
              </a:rPr>
              <a:t>We are planning to consider possible options for extending our work. </a:t>
            </a:r>
            <a:endParaRPr/>
          </a:p>
        </p:txBody>
      </p:sp>
      <p:sp>
        <p:nvSpPr>
          <p:cNvPr id="413" name="Google Shape;413;p29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orbel"/>
              <a:buNone/>
            </a:pPr>
            <a:r>
              <a:rPr b="1" i="0" lang="en-US" sz="39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Principle 1: Omit needless words</a:t>
            </a:r>
            <a:endParaRPr/>
          </a:p>
        </p:txBody>
      </p:sp>
      <p:sp>
        <p:nvSpPr>
          <p:cNvPr id="218" name="Google Shape;218;p3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Ineffectual phrases</a:t>
            </a:r>
            <a:endParaRPr/>
          </a:p>
          <a:p>
            <a:pPr indent="-336549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●"/>
            </a:pPr>
            <a:r>
              <a:rPr b="1" i="0" lang="en-US" sz="1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Intent to make sentences appear more substantial than they actually are</a:t>
            </a:r>
            <a:endParaRPr/>
          </a:p>
          <a:p>
            <a:pPr indent="-336549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●"/>
            </a:pPr>
            <a:r>
              <a:rPr b="1" i="0" lang="en-US" sz="1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But no sentence made more meaningful by their inclusion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✖</a:t>
            </a:r>
            <a:r>
              <a:rPr b="1" i="0" lang="en-US" sz="19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1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Examples:</a:t>
            </a:r>
            <a:endParaRPr/>
          </a:p>
          <a:p>
            <a:pPr indent="-336549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▪"/>
            </a:pPr>
            <a:r>
              <a:rPr b="1" i="0" lang="en-US" sz="1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note that</a:t>
            </a:r>
            <a:endParaRPr/>
          </a:p>
          <a:p>
            <a:pPr indent="-336549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▪"/>
            </a:pPr>
            <a:r>
              <a:rPr b="1" i="0" lang="en-US" sz="1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it should be noted that</a:t>
            </a:r>
            <a:endParaRPr/>
          </a:p>
          <a:p>
            <a:pPr indent="-336549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▪"/>
            </a:pPr>
            <a:r>
              <a:rPr b="1" i="0" lang="en-US" sz="1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respectively</a:t>
            </a:r>
            <a:endParaRPr/>
          </a:p>
          <a:p>
            <a:pPr indent="-336549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▪"/>
            </a:pPr>
            <a:r>
              <a:rPr b="1" i="0" lang="en-US" sz="1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it is important to realize</a:t>
            </a:r>
            <a:endParaRPr/>
          </a:p>
          <a:p>
            <a:pPr indent="-336549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▪"/>
            </a:pPr>
            <a:r>
              <a:rPr b="1" i="0" lang="en-US" sz="1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so-called</a:t>
            </a:r>
            <a:endParaRPr/>
          </a:p>
        </p:txBody>
      </p:sp>
      <p:sp>
        <p:nvSpPr>
          <p:cNvPr id="219" name="Google Shape;219;p3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Exercise 2</a:t>
            </a:r>
            <a:endParaRPr/>
          </a:p>
        </p:txBody>
      </p:sp>
      <p:sp>
        <p:nvSpPr>
          <p:cNvPr id="419" name="Google Shape;419;p30"/>
          <p:cNvSpPr txBox="1"/>
          <p:nvPr>
            <p:ph idx="4294967295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8F8F8"/>
                </a:solidFill>
                <a:latin typeface="Corbel"/>
                <a:ea typeface="Corbel"/>
                <a:cs typeface="Corbel"/>
                <a:sym typeface="Corbel"/>
              </a:rPr>
              <a:t>(from Zobel, p. 46)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✖</a:t>
            </a:r>
            <a:r>
              <a:rPr b="1" i="0" lang="en-US" sz="2400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F8F8F8"/>
                </a:solidFill>
                <a:latin typeface="Corbel"/>
                <a:ea typeface="Corbel"/>
                <a:cs typeface="Corbel"/>
                <a:sym typeface="Corbel"/>
              </a:rPr>
              <a:t>We are planning to consider possible options for extending our work.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8F8F8"/>
                </a:solidFill>
                <a:latin typeface="Corbel"/>
                <a:ea typeface="Corbel"/>
                <a:cs typeface="Corbel"/>
                <a:sym typeface="Corbel"/>
              </a:rPr>
              <a:t>Much simpler revision!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51AA02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r>
              <a:rPr b="1" i="0" lang="en-US" sz="2400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rgbClr val="F8F8F8"/>
                </a:solidFill>
                <a:latin typeface="Corbel"/>
                <a:ea typeface="Corbel"/>
                <a:cs typeface="Corbel"/>
                <a:sym typeface="Corbel"/>
              </a:rPr>
              <a:t> We are considering how to extend our results.  </a:t>
            </a:r>
            <a:endParaRPr b="1" i="0" sz="2400" u="none" cap="none" strike="noStrike">
              <a:solidFill>
                <a:srgbClr val="F8F8F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0" name="Google Shape;420;p30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orbel"/>
              <a:buNone/>
            </a:pPr>
            <a:r>
              <a:rPr b="1" i="0" lang="en-US" sz="39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Omit needless words</a:t>
            </a:r>
            <a:endParaRPr/>
          </a:p>
        </p:txBody>
      </p:sp>
      <p:sp>
        <p:nvSpPr>
          <p:cNvPr id="226" name="Google Shape;226;p4"/>
          <p:cNvSpPr txBox="1"/>
          <p:nvPr>
            <p:ph idx="1" type="body"/>
          </p:nvPr>
        </p:nvSpPr>
        <p:spPr>
          <a:xfrm>
            <a:off x="457200" y="1938337"/>
            <a:ext cx="82296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ans Symbols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Wordy phrases – M</a:t>
            </a:r>
            <a:r>
              <a:rPr b="1" i="0" lang="en-US" sz="1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ultiw0rd phrases that mean nothing beyond a single word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graphicFrame>
        <p:nvGraphicFramePr>
          <p:cNvPr id="228" name="Google Shape;228;p4"/>
          <p:cNvGraphicFramePr/>
          <p:nvPr/>
        </p:nvGraphicFramePr>
        <p:xfrm>
          <a:off x="1524000" y="24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{9F82E5AE-7C8E-496E-AF29-14DEC7B509FD}</a:tableStyleId>
              </a:tblPr>
              <a:tblGrid>
                <a:gridCol w="3048000"/>
                <a:gridCol w="3048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Instead of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2B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Consider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2BE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 large number of 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many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due to the fact that 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because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the question as to whether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whether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there is no doubt that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doubtless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used for testing purposes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used for testing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in a careful manner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carefully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this is a subject that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this subject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 large majority of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most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has a capacity to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can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whether or not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whether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orbel"/>
              <a:buNone/>
            </a:pPr>
            <a:r>
              <a:rPr b="1" i="0" lang="en-US" sz="39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Omit needless words</a:t>
            </a:r>
            <a:endParaRPr/>
          </a:p>
        </p:txBody>
      </p:sp>
      <p:sp>
        <p:nvSpPr>
          <p:cNvPr id="234" name="Google Shape;234;p5"/>
          <p:cNvSpPr txBox="1"/>
          <p:nvPr>
            <p:ph idx="1" type="body"/>
          </p:nvPr>
        </p:nvSpPr>
        <p:spPr>
          <a:xfrm>
            <a:off x="1050925" y="1955800"/>
            <a:ext cx="822960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1" i="0" sz="17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graphicFrame>
        <p:nvGraphicFramePr>
          <p:cNvPr id="236" name="Google Shape;236;p5"/>
          <p:cNvGraphicFramePr/>
          <p:nvPr/>
        </p:nvGraphicFramePr>
        <p:xfrm>
          <a:off x="1524000" y="2065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{9F82E5AE-7C8E-496E-AF29-14DEC7B509FD}</a:tableStyleId>
              </a:tblPr>
              <a:tblGrid>
                <a:gridCol w="3048000"/>
                <a:gridCol w="3048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Instead of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2B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Consider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2BE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are in agreement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agree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prior to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before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subsequent to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after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at this point in time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now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in the event that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if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 new initiative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an initiative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nearly unique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unique / rare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plays a key role in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is essential to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both the users were equally affected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the users were equally affected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orbel"/>
              <a:buNone/>
            </a:pPr>
            <a:r>
              <a:rPr b="1" i="0" lang="en-US" sz="39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Omit needless words</a:t>
            </a:r>
            <a:endParaRPr/>
          </a:p>
        </p:txBody>
      </p:sp>
      <p:sp>
        <p:nvSpPr>
          <p:cNvPr id="242" name="Google Shape;242;p6"/>
          <p:cNvSpPr txBox="1"/>
          <p:nvPr>
            <p:ph idx="1" type="body"/>
          </p:nvPr>
        </p:nvSpPr>
        <p:spPr>
          <a:xfrm>
            <a:off x="1050925" y="1955800"/>
            <a:ext cx="822960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1" i="0" sz="17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graphicFrame>
        <p:nvGraphicFramePr>
          <p:cNvPr id="244" name="Google Shape;244;p6"/>
          <p:cNvGraphicFramePr/>
          <p:nvPr/>
        </p:nvGraphicFramePr>
        <p:xfrm>
          <a:off x="1524000" y="2065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{9F82E5AE-7C8E-496E-AF29-14DEC7B509FD}</a:tableStyleId>
              </a:tblPr>
              <a:tblGrid>
                <a:gridCol w="3048000"/>
                <a:gridCol w="3048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Instead of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2B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Consider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2BE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adding together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adding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after the end of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after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cancel out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cancel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let us now consider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consider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divide up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divide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totally eliminate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eliminate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semantic meaning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meaning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completely optimized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optimized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separate into partitions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partition</a:t>
                      </a:r>
                      <a:endParaRPr/>
                    </a:p>
                  </a:txBody>
                  <a:tcPr marT="45725" marB="45725" marR="91450" marL="91450">
                    <a:lnR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25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Omit needless words</a:t>
            </a:r>
            <a:endParaRPr/>
          </a:p>
        </p:txBody>
      </p:sp>
      <p:sp>
        <p:nvSpPr>
          <p:cNvPr id="250" name="Google Shape;250;p7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✖</a:t>
            </a:r>
            <a:r>
              <a:rPr b="1" i="0" lang="en-US" sz="2200" u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[118  words] As discussed, the second reaction is really the </a:t>
            </a:r>
            <a:r>
              <a:rPr b="1" i="0" lang="en-US" sz="2200" u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end result </a:t>
            </a: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of </a:t>
            </a:r>
            <a:r>
              <a:rPr b="1" i="0" lang="en-US" sz="2200" u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 very large number of </a:t>
            </a: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reactions. </a:t>
            </a:r>
            <a:r>
              <a:rPr b="1" i="0" lang="en-US" sz="2200" u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It is also worth emphasizing</a:t>
            </a: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that the reactions do not represent a closed system, as r appears to be produced out of thin air. In reality, it is created from other chemical species within the cell, but we have chosen </a:t>
            </a:r>
            <a:r>
              <a:rPr b="1" i="0" lang="en-US" sz="2200" u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here </a:t>
            </a: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not to model at such a fine level of detail. One detail not included here </a:t>
            </a:r>
            <a:r>
              <a:rPr b="1" i="0" lang="en-US" sz="2200" u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that may be worth considering </a:t>
            </a: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is the </a:t>
            </a:r>
            <a:r>
              <a:rPr b="1" i="0" lang="en-US" sz="2200" u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reversible nature </a:t>
            </a: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of the binding of RNAP to the promoter </a:t>
            </a:r>
            <a:r>
              <a:rPr b="1" i="0" lang="en-US" sz="2200" u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region</a:t>
            </a: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r>
              <a:rPr b="1" i="0" lang="en-US" sz="2200" u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It is also worth noting </a:t>
            </a:r>
            <a:r>
              <a:rPr b="1" i="0" lang="en-US" sz="22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that these two reactions form a simple linear chain, whereby the product of the first reaction is the reactant for the second.</a:t>
            </a:r>
            <a:endParaRPr/>
          </a:p>
          <a:p>
            <a:pPr indent="-21717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t/>
            </a:r>
            <a:endParaRPr b="1" i="0" sz="22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Omit needless words</a:t>
            </a:r>
            <a:endParaRPr/>
          </a:p>
        </p:txBody>
      </p:sp>
      <p:sp>
        <p:nvSpPr>
          <p:cNvPr id="258" name="Google Shape;258;p8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[92  words] As discussed, the second reaction is really the </a:t>
            </a:r>
            <a:r>
              <a:rPr b="1" i="0" lang="en-US" sz="2400" u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result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of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many</a:t>
            </a:r>
            <a:r>
              <a:rPr b="1" i="0" lang="en-US" sz="2400" u="sng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reactions. </a:t>
            </a:r>
            <a:r>
              <a:rPr b="1" i="0" lang="en-US" sz="2400" u="sng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The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reactions do not represent a closed system, as r appears to be produced out of thin air. In reality, it is created from other chemical species within the cell, but we have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chosen</a:t>
            </a:r>
            <a:r>
              <a:rPr b="1" i="0" lang="en-US" sz="2400" u="sng">
                <a:solidFill>
                  <a:srgbClr val="6DE304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not to model at such a fine level of detail. One detail not included is the </a:t>
            </a:r>
            <a:r>
              <a:rPr b="1" i="0" lang="en-US" sz="2400" u="sng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reversibility 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of the binding of RNAP to the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promoter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r>
              <a:rPr b="1" i="0" lang="en-US" sz="24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These </a:t>
            </a: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two reactions form a simple linear chain, whereby the product of the first reaction is the reactant for the second.</a:t>
            </a:r>
            <a:endParaRPr/>
          </a:p>
          <a:p>
            <a:pPr indent="-2057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9" name="Google Shape;259;p8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i="0" lang="en-US" sz="4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Omit needless words</a:t>
            </a:r>
            <a:endParaRPr/>
          </a:p>
        </p:txBody>
      </p:sp>
      <p:sp>
        <p:nvSpPr>
          <p:cNvPr id="266" name="Google Shape;266;p9"/>
          <p:cNvSpPr txBox="1"/>
          <p:nvPr>
            <p:ph idx="1" type="body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Revision Technique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Search for the phrases like the ones listed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Consider removing or replacing then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</a:pPr>
            <a:r>
              <a:rPr b="1" i="0" lang="en-US" sz="24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Make sure revision has intended meaning</a:t>
            </a:r>
            <a:endParaRPr/>
          </a:p>
          <a:p>
            <a:pPr indent="-2057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9_Focus">
  <a:themeElements>
    <a:clrScheme name="Focus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5_Focus">
  <a:themeElements>
    <a:clrScheme name="Focus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8_Focus">
  <a:themeElements>
    <a:clrScheme name="Focus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0_Focus">
  <a:themeElements>
    <a:clrScheme name="Focus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Focus">
  <a:themeElements>
    <a:clrScheme name="Focus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Focus">
  <a:themeElements>
    <a:clrScheme name="Focus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Focus">
  <a:themeElements>
    <a:clrScheme name="Focus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Focus">
  <a:themeElements>
    <a:clrScheme name="Focus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Focus">
  <a:themeElements>
    <a:clrScheme name="Focus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Focus">
  <a:themeElements>
    <a:clrScheme name="Focus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2013-02-07T14:42:14Z</dcterms:created>
  <dc:creator>Conrad Cunningham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