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2" r:id="rId6"/>
    <p:sldMasterId id="2147483655" r:id="rId7"/>
    <p:sldMasterId id="2147483657" r:id="rId8"/>
    <p:sldMasterId id="2147483659" r:id="rId9"/>
    <p:sldMasterId id="2147483661" r:id="rId10"/>
    <p:sldMasterId id="2147483663" r:id="rId11"/>
    <p:sldMasterId id="2147483665" r:id="rId12"/>
    <p:sldMasterId id="2147483667" r:id="rId13"/>
    <p:sldMasterId id="214748366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Lst>
  <p:sldSz cy="6858000" cx="9144000"/>
  <p:notesSz cx="6858000" cy="9144000"/>
  <p:embeddedFontLst>
    <p:embeddedFont>
      <p:font typeface="Corbel"/>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0" roundtripDataSignature="AMtx7mgkuIfRTLEth8M64gtP++Rhoa24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font" Target="fonts/Corbel-regular.fntdata"/><Relationship Id="rId45" Type="http://schemas.openxmlformats.org/officeDocument/2006/relationships/slide" Target="slides/slide30.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orbel-italic.fntdata"/><Relationship Id="rId47" Type="http://schemas.openxmlformats.org/officeDocument/2006/relationships/font" Target="fonts/Corbel-bold.fntdata"/><Relationship Id="rId49" Type="http://schemas.openxmlformats.org/officeDocument/2006/relationships/font" Target="fonts/Corbel-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7" name="Google Shape;39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5" name="Google Shape;40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8" name="Google Shape;2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2"/>
          <p:cNvSpPr txBox="1"/>
          <p:nvPr>
            <p:ph type="ctrTitle"/>
          </p:nvPr>
        </p:nvSpPr>
        <p:spPr>
          <a:xfrm>
            <a:off x="4114800" y="1572768"/>
            <a:ext cx="4910328" cy="213055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orbel"/>
              <a:buNone/>
              <a:defRPr b="1" sz="4800">
                <a:solidFill>
                  <a:schemeClr val="lt1"/>
                </a:solidFill>
                <a:latin typeface="Corbel"/>
                <a:ea typeface="Corbel"/>
                <a:cs typeface="Corbel"/>
                <a:sym typeface="Cor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2"/>
          <p:cNvSpPr txBox="1"/>
          <p:nvPr>
            <p:ph idx="1" type="subTitle"/>
          </p:nvPr>
        </p:nvSpPr>
        <p:spPr>
          <a:xfrm>
            <a:off x="4114800" y="3711388"/>
            <a:ext cx="4910328" cy="886968"/>
          </a:xfrm>
          <a:prstGeom prst="rect">
            <a:avLst/>
          </a:prstGeom>
          <a:noFill/>
          <a:ln>
            <a:noFill/>
          </a:ln>
        </p:spPr>
        <p:txBody>
          <a:bodyPr anchorCtr="0" anchor="t" bIns="45700" lIns="91425" spcFirstLastPara="1" rIns="91425" wrap="square" tIns="45700">
            <a:normAutofit/>
          </a:bodyPr>
          <a:lstStyle>
            <a:lvl1pPr lvl="0" algn="r">
              <a:spcBef>
                <a:spcPts val="480"/>
              </a:spcBef>
              <a:spcAft>
                <a:spcPts val="0"/>
              </a:spcAft>
              <a:buClr>
                <a:schemeClr val="accent1"/>
              </a:buClr>
              <a:buSzPts val="2160"/>
              <a:buFont typeface="Noto Sans Symbols"/>
              <a:buNone/>
              <a:defRPr b="1" sz="2400">
                <a:solidFill>
                  <a:schemeClr val="lt1"/>
                </a:solidFill>
                <a:latin typeface="Corbel"/>
                <a:ea typeface="Corbel"/>
                <a:cs typeface="Corbel"/>
                <a:sym typeface="Corbel"/>
              </a:defRPr>
            </a:lvl1pPr>
            <a:lvl2pPr lvl="1" algn="ctr">
              <a:spcBef>
                <a:spcPts val="440"/>
              </a:spcBef>
              <a:spcAft>
                <a:spcPts val="0"/>
              </a:spcAft>
              <a:buSzPts val="1980"/>
              <a:buNone/>
              <a:defRPr>
                <a:solidFill>
                  <a:schemeClr val="lt1"/>
                </a:solidFill>
              </a:defRPr>
            </a:lvl2pPr>
            <a:lvl3pPr lvl="2" algn="ctr">
              <a:spcBef>
                <a:spcPts val="400"/>
              </a:spcBef>
              <a:spcAft>
                <a:spcPts val="0"/>
              </a:spcAft>
              <a:buSzPts val="1800"/>
              <a:buNone/>
              <a:defRPr>
                <a:solidFill>
                  <a:schemeClr val="lt1"/>
                </a:solidFill>
              </a:defRPr>
            </a:lvl3pPr>
            <a:lvl4pPr lvl="3" algn="ctr">
              <a:spcBef>
                <a:spcPts val="360"/>
              </a:spcBef>
              <a:spcAft>
                <a:spcPts val="0"/>
              </a:spcAft>
              <a:buSzPts val="1620"/>
              <a:buNone/>
              <a:defRPr>
                <a:solidFill>
                  <a:schemeClr val="lt1"/>
                </a:solidFill>
              </a:defRPr>
            </a:lvl4pPr>
            <a:lvl5pPr lvl="4" algn="ctr">
              <a:spcBef>
                <a:spcPts val="360"/>
              </a:spcBef>
              <a:spcAft>
                <a:spcPts val="0"/>
              </a:spcAft>
              <a:buSzPts val="162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28" name="Google Shape;28;p32"/>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9"/>
          <p:cNvSpPr txBox="1"/>
          <p:nvPr>
            <p:ph type="title"/>
          </p:nvPr>
        </p:nvSpPr>
        <p:spPr>
          <a:xfrm>
            <a:off x="457200" y="1524000"/>
            <a:ext cx="3581400" cy="1252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49"/>
          <p:cNvSpPr txBox="1"/>
          <p:nvPr>
            <p:ph idx="1" type="body"/>
          </p:nvPr>
        </p:nvSpPr>
        <p:spPr>
          <a:xfrm>
            <a:off x="457200" y="2895600"/>
            <a:ext cx="3581400" cy="24384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2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81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164" name="Google Shape;164;p49"/>
          <p:cNvSpPr/>
          <p:nvPr>
            <p:ph idx="2" type="pic"/>
          </p:nvPr>
        </p:nvSpPr>
        <p:spPr>
          <a:xfrm>
            <a:off x="4473386" y="1148001"/>
            <a:ext cx="4434840" cy="4434987"/>
          </a:xfrm>
          <a:prstGeom prst="ellipse">
            <a:avLst/>
          </a:prstGeom>
          <a:noFill/>
          <a:ln>
            <a:noFill/>
          </a:ln>
        </p:spPr>
      </p:sp>
      <p:sp>
        <p:nvSpPr>
          <p:cNvPr id="165" name="Google Shape;165;p49"/>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9"/>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49"/>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7" name="Shape 177"/>
        <p:cNvGrpSpPr/>
        <p:nvPr/>
      </p:nvGrpSpPr>
      <p:grpSpPr>
        <a:xfrm>
          <a:off x="0" y="0"/>
          <a:ext cx="0" cy="0"/>
          <a:chOff x="0" y="0"/>
          <a:chExt cx="0" cy="0"/>
        </a:xfrm>
      </p:grpSpPr>
      <p:sp>
        <p:nvSpPr>
          <p:cNvPr id="178" name="Google Shape;178;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51"/>
          <p:cNvSpPr txBox="1"/>
          <p:nvPr>
            <p:ph idx="1" type="body"/>
          </p:nvPr>
        </p:nvSpPr>
        <p:spPr>
          <a:xfrm rot="5400000">
            <a:off x="2590800" y="-76200"/>
            <a:ext cx="3962400" cy="8229600"/>
          </a:xfrm>
          <a:prstGeom prst="rect">
            <a:avLst/>
          </a:prstGeom>
          <a:noFill/>
          <a:ln>
            <a:noFill/>
          </a:ln>
        </p:spPr>
        <p:txBody>
          <a:bodyPr anchorCtr="0" anchor="t" bIns="45700" lIns="91425" spcFirstLastPara="1" rIns="91425" wrap="square" tIns="45700">
            <a:norm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0" name="Google Shape;180;p51"/>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51"/>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2" name="Shape 192"/>
        <p:cNvGrpSpPr/>
        <p:nvPr/>
      </p:nvGrpSpPr>
      <p:grpSpPr>
        <a:xfrm>
          <a:off x="0" y="0"/>
          <a:ext cx="0" cy="0"/>
          <a:chOff x="0" y="0"/>
          <a:chExt cx="0" cy="0"/>
        </a:xfrm>
      </p:grpSpPr>
      <p:sp>
        <p:nvSpPr>
          <p:cNvPr id="193" name="Google Shape;193;p53"/>
          <p:cNvSpPr txBox="1"/>
          <p:nvPr>
            <p:ph type="title"/>
          </p:nvPr>
        </p:nvSpPr>
        <p:spPr>
          <a:xfrm rot="5400000">
            <a:off x="5591969" y="2574132"/>
            <a:ext cx="5516563" cy="1587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4" name="Google Shape;194;p53"/>
          <p:cNvSpPr txBox="1"/>
          <p:nvPr>
            <p:ph idx="1" type="body"/>
          </p:nvPr>
        </p:nvSpPr>
        <p:spPr>
          <a:xfrm rot="5400000">
            <a:off x="1013619" y="53181"/>
            <a:ext cx="5516563" cy="6629400"/>
          </a:xfrm>
          <a:prstGeom prst="rect">
            <a:avLst/>
          </a:prstGeom>
          <a:noFill/>
          <a:ln>
            <a:noFill/>
          </a:ln>
        </p:spPr>
        <p:txBody>
          <a:bodyPr anchorCtr="0" anchor="t" bIns="45700" lIns="91425" spcFirstLastPara="1" rIns="91425" wrap="square" tIns="45700">
            <a:norm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5" name="Google Shape;195;p53"/>
          <p:cNvSpPr txBox="1"/>
          <p:nvPr>
            <p:ph idx="10" type="dt"/>
          </p:nvPr>
        </p:nvSpPr>
        <p:spPr>
          <a:xfrm>
            <a:off x="7556500" y="6356350"/>
            <a:ext cx="114776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53"/>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5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4"/>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algn="l">
              <a:spcBef>
                <a:spcPts val="2000"/>
              </a:spcBef>
              <a:spcAft>
                <a:spcPts val="0"/>
              </a:spcAft>
              <a:buSzPts val="2160"/>
              <a:buChar char="●"/>
              <a:defRPr/>
            </a:lvl1pPr>
            <a:lvl2pPr indent="-354330" lvl="1" marL="914400" algn="l">
              <a:spcBef>
                <a:spcPts val="600"/>
              </a:spcBef>
              <a:spcAft>
                <a:spcPts val="0"/>
              </a:spcAft>
              <a:buSzPts val="1980"/>
              <a:buChar char="●"/>
              <a:defRPr/>
            </a:lvl2pPr>
            <a:lvl3pPr indent="-342900" lvl="2" marL="1371600" algn="l">
              <a:spcBef>
                <a:spcPts val="600"/>
              </a:spcBef>
              <a:spcAft>
                <a:spcPts val="0"/>
              </a:spcAft>
              <a:buSzPts val="180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3" name="Google Shape;43;p34"/>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36"/>
          <p:cNvSpPr txBox="1"/>
          <p:nvPr>
            <p:ph type="title"/>
          </p:nvPr>
        </p:nvSpPr>
        <p:spPr>
          <a:xfrm>
            <a:off x="457199" y="658906"/>
            <a:ext cx="3602039" cy="116205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36"/>
          <p:cNvSpPr txBox="1"/>
          <p:nvPr>
            <p:ph idx="1" type="body"/>
          </p:nvPr>
        </p:nvSpPr>
        <p:spPr>
          <a:xfrm>
            <a:off x="4473388" y="273051"/>
            <a:ext cx="4206240" cy="5778500"/>
          </a:xfrm>
          <a:prstGeom prst="rect">
            <a:avLst/>
          </a:prstGeom>
          <a:noFill/>
          <a:ln>
            <a:noFill/>
          </a:ln>
        </p:spPr>
        <p:txBody>
          <a:bodyPr anchorCtr="0" anchor="t" bIns="45700" lIns="91425" spcFirstLastPara="1" rIns="91425" wrap="square" tIns="45700">
            <a:normAutofit/>
          </a:bodyPr>
          <a:lstStyle>
            <a:lvl1pPr indent="-365760" lvl="0" marL="457200" algn="l">
              <a:spcBef>
                <a:spcPts val="480"/>
              </a:spcBef>
              <a:spcAft>
                <a:spcPts val="0"/>
              </a:spcAft>
              <a:buSzPts val="2160"/>
              <a:buChar char="●"/>
              <a:defRPr sz="2400"/>
            </a:lvl1pPr>
            <a:lvl2pPr indent="-354330" lvl="1" marL="914400" algn="l">
              <a:spcBef>
                <a:spcPts val="440"/>
              </a:spcBef>
              <a:spcAft>
                <a:spcPts val="0"/>
              </a:spcAft>
              <a:buSzPts val="1980"/>
              <a:buChar char="●"/>
              <a:defRPr sz="2200"/>
            </a:lvl2pPr>
            <a:lvl3pPr indent="-342900" lvl="2" marL="1371600" algn="l">
              <a:spcBef>
                <a:spcPts val="400"/>
              </a:spcBef>
              <a:spcAft>
                <a:spcPts val="0"/>
              </a:spcAft>
              <a:buSzPts val="1800"/>
              <a:buChar char="●"/>
              <a:defRPr sz="2000"/>
            </a:lvl3pPr>
            <a:lvl4pPr indent="-331469" lvl="3" marL="1828800" algn="l">
              <a:spcBef>
                <a:spcPts val="360"/>
              </a:spcBef>
              <a:spcAft>
                <a:spcPts val="0"/>
              </a:spcAft>
              <a:buSzPts val="1620"/>
              <a:buChar char="●"/>
              <a:defRPr sz="1800"/>
            </a:lvl4pPr>
            <a:lvl5pPr indent="-331470" lvl="4" marL="2286000" algn="l">
              <a:spcBef>
                <a:spcPts val="360"/>
              </a:spcBef>
              <a:spcAft>
                <a:spcPts val="0"/>
              </a:spcAft>
              <a:buSzPts val="1620"/>
              <a:buChar char="●"/>
              <a:defRPr sz="1800"/>
            </a:lvl5pPr>
            <a:lvl6pPr indent="-355600" lvl="5" marL="2743200" algn="l">
              <a:spcBef>
                <a:spcPts val="400"/>
              </a:spcBef>
              <a:spcAft>
                <a:spcPts val="0"/>
              </a:spcAft>
              <a:buClr>
                <a:schemeClr val="lt1"/>
              </a:buClr>
              <a:buSzPts val="2000"/>
              <a:buChar char="•"/>
              <a:defRPr sz="2000"/>
            </a:lvl6pPr>
            <a:lvl7pPr indent="-355600" lvl="6" marL="3200400" algn="l">
              <a:spcBef>
                <a:spcPts val="400"/>
              </a:spcBef>
              <a:spcAft>
                <a:spcPts val="0"/>
              </a:spcAft>
              <a:buClr>
                <a:schemeClr val="lt1"/>
              </a:buClr>
              <a:buSzPts val="2000"/>
              <a:buChar char="•"/>
              <a:defRPr sz="2000"/>
            </a:lvl7pPr>
            <a:lvl8pPr indent="-355600" lvl="7" marL="3657600" algn="l">
              <a:spcBef>
                <a:spcPts val="400"/>
              </a:spcBef>
              <a:spcAft>
                <a:spcPts val="0"/>
              </a:spcAft>
              <a:buClr>
                <a:schemeClr val="lt1"/>
              </a:buClr>
              <a:buSzPts val="2000"/>
              <a:buChar char="•"/>
              <a:defRPr sz="2000"/>
            </a:lvl8pPr>
            <a:lvl9pPr indent="-355600" lvl="8" marL="4114800" algn="l">
              <a:spcBef>
                <a:spcPts val="400"/>
              </a:spcBef>
              <a:spcAft>
                <a:spcPts val="0"/>
              </a:spcAft>
              <a:buClr>
                <a:schemeClr val="lt1"/>
              </a:buClr>
              <a:buSzPts val="2000"/>
              <a:buChar char="•"/>
              <a:defRPr sz="2000"/>
            </a:lvl9pPr>
          </a:lstStyle>
          <a:p/>
        </p:txBody>
      </p:sp>
      <p:sp>
        <p:nvSpPr>
          <p:cNvPr id="55" name="Google Shape;55;p36"/>
          <p:cNvSpPr txBox="1"/>
          <p:nvPr>
            <p:ph idx="2" type="body"/>
          </p:nvPr>
        </p:nvSpPr>
        <p:spPr>
          <a:xfrm>
            <a:off x="457199" y="1905001"/>
            <a:ext cx="3602039" cy="3733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162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81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56" name="Google Shape;56;p36"/>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6"/>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7"/>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7"/>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7"/>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76" name="Shape 76"/>
        <p:cNvGrpSpPr/>
        <p:nvPr/>
      </p:nvGrpSpPr>
      <p:grpSpPr>
        <a:xfrm>
          <a:off x="0" y="0"/>
          <a:ext cx="0" cy="0"/>
          <a:chOff x="0" y="0"/>
          <a:chExt cx="0" cy="0"/>
        </a:xfrm>
      </p:grpSpPr>
      <p:sp>
        <p:nvSpPr>
          <p:cNvPr id="77" name="Google Shape;77;p39"/>
          <p:cNvSpPr txBox="1"/>
          <p:nvPr>
            <p:ph type="ctrTitle"/>
          </p:nvPr>
        </p:nvSpPr>
        <p:spPr>
          <a:xfrm>
            <a:off x="5365376" y="1573306"/>
            <a:ext cx="3653117" cy="2133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39"/>
          <p:cNvSpPr txBox="1"/>
          <p:nvPr>
            <p:ph idx="1" type="subTitle"/>
          </p:nvPr>
        </p:nvSpPr>
        <p:spPr>
          <a:xfrm>
            <a:off x="5365376" y="3998259"/>
            <a:ext cx="3653117" cy="883024"/>
          </a:xfrm>
          <a:prstGeom prst="rect">
            <a:avLst/>
          </a:prstGeom>
          <a:noFill/>
          <a:ln>
            <a:noFill/>
          </a:ln>
        </p:spPr>
        <p:txBody>
          <a:bodyPr anchorCtr="0" anchor="t" bIns="45700" lIns="91425" spcFirstLastPara="1" rIns="91425" wrap="square" tIns="45700">
            <a:normAutofit/>
          </a:bodyPr>
          <a:lstStyle>
            <a:lvl1pPr lvl="0" algn="r">
              <a:spcBef>
                <a:spcPts val="480"/>
              </a:spcBef>
              <a:spcAft>
                <a:spcPts val="0"/>
              </a:spcAft>
              <a:buSzPts val="2160"/>
              <a:buNone/>
              <a:defRPr>
                <a:solidFill>
                  <a:schemeClr val="lt1"/>
                </a:solidFill>
              </a:defRPr>
            </a:lvl1pPr>
            <a:lvl2pPr lvl="1" algn="ctr">
              <a:spcBef>
                <a:spcPts val="440"/>
              </a:spcBef>
              <a:spcAft>
                <a:spcPts val="0"/>
              </a:spcAft>
              <a:buSzPts val="1980"/>
              <a:buNone/>
              <a:defRPr>
                <a:solidFill>
                  <a:schemeClr val="lt1"/>
                </a:solidFill>
              </a:defRPr>
            </a:lvl2pPr>
            <a:lvl3pPr lvl="2" algn="ctr">
              <a:spcBef>
                <a:spcPts val="400"/>
              </a:spcBef>
              <a:spcAft>
                <a:spcPts val="0"/>
              </a:spcAft>
              <a:buSzPts val="1800"/>
              <a:buNone/>
              <a:defRPr>
                <a:solidFill>
                  <a:schemeClr val="lt1"/>
                </a:solidFill>
              </a:defRPr>
            </a:lvl3pPr>
            <a:lvl4pPr lvl="3" algn="ctr">
              <a:spcBef>
                <a:spcPts val="360"/>
              </a:spcBef>
              <a:spcAft>
                <a:spcPts val="0"/>
              </a:spcAft>
              <a:buSzPts val="1620"/>
              <a:buNone/>
              <a:defRPr>
                <a:solidFill>
                  <a:schemeClr val="lt1"/>
                </a:solidFill>
              </a:defRPr>
            </a:lvl4pPr>
            <a:lvl5pPr lvl="4" algn="ctr">
              <a:spcBef>
                <a:spcPts val="360"/>
              </a:spcBef>
              <a:spcAft>
                <a:spcPts val="0"/>
              </a:spcAft>
              <a:buSzPts val="162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79" name="Google Shape;79;p39"/>
          <p:cNvSpPr/>
          <p:nvPr>
            <p:ph idx="2" type="pic"/>
          </p:nvPr>
        </p:nvSpPr>
        <p:spPr>
          <a:xfrm>
            <a:off x="241232" y="716992"/>
            <a:ext cx="4906459" cy="4852935"/>
          </a:xfrm>
          <a:prstGeom prst="ellipse">
            <a:avLst/>
          </a:prstGeom>
          <a:noFill/>
          <a:ln>
            <a:noFill/>
          </a:ln>
        </p:spPr>
      </p:sp>
      <p:sp>
        <p:nvSpPr>
          <p:cNvPr id="80" name="Google Shape;80;p39"/>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4" name="Shape 94"/>
        <p:cNvGrpSpPr/>
        <p:nvPr/>
      </p:nvGrpSpPr>
      <p:grpSpPr>
        <a:xfrm>
          <a:off x="0" y="0"/>
          <a:ext cx="0" cy="0"/>
          <a:chOff x="0" y="0"/>
          <a:chExt cx="0" cy="0"/>
        </a:xfrm>
      </p:grpSpPr>
      <p:sp>
        <p:nvSpPr>
          <p:cNvPr id="95" name="Google Shape;95;p41"/>
          <p:cNvSpPr txBox="1"/>
          <p:nvPr>
            <p:ph type="title"/>
          </p:nvPr>
        </p:nvSpPr>
        <p:spPr>
          <a:xfrm>
            <a:off x="457200" y="2133600"/>
            <a:ext cx="8228013" cy="136207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SzPts val="1400"/>
              <a:buNone/>
              <a:defRPr b="1" sz="4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41"/>
          <p:cNvSpPr txBox="1"/>
          <p:nvPr>
            <p:ph idx="1" type="body"/>
          </p:nvPr>
        </p:nvSpPr>
        <p:spPr>
          <a:xfrm>
            <a:off x="457200" y="3529013"/>
            <a:ext cx="8228013" cy="13477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18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26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97" name="Google Shape;97;p41"/>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1"/>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43"/>
          <p:cNvSpPr txBox="1"/>
          <p:nvPr>
            <p:ph idx="1" type="body"/>
          </p:nvPr>
        </p:nvSpPr>
        <p:spPr>
          <a:xfrm>
            <a:off x="457200" y="2057401"/>
            <a:ext cx="3931920" cy="3980328"/>
          </a:xfrm>
          <a:prstGeom prst="rect">
            <a:avLst/>
          </a:prstGeom>
          <a:noFill/>
          <a:ln>
            <a:noFill/>
          </a:ln>
        </p:spPr>
        <p:txBody>
          <a:bodyPr anchorCtr="0" anchor="t" bIns="45700" lIns="91425" spcFirstLastPara="1" rIns="91425" wrap="square" tIns="45700">
            <a:normAutofit/>
          </a:bodyPr>
          <a:lstStyle>
            <a:lvl1pPr indent="-342900" lvl="0" marL="457200" algn="l">
              <a:spcBef>
                <a:spcPts val="400"/>
              </a:spcBef>
              <a:spcAft>
                <a:spcPts val="0"/>
              </a:spcAft>
              <a:buSzPts val="1800"/>
              <a:buChar char="●"/>
              <a:defRPr sz="2000"/>
            </a:lvl1pPr>
            <a:lvl2pPr indent="-331469" lvl="1" marL="914400" algn="l">
              <a:spcBef>
                <a:spcPts val="360"/>
              </a:spcBef>
              <a:spcAft>
                <a:spcPts val="0"/>
              </a:spcAft>
              <a:buSzPts val="1620"/>
              <a:buChar char="●"/>
              <a:defRPr sz="1800"/>
            </a:lvl2pPr>
            <a:lvl3pPr indent="-331469" lvl="2" marL="1371600" algn="l">
              <a:spcBef>
                <a:spcPts val="360"/>
              </a:spcBef>
              <a:spcAft>
                <a:spcPts val="0"/>
              </a:spcAft>
              <a:buSzPts val="1620"/>
              <a:buChar char="●"/>
              <a:defRPr sz="1800"/>
            </a:lvl3pPr>
            <a:lvl4pPr indent="-331469" lvl="3" marL="1828800" algn="l">
              <a:spcBef>
                <a:spcPts val="360"/>
              </a:spcBef>
              <a:spcAft>
                <a:spcPts val="0"/>
              </a:spcAft>
              <a:buSzPts val="1620"/>
              <a:buChar char="●"/>
              <a:defRPr sz="1800"/>
            </a:lvl4pPr>
            <a:lvl5pPr indent="-331470" lvl="4" marL="2286000" algn="l">
              <a:spcBef>
                <a:spcPts val="360"/>
              </a:spcBef>
              <a:spcAft>
                <a:spcPts val="0"/>
              </a:spcAft>
              <a:buSzPts val="162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112" name="Google Shape;112;p43"/>
          <p:cNvSpPr txBox="1"/>
          <p:nvPr>
            <p:ph idx="2" type="body"/>
          </p:nvPr>
        </p:nvSpPr>
        <p:spPr>
          <a:xfrm>
            <a:off x="4754880" y="2057401"/>
            <a:ext cx="3931920" cy="3980328"/>
          </a:xfrm>
          <a:prstGeom prst="rect">
            <a:avLst/>
          </a:prstGeom>
          <a:noFill/>
          <a:ln>
            <a:noFill/>
          </a:ln>
        </p:spPr>
        <p:txBody>
          <a:bodyPr anchorCtr="0" anchor="t" bIns="45700" lIns="91425" spcFirstLastPara="1" rIns="91425" wrap="square" tIns="45700">
            <a:normAutofit/>
          </a:bodyPr>
          <a:lstStyle>
            <a:lvl1pPr indent="-342900" lvl="0" marL="457200" algn="l">
              <a:spcBef>
                <a:spcPts val="400"/>
              </a:spcBef>
              <a:spcAft>
                <a:spcPts val="0"/>
              </a:spcAft>
              <a:buSzPts val="1800"/>
              <a:buChar char="●"/>
              <a:defRPr sz="2000"/>
            </a:lvl1pPr>
            <a:lvl2pPr indent="-331469" lvl="1" marL="914400" algn="l">
              <a:spcBef>
                <a:spcPts val="360"/>
              </a:spcBef>
              <a:spcAft>
                <a:spcPts val="0"/>
              </a:spcAft>
              <a:buSzPts val="1620"/>
              <a:buChar char="●"/>
              <a:defRPr sz="1800"/>
            </a:lvl2pPr>
            <a:lvl3pPr indent="-331469" lvl="2" marL="1371600" algn="l">
              <a:spcBef>
                <a:spcPts val="360"/>
              </a:spcBef>
              <a:spcAft>
                <a:spcPts val="0"/>
              </a:spcAft>
              <a:buSzPts val="1620"/>
              <a:buChar char="●"/>
              <a:defRPr sz="1800"/>
            </a:lvl3pPr>
            <a:lvl4pPr indent="-331469" lvl="3" marL="1828800" algn="l">
              <a:spcBef>
                <a:spcPts val="360"/>
              </a:spcBef>
              <a:spcAft>
                <a:spcPts val="0"/>
              </a:spcAft>
              <a:buSzPts val="1620"/>
              <a:buChar char="●"/>
              <a:defRPr sz="1800"/>
            </a:lvl4pPr>
            <a:lvl5pPr indent="-331470" lvl="4" marL="2286000" algn="l">
              <a:spcBef>
                <a:spcPts val="360"/>
              </a:spcBef>
              <a:spcAft>
                <a:spcPts val="0"/>
              </a:spcAft>
              <a:buSzPts val="162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113" name="Google Shape;113;p43"/>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3"/>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7" name="Google Shape;127;p45"/>
          <p:cNvSpPr txBox="1"/>
          <p:nvPr>
            <p:ph idx="1" type="body"/>
          </p:nvPr>
        </p:nvSpPr>
        <p:spPr>
          <a:xfrm>
            <a:off x="457200" y="1734670"/>
            <a:ext cx="3931920" cy="744071"/>
          </a:xfrm>
          <a:prstGeom prst="rect">
            <a:avLst/>
          </a:prstGeom>
          <a:noFill/>
          <a:ln>
            <a:noFill/>
          </a:ln>
        </p:spPr>
        <p:txBody>
          <a:bodyPr anchorCtr="0" anchor="ctr" bIns="45700" lIns="91425" spcFirstLastPara="1" rIns="91425" wrap="square" tIns="45700">
            <a:noAutofit/>
          </a:bodyPr>
          <a:lstStyle>
            <a:lvl1pPr indent="-228600" lvl="0" marL="457200" algn="ctr">
              <a:spcBef>
                <a:spcPts val="560"/>
              </a:spcBef>
              <a:spcAft>
                <a:spcPts val="0"/>
              </a:spcAft>
              <a:buSzPts val="2520"/>
              <a:buNone/>
              <a:defRPr b="1" sz="28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44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128" name="Google Shape;128;p45"/>
          <p:cNvSpPr txBox="1"/>
          <p:nvPr>
            <p:ph idx="2" type="body"/>
          </p:nvPr>
        </p:nvSpPr>
        <p:spPr>
          <a:xfrm>
            <a:off x="457200" y="2514600"/>
            <a:ext cx="3931920" cy="3523129"/>
          </a:xfrm>
          <a:prstGeom prst="rect">
            <a:avLst/>
          </a:prstGeom>
          <a:noFill/>
          <a:ln>
            <a:noFill/>
          </a:ln>
        </p:spPr>
        <p:txBody>
          <a:bodyPr anchorCtr="0" anchor="t" bIns="45700" lIns="91425" spcFirstLastPara="1" rIns="91425" wrap="square" tIns="45700">
            <a:normAutofit/>
          </a:bodyPr>
          <a:lstStyle>
            <a:lvl1pPr indent="-342900" lvl="0" marL="457200" algn="l">
              <a:spcBef>
                <a:spcPts val="400"/>
              </a:spcBef>
              <a:spcAft>
                <a:spcPts val="0"/>
              </a:spcAft>
              <a:buSzPts val="1800"/>
              <a:buChar char="●"/>
              <a:defRPr sz="2000"/>
            </a:lvl1pPr>
            <a:lvl2pPr indent="-331469" lvl="1" marL="914400" algn="l">
              <a:spcBef>
                <a:spcPts val="360"/>
              </a:spcBef>
              <a:spcAft>
                <a:spcPts val="0"/>
              </a:spcAft>
              <a:buSzPts val="1620"/>
              <a:buChar char="●"/>
              <a:defRPr sz="1800"/>
            </a:lvl2pPr>
            <a:lvl3pPr indent="-331469" lvl="2" marL="1371600" algn="l">
              <a:spcBef>
                <a:spcPts val="360"/>
              </a:spcBef>
              <a:spcAft>
                <a:spcPts val="0"/>
              </a:spcAft>
              <a:buSzPts val="1620"/>
              <a:buChar char="●"/>
              <a:defRPr sz="1800"/>
            </a:lvl3pPr>
            <a:lvl4pPr indent="-331469" lvl="3" marL="1828800" algn="l">
              <a:spcBef>
                <a:spcPts val="360"/>
              </a:spcBef>
              <a:spcAft>
                <a:spcPts val="0"/>
              </a:spcAft>
              <a:buSzPts val="1620"/>
              <a:buChar char="●"/>
              <a:defRPr sz="1800"/>
            </a:lvl4pPr>
            <a:lvl5pPr indent="-331470" lvl="4" marL="2286000" algn="l">
              <a:spcBef>
                <a:spcPts val="360"/>
              </a:spcBef>
              <a:spcAft>
                <a:spcPts val="0"/>
              </a:spcAft>
              <a:buSzPts val="1620"/>
              <a:buChar char="●"/>
              <a:defRPr sz="18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129" name="Google Shape;129;p45"/>
          <p:cNvSpPr txBox="1"/>
          <p:nvPr>
            <p:ph idx="3" type="body"/>
          </p:nvPr>
        </p:nvSpPr>
        <p:spPr>
          <a:xfrm>
            <a:off x="4754880" y="1734670"/>
            <a:ext cx="3931920" cy="744071"/>
          </a:xfrm>
          <a:prstGeom prst="rect">
            <a:avLst/>
          </a:prstGeom>
          <a:noFill/>
          <a:ln>
            <a:noFill/>
          </a:ln>
        </p:spPr>
        <p:txBody>
          <a:bodyPr anchorCtr="0" anchor="ctr" bIns="45700" lIns="91425" spcFirstLastPara="1" rIns="91425" wrap="square" tIns="45700">
            <a:noAutofit/>
          </a:bodyPr>
          <a:lstStyle>
            <a:lvl1pPr indent="-228600" lvl="0" marL="457200" algn="ctr">
              <a:spcBef>
                <a:spcPts val="560"/>
              </a:spcBef>
              <a:spcAft>
                <a:spcPts val="0"/>
              </a:spcAft>
              <a:buSzPts val="2520"/>
              <a:buNone/>
              <a:defRPr b="1" sz="28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44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130" name="Google Shape;130;p45"/>
          <p:cNvSpPr txBox="1"/>
          <p:nvPr>
            <p:ph idx="4" type="body"/>
          </p:nvPr>
        </p:nvSpPr>
        <p:spPr>
          <a:xfrm>
            <a:off x="4754880" y="2514600"/>
            <a:ext cx="3931920" cy="3523129"/>
          </a:xfrm>
          <a:prstGeom prst="rect">
            <a:avLst/>
          </a:prstGeom>
          <a:noFill/>
          <a:ln>
            <a:noFill/>
          </a:ln>
        </p:spPr>
        <p:txBody>
          <a:bodyPr anchorCtr="0" anchor="t" bIns="45700" lIns="91425" spcFirstLastPara="1" rIns="91425" wrap="square" tIns="45700">
            <a:normAutofit/>
          </a:bodyPr>
          <a:lstStyle>
            <a:lvl1pPr indent="-342900" lvl="0" marL="457200" algn="l">
              <a:spcBef>
                <a:spcPts val="400"/>
              </a:spcBef>
              <a:spcAft>
                <a:spcPts val="0"/>
              </a:spcAft>
              <a:buSzPts val="1800"/>
              <a:buChar char="●"/>
              <a:defRPr sz="2000"/>
            </a:lvl1pPr>
            <a:lvl2pPr indent="-331469" lvl="1" marL="914400" algn="l">
              <a:spcBef>
                <a:spcPts val="360"/>
              </a:spcBef>
              <a:spcAft>
                <a:spcPts val="0"/>
              </a:spcAft>
              <a:buSzPts val="1620"/>
              <a:buChar char="●"/>
              <a:defRPr sz="1800"/>
            </a:lvl2pPr>
            <a:lvl3pPr indent="-331469" lvl="2" marL="1371600" algn="l">
              <a:spcBef>
                <a:spcPts val="360"/>
              </a:spcBef>
              <a:spcAft>
                <a:spcPts val="0"/>
              </a:spcAft>
              <a:buSzPts val="1620"/>
              <a:buChar char="●"/>
              <a:defRPr sz="1800"/>
            </a:lvl3pPr>
            <a:lvl4pPr indent="-331469" lvl="3" marL="1828800" algn="l">
              <a:spcBef>
                <a:spcPts val="360"/>
              </a:spcBef>
              <a:spcAft>
                <a:spcPts val="0"/>
              </a:spcAft>
              <a:buSzPts val="1620"/>
              <a:buChar char="●"/>
              <a:defRPr sz="1800"/>
            </a:lvl4pPr>
            <a:lvl5pPr indent="-331470" lvl="4" marL="2286000" algn="l">
              <a:spcBef>
                <a:spcPts val="360"/>
              </a:spcBef>
              <a:spcAft>
                <a:spcPts val="0"/>
              </a:spcAft>
              <a:buSzPts val="1620"/>
              <a:buChar char="●"/>
              <a:defRPr sz="18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131" name="Google Shape;131;p45"/>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5"/>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5"/>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47"/>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FFFFFF"/>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7"/>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7"/>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xml"/><Relationship Id="rId3" Type="http://schemas.openxmlformats.org/officeDocument/2006/relationships/theme" Target="../theme/theme1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7.xml"/><Relationship Id="rId3"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8.xml"/><Relationship Id="rId3"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9.xml"/><Relationship Id="rId3"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31"/>
          <p:cNvGrpSpPr/>
          <p:nvPr/>
        </p:nvGrpSpPr>
        <p:grpSpPr>
          <a:xfrm>
            <a:off x="0" y="1460500"/>
            <a:ext cx="9144000" cy="46037"/>
            <a:chOff x="0" y="1613647"/>
            <a:chExt cx="9144000" cy="45291"/>
          </a:xfrm>
        </p:grpSpPr>
        <p:cxnSp>
          <p:nvCxnSpPr>
            <p:cNvPr id="11" name="Google Shape;11;p31"/>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12" name="Google Shape;12;p31"/>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grpSp>
        <p:nvGrpSpPr>
          <p:cNvPr id="13" name="Google Shape;13;p31"/>
          <p:cNvGrpSpPr/>
          <p:nvPr/>
        </p:nvGrpSpPr>
        <p:grpSpPr>
          <a:xfrm>
            <a:off x="0" y="4953000"/>
            <a:ext cx="9144000" cy="46037"/>
            <a:chOff x="0" y="1613647"/>
            <a:chExt cx="9144000" cy="45291"/>
          </a:xfrm>
        </p:grpSpPr>
        <p:cxnSp>
          <p:nvCxnSpPr>
            <p:cNvPr id="14" name="Google Shape;14;p31"/>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15" name="Google Shape;15;p31"/>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sp>
        <p:nvSpPr>
          <p:cNvPr id="16" name="Google Shape;16;p31"/>
          <p:cNvSpPr/>
          <p:nvPr/>
        </p:nvSpPr>
        <p:spPr>
          <a:xfrm>
            <a:off x="121024" y="85165"/>
            <a:ext cx="4433047" cy="4433047"/>
          </a:xfrm>
          <a:prstGeom prst="ellipse">
            <a:avLst/>
          </a:prstGeom>
          <a:gradFill>
            <a:gsLst>
              <a:gs pos="0">
                <a:schemeClr val="accent1"/>
              </a:gs>
              <a:gs pos="50000">
                <a:srgbClr val="D59300"/>
              </a:gs>
              <a:gs pos="100000">
                <a:schemeClr val="accent1"/>
              </a:gs>
            </a:gsLst>
            <a:lin ang="84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 name="Google Shape;17;p31"/>
          <p:cNvSpPr/>
          <p:nvPr/>
        </p:nvSpPr>
        <p:spPr>
          <a:xfrm>
            <a:off x="179294" y="112058"/>
            <a:ext cx="4201255" cy="4201255"/>
          </a:xfrm>
          <a:prstGeom prst="ellipse">
            <a:avLst/>
          </a:prstGeom>
          <a:gradFill>
            <a:gsLst>
              <a:gs pos="0">
                <a:srgbClr val="F97817">
                  <a:alpha val="29803"/>
                </a:srgbClr>
              </a:gs>
              <a:gs pos="100000">
                <a:srgbClr val="C65805">
                  <a:alpha val="29803"/>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8" name="Google Shape;18;p31"/>
          <p:cNvSpPr/>
          <p:nvPr/>
        </p:nvSpPr>
        <p:spPr>
          <a:xfrm>
            <a:off x="264460" y="138952"/>
            <a:ext cx="3988777" cy="4056383"/>
          </a:xfrm>
          <a:prstGeom prst="ellipse">
            <a:avLst/>
          </a:prstGeom>
          <a:gradFill>
            <a:gsLst>
              <a:gs pos="0">
                <a:srgbClr val="F97817">
                  <a:alpha val="29803"/>
                </a:srgbClr>
              </a:gs>
              <a:gs pos="100000">
                <a:srgbClr val="C65805">
                  <a:alpha val="29803"/>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9" name="Google Shape;19;p31"/>
          <p:cNvSpPr/>
          <p:nvPr/>
        </p:nvSpPr>
        <p:spPr>
          <a:xfrm>
            <a:off x="264460" y="138953"/>
            <a:ext cx="3897026" cy="3897026"/>
          </a:xfrm>
          <a:prstGeom prst="ellipse">
            <a:avLst/>
          </a:prstGeom>
          <a:gradFill>
            <a:gsLst>
              <a:gs pos="0">
                <a:srgbClr val="F97817">
                  <a:alpha val="29803"/>
                </a:srgbClr>
              </a:gs>
              <a:gs pos="100000">
                <a:srgbClr val="C65805">
                  <a:alpha val="29803"/>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 name="Google Shape;2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21" name="Google Shape;21;p31"/>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22" name="Google Shape;22;p31"/>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 name="Google Shape;23;p31"/>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 name="Google Shape;24;p3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8" name="Shape 168"/>
        <p:cNvGrpSpPr/>
        <p:nvPr/>
      </p:nvGrpSpPr>
      <p:grpSpPr>
        <a:xfrm>
          <a:off x="0" y="0"/>
          <a:ext cx="0" cy="0"/>
          <a:chOff x="0" y="0"/>
          <a:chExt cx="0" cy="0"/>
        </a:xfrm>
      </p:grpSpPr>
      <p:grpSp>
        <p:nvGrpSpPr>
          <p:cNvPr id="169" name="Google Shape;169;p50"/>
          <p:cNvGrpSpPr/>
          <p:nvPr/>
        </p:nvGrpSpPr>
        <p:grpSpPr>
          <a:xfrm>
            <a:off x="0" y="1584325"/>
            <a:ext cx="9144000" cy="44450"/>
            <a:chOff x="0" y="1613647"/>
            <a:chExt cx="9144000" cy="45291"/>
          </a:xfrm>
        </p:grpSpPr>
        <p:cxnSp>
          <p:nvCxnSpPr>
            <p:cNvPr id="170" name="Google Shape;170;p50"/>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171" name="Google Shape;171;p50"/>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172" name="Google Shape;17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73" name="Google Shape;173;p50"/>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74" name="Google Shape;174;p50"/>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5" name="Google Shape;175;p50"/>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6" name="Google Shape;176;p5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3" name="Shape 183"/>
        <p:cNvGrpSpPr/>
        <p:nvPr/>
      </p:nvGrpSpPr>
      <p:grpSpPr>
        <a:xfrm>
          <a:off x="0" y="0"/>
          <a:ext cx="0" cy="0"/>
          <a:chOff x="0" y="0"/>
          <a:chExt cx="0" cy="0"/>
        </a:xfrm>
      </p:grpSpPr>
      <p:grpSp>
        <p:nvGrpSpPr>
          <p:cNvPr id="184" name="Google Shape;184;p52"/>
          <p:cNvGrpSpPr/>
          <p:nvPr/>
        </p:nvGrpSpPr>
        <p:grpSpPr>
          <a:xfrm rot="5400000">
            <a:off x="4030661" y="3392487"/>
            <a:ext cx="6858002" cy="44450"/>
            <a:chOff x="-19051" y="1649233"/>
            <a:chExt cx="9144002" cy="45291"/>
          </a:xfrm>
        </p:grpSpPr>
        <p:cxnSp>
          <p:nvCxnSpPr>
            <p:cNvPr id="185" name="Google Shape;185;p52"/>
            <p:cNvCxnSpPr/>
            <p:nvPr/>
          </p:nvCxnSpPr>
          <p:spPr>
            <a:xfrm>
              <a:off x="-19051" y="1692907"/>
              <a:ext cx="9144001"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186" name="Google Shape;186;p52"/>
            <p:cNvCxnSpPr/>
            <p:nvPr/>
          </p:nvCxnSpPr>
          <p:spPr>
            <a:xfrm>
              <a:off x="-19050" y="1649233"/>
              <a:ext cx="9144001" cy="1618"/>
            </a:xfrm>
            <a:prstGeom prst="straightConnector1">
              <a:avLst/>
            </a:prstGeom>
            <a:noFill/>
            <a:ln cap="flat" cmpd="sng" w="9525">
              <a:solidFill>
                <a:schemeClr val="lt1"/>
              </a:solidFill>
              <a:prstDash val="solid"/>
              <a:miter lim="800000"/>
              <a:headEnd len="med" w="med" type="none"/>
              <a:tailEnd len="med" w="med" type="none"/>
            </a:ln>
          </p:spPr>
        </p:cxnSp>
      </p:grpSp>
      <p:sp>
        <p:nvSpPr>
          <p:cNvPr id="187" name="Google Shape;187;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88" name="Google Shape;188;p52"/>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89" name="Google Shape;189;p52"/>
          <p:cNvSpPr txBox="1"/>
          <p:nvPr>
            <p:ph idx="10" type="dt"/>
          </p:nvPr>
        </p:nvSpPr>
        <p:spPr>
          <a:xfrm>
            <a:off x="7556500" y="6356350"/>
            <a:ext cx="114776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0" name="Google Shape;190;p52"/>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1" name="Google Shape;191;p5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grpSp>
        <p:nvGrpSpPr>
          <p:cNvPr id="32" name="Google Shape;32;p33"/>
          <p:cNvGrpSpPr/>
          <p:nvPr/>
        </p:nvGrpSpPr>
        <p:grpSpPr>
          <a:xfrm>
            <a:off x="0" y="1584325"/>
            <a:ext cx="9144000" cy="44450"/>
            <a:chOff x="0" y="1613647"/>
            <a:chExt cx="9144000" cy="45291"/>
          </a:xfrm>
        </p:grpSpPr>
        <p:cxnSp>
          <p:nvCxnSpPr>
            <p:cNvPr id="33" name="Google Shape;33;p33"/>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34" name="Google Shape;34;p33"/>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35" name="Google Shape;3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36" name="Google Shape;36;p33"/>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37" name="Google Shape;37;p33"/>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8" name="Google Shape;38;p33"/>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9" name="Google Shape;39;p3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blipFill>
          <a:blip r:embed="rId1">
            <a:alphaModFix/>
          </a:blip>
          <a:stretch>
            <a:fillRect/>
          </a:stretch>
        </a:blipFill>
      </p:bgPr>
    </p:bg>
    <p:spTree>
      <p:nvGrpSpPr>
        <p:cNvPr id="46" name="Shape 46"/>
        <p:cNvGrpSpPr/>
        <p:nvPr/>
      </p:nvGrpSpPr>
      <p:grpSpPr>
        <a:xfrm>
          <a:off x="0" y="0"/>
          <a:ext cx="0" cy="0"/>
          <a:chOff x="0" y="0"/>
          <a:chExt cx="0" cy="0"/>
        </a:xfrm>
      </p:grpSpPr>
      <p:sp>
        <p:nvSpPr>
          <p:cNvPr id="47" name="Google Shape;4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48" name="Google Shape;48;p35"/>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49" name="Google Shape;49;p35"/>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 name="Google Shape;50;p35"/>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 name="Google Shape;51;p35"/>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3" name="Shape 63"/>
        <p:cNvGrpSpPr/>
        <p:nvPr/>
      </p:nvGrpSpPr>
      <p:grpSpPr>
        <a:xfrm>
          <a:off x="0" y="0"/>
          <a:ext cx="0" cy="0"/>
          <a:chOff x="0" y="0"/>
          <a:chExt cx="0" cy="0"/>
        </a:xfrm>
      </p:grpSpPr>
      <p:grpSp>
        <p:nvGrpSpPr>
          <p:cNvPr id="64" name="Google Shape;64;p38"/>
          <p:cNvGrpSpPr/>
          <p:nvPr/>
        </p:nvGrpSpPr>
        <p:grpSpPr>
          <a:xfrm>
            <a:off x="0" y="1460500"/>
            <a:ext cx="9144000" cy="46037"/>
            <a:chOff x="0" y="1613647"/>
            <a:chExt cx="9144000" cy="45291"/>
          </a:xfrm>
        </p:grpSpPr>
        <p:cxnSp>
          <p:nvCxnSpPr>
            <p:cNvPr id="65" name="Google Shape;65;p38"/>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66" name="Google Shape;66;p38"/>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grpSp>
        <p:nvGrpSpPr>
          <p:cNvPr id="67" name="Google Shape;67;p38"/>
          <p:cNvGrpSpPr/>
          <p:nvPr/>
        </p:nvGrpSpPr>
        <p:grpSpPr>
          <a:xfrm>
            <a:off x="0" y="4953000"/>
            <a:ext cx="9144000" cy="46037"/>
            <a:chOff x="0" y="1613647"/>
            <a:chExt cx="9144000" cy="45291"/>
          </a:xfrm>
        </p:grpSpPr>
        <p:cxnSp>
          <p:nvCxnSpPr>
            <p:cNvPr id="68" name="Google Shape;68;p38"/>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69" name="Google Shape;69;p38"/>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sp>
        <p:nvSpPr>
          <p:cNvPr id="70" name="Google Shape;70;p38"/>
          <p:cNvSpPr/>
          <p:nvPr/>
        </p:nvSpPr>
        <p:spPr>
          <a:xfrm>
            <a:off x="134471" y="685800"/>
            <a:ext cx="5268049" cy="5268049"/>
          </a:xfrm>
          <a:prstGeom prst="ellipse">
            <a:avLst/>
          </a:prstGeom>
          <a:gradFill>
            <a:gsLst>
              <a:gs pos="0">
                <a:schemeClr val="accent1"/>
              </a:gs>
              <a:gs pos="50000">
                <a:srgbClr val="D59300"/>
              </a:gs>
              <a:gs pos="100000">
                <a:schemeClr val="accent1"/>
              </a:gs>
            </a:gsLst>
            <a:lin ang="84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71" name="Google Shape;71;p38"/>
          <p:cNvSpPr/>
          <p:nvPr/>
        </p:nvSpPr>
        <p:spPr>
          <a:xfrm>
            <a:off x="229676" y="712694"/>
            <a:ext cx="4983480" cy="4983480"/>
          </a:xfrm>
          <a:prstGeom prst="ellipse">
            <a:avLst/>
          </a:prstGeom>
          <a:gradFill>
            <a:gsLst>
              <a:gs pos="0">
                <a:srgbClr val="F97817">
                  <a:alpha val="29803"/>
                </a:srgbClr>
              </a:gs>
              <a:gs pos="100000">
                <a:srgbClr val="C65805">
                  <a:alpha val="29803"/>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72" name="Google Shape;72;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73" name="Google Shape;73;p38"/>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74" name="Google Shape;74;p38"/>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5" name="Google Shape;7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2" name="Shape 82"/>
        <p:cNvGrpSpPr/>
        <p:nvPr/>
      </p:nvGrpSpPr>
      <p:grpSpPr>
        <a:xfrm>
          <a:off x="0" y="0"/>
          <a:ext cx="0" cy="0"/>
          <a:chOff x="0" y="0"/>
          <a:chExt cx="0" cy="0"/>
        </a:xfrm>
      </p:grpSpPr>
      <p:grpSp>
        <p:nvGrpSpPr>
          <p:cNvPr id="83" name="Google Shape;83;p40"/>
          <p:cNvGrpSpPr/>
          <p:nvPr/>
        </p:nvGrpSpPr>
        <p:grpSpPr>
          <a:xfrm>
            <a:off x="0" y="1447800"/>
            <a:ext cx="9144000" cy="46037"/>
            <a:chOff x="0" y="1613647"/>
            <a:chExt cx="9144000" cy="45291"/>
          </a:xfrm>
        </p:grpSpPr>
        <p:cxnSp>
          <p:nvCxnSpPr>
            <p:cNvPr id="84" name="Google Shape;84;p40"/>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85" name="Google Shape;85;p40"/>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grpSp>
        <p:nvGrpSpPr>
          <p:cNvPr id="86" name="Google Shape;86;p40"/>
          <p:cNvGrpSpPr/>
          <p:nvPr/>
        </p:nvGrpSpPr>
        <p:grpSpPr>
          <a:xfrm>
            <a:off x="0" y="4940300"/>
            <a:ext cx="9144000" cy="44450"/>
            <a:chOff x="0" y="1613647"/>
            <a:chExt cx="9144000" cy="45291"/>
          </a:xfrm>
        </p:grpSpPr>
        <p:cxnSp>
          <p:nvCxnSpPr>
            <p:cNvPr id="87" name="Google Shape;87;p40"/>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88" name="Google Shape;88;p40"/>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89" name="Google Shape;8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90" name="Google Shape;90;p40"/>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91" name="Google Shape;91;p40"/>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2" name="Google Shape;92;p40"/>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3" name="Google Shape;93;p4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0" name="Shape 100"/>
        <p:cNvGrpSpPr/>
        <p:nvPr/>
      </p:nvGrpSpPr>
      <p:grpSpPr>
        <a:xfrm>
          <a:off x="0" y="0"/>
          <a:ext cx="0" cy="0"/>
          <a:chOff x="0" y="0"/>
          <a:chExt cx="0" cy="0"/>
        </a:xfrm>
      </p:grpSpPr>
      <p:grpSp>
        <p:nvGrpSpPr>
          <p:cNvPr id="101" name="Google Shape;101;p42"/>
          <p:cNvGrpSpPr/>
          <p:nvPr/>
        </p:nvGrpSpPr>
        <p:grpSpPr>
          <a:xfrm>
            <a:off x="0" y="1584325"/>
            <a:ext cx="9144000" cy="44450"/>
            <a:chOff x="0" y="1613647"/>
            <a:chExt cx="9144000" cy="45291"/>
          </a:xfrm>
        </p:grpSpPr>
        <p:cxnSp>
          <p:nvCxnSpPr>
            <p:cNvPr id="102" name="Google Shape;102;p42"/>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103" name="Google Shape;103;p42"/>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104" name="Google Shape;104;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05" name="Google Shape;105;p42"/>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06" name="Google Shape;106;p42"/>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7" name="Google Shape;107;p42"/>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8" name="Google Shape;108;p4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grpSp>
        <p:nvGrpSpPr>
          <p:cNvPr id="117" name="Google Shape;117;p44"/>
          <p:cNvGrpSpPr/>
          <p:nvPr/>
        </p:nvGrpSpPr>
        <p:grpSpPr>
          <a:xfrm>
            <a:off x="0" y="1584325"/>
            <a:ext cx="9144000" cy="44450"/>
            <a:chOff x="0" y="1613647"/>
            <a:chExt cx="9144000" cy="45291"/>
          </a:xfrm>
        </p:grpSpPr>
        <p:cxnSp>
          <p:nvCxnSpPr>
            <p:cNvPr id="118" name="Google Shape;118;p44"/>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119" name="Google Shape;119;p44"/>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120" name="Google Shape;12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21" name="Google Shape;121;p44"/>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22" name="Google Shape;122;p44"/>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3" name="Google Shape;123;p44"/>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4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4" name="Shape 134"/>
        <p:cNvGrpSpPr/>
        <p:nvPr/>
      </p:nvGrpSpPr>
      <p:grpSpPr>
        <a:xfrm>
          <a:off x="0" y="0"/>
          <a:ext cx="0" cy="0"/>
          <a:chOff x="0" y="0"/>
          <a:chExt cx="0" cy="0"/>
        </a:xfrm>
      </p:grpSpPr>
      <p:grpSp>
        <p:nvGrpSpPr>
          <p:cNvPr id="135" name="Google Shape;135;p46"/>
          <p:cNvGrpSpPr/>
          <p:nvPr/>
        </p:nvGrpSpPr>
        <p:grpSpPr>
          <a:xfrm>
            <a:off x="0" y="1584325"/>
            <a:ext cx="9144000" cy="44450"/>
            <a:chOff x="0" y="1613647"/>
            <a:chExt cx="9144000" cy="45291"/>
          </a:xfrm>
        </p:grpSpPr>
        <p:cxnSp>
          <p:nvCxnSpPr>
            <p:cNvPr id="136" name="Google Shape;136;p46"/>
            <p:cNvCxnSpPr/>
            <p:nvPr/>
          </p:nvCxnSpPr>
          <p:spPr>
            <a:xfrm>
              <a:off x="0" y="1657321"/>
              <a:ext cx="9144000" cy="1617"/>
            </a:xfrm>
            <a:prstGeom prst="straightConnector1">
              <a:avLst/>
            </a:prstGeom>
            <a:noFill/>
            <a:ln cap="flat" cmpd="sng" w="88900">
              <a:solidFill>
                <a:srgbClr val="5799E8"/>
              </a:solidFill>
              <a:prstDash val="solid"/>
              <a:miter lim="800000"/>
              <a:headEnd len="med" w="med" type="none"/>
              <a:tailEnd len="med" w="med" type="none"/>
            </a:ln>
          </p:spPr>
        </p:cxnSp>
        <p:cxnSp>
          <p:nvCxnSpPr>
            <p:cNvPr id="137" name="Google Shape;137;p46"/>
            <p:cNvCxnSpPr/>
            <p:nvPr/>
          </p:nvCxnSpPr>
          <p:spPr>
            <a:xfrm>
              <a:off x="0" y="1613647"/>
              <a:ext cx="9144000" cy="1618"/>
            </a:xfrm>
            <a:prstGeom prst="straightConnector1">
              <a:avLst/>
            </a:prstGeom>
            <a:noFill/>
            <a:ln cap="flat" cmpd="sng" w="9525">
              <a:solidFill>
                <a:schemeClr val="lt1"/>
              </a:solidFill>
              <a:prstDash val="solid"/>
              <a:miter lim="800000"/>
              <a:headEnd len="med" w="med" type="none"/>
              <a:tailEnd len="med" w="med" type="none"/>
            </a:ln>
          </p:spPr>
        </p:cxnSp>
      </p:grpSp>
      <p:sp>
        <p:nvSpPr>
          <p:cNvPr id="138" name="Google Shape;138;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39" name="Google Shape;139;p46"/>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40" name="Google Shape;140;p46"/>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1" name="Google Shape;141;p46"/>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2" name="Google Shape;142;p46"/>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8" name="Shape 148"/>
        <p:cNvGrpSpPr/>
        <p:nvPr/>
      </p:nvGrpSpPr>
      <p:grpSpPr>
        <a:xfrm>
          <a:off x="0" y="0"/>
          <a:ext cx="0" cy="0"/>
          <a:chOff x="0" y="0"/>
          <a:chExt cx="0" cy="0"/>
        </a:xfrm>
      </p:grpSpPr>
      <p:grpSp>
        <p:nvGrpSpPr>
          <p:cNvPr id="149" name="Google Shape;149;p48"/>
          <p:cNvGrpSpPr/>
          <p:nvPr/>
        </p:nvGrpSpPr>
        <p:grpSpPr>
          <a:xfrm>
            <a:off x="0" y="1179512"/>
            <a:ext cx="9144000" cy="44450"/>
            <a:chOff x="0" y="1613647"/>
            <a:chExt cx="9144000" cy="45291"/>
          </a:xfrm>
        </p:grpSpPr>
        <p:cxnSp>
          <p:nvCxnSpPr>
            <p:cNvPr id="150" name="Google Shape;150;p48"/>
            <p:cNvCxnSpPr/>
            <p:nvPr/>
          </p:nvCxnSpPr>
          <p:spPr>
            <a:xfrm>
              <a:off x="0" y="1657320"/>
              <a:ext cx="9144000" cy="1618"/>
            </a:xfrm>
            <a:prstGeom prst="straightConnector1">
              <a:avLst/>
            </a:prstGeom>
            <a:noFill/>
            <a:ln cap="flat" cmpd="sng" w="88900">
              <a:solidFill>
                <a:srgbClr val="5799E8"/>
              </a:solidFill>
              <a:prstDash val="solid"/>
              <a:miter lim="800000"/>
              <a:headEnd len="med" w="med" type="none"/>
              <a:tailEnd len="med" w="med" type="none"/>
            </a:ln>
          </p:spPr>
        </p:cxnSp>
        <p:cxnSp>
          <p:nvCxnSpPr>
            <p:cNvPr id="151" name="Google Shape;151;p48"/>
            <p:cNvCxnSpPr/>
            <p:nvPr/>
          </p:nvCxnSpPr>
          <p:spPr>
            <a:xfrm>
              <a:off x="0" y="1613647"/>
              <a:ext cx="9144000" cy="1617"/>
            </a:xfrm>
            <a:prstGeom prst="straightConnector1">
              <a:avLst/>
            </a:prstGeom>
            <a:noFill/>
            <a:ln cap="flat" cmpd="sng" w="9525">
              <a:solidFill>
                <a:schemeClr val="lt1"/>
              </a:solidFill>
              <a:prstDash val="solid"/>
              <a:miter lim="800000"/>
              <a:headEnd len="med" w="med" type="none"/>
              <a:tailEnd len="med" w="med" type="none"/>
            </a:ln>
          </p:spPr>
        </p:cxnSp>
      </p:grpSp>
      <p:grpSp>
        <p:nvGrpSpPr>
          <p:cNvPr id="152" name="Google Shape;152;p48"/>
          <p:cNvGrpSpPr/>
          <p:nvPr/>
        </p:nvGrpSpPr>
        <p:grpSpPr>
          <a:xfrm>
            <a:off x="0" y="5715000"/>
            <a:ext cx="9144000" cy="46037"/>
            <a:chOff x="0" y="1613647"/>
            <a:chExt cx="9144000" cy="45291"/>
          </a:xfrm>
        </p:grpSpPr>
        <p:cxnSp>
          <p:nvCxnSpPr>
            <p:cNvPr id="153" name="Google Shape;153;p48"/>
            <p:cNvCxnSpPr/>
            <p:nvPr/>
          </p:nvCxnSpPr>
          <p:spPr>
            <a:xfrm>
              <a:off x="0" y="1657376"/>
              <a:ext cx="9144000" cy="1562"/>
            </a:xfrm>
            <a:prstGeom prst="straightConnector1">
              <a:avLst/>
            </a:prstGeom>
            <a:noFill/>
            <a:ln cap="flat" cmpd="sng" w="88900">
              <a:solidFill>
                <a:srgbClr val="5799E8"/>
              </a:solidFill>
              <a:prstDash val="solid"/>
              <a:miter lim="800000"/>
              <a:headEnd len="med" w="med" type="none"/>
              <a:tailEnd len="med" w="med" type="none"/>
            </a:ln>
          </p:spPr>
        </p:cxnSp>
        <p:cxnSp>
          <p:nvCxnSpPr>
            <p:cNvPr id="154" name="Google Shape;154;p48"/>
            <p:cNvCxnSpPr/>
            <p:nvPr/>
          </p:nvCxnSpPr>
          <p:spPr>
            <a:xfrm>
              <a:off x="0" y="1613647"/>
              <a:ext cx="9144000" cy="1562"/>
            </a:xfrm>
            <a:prstGeom prst="straightConnector1">
              <a:avLst/>
            </a:prstGeom>
            <a:noFill/>
            <a:ln cap="flat" cmpd="sng" w="9525">
              <a:solidFill>
                <a:schemeClr val="lt1"/>
              </a:solidFill>
              <a:prstDash val="solid"/>
              <a:miter lim="800000"/>
              <a:headEnd len="med" w="med" type="none"/>
              <a:tailEnd len="med" w="med" type="none"/>
            </a:ln>
          </p:spPr>
        </p:cxnSp>
      </p:grpSp>
      <p:sp>
        <p:nvSpPr>
          <p:cNvPr id="155" name="Google Shape;155;p48"/>
          <p:cNvSpPr/>
          <p:nvPr/>
        </p:nvSpPr>
        <p:spPr>
          <a:xfrm>
            <a:off x="4285131" y="1116106"/>
            <a:ext cx="4724400" cy="4724400"/>
          </a:xfrm>
          <a:prstGeom prst="ellipse">
            <a:avLst/>
          </a:prstGeom>
          <a:gradFill>
            <a:gsLst>
              <a:gs pos="0">
                <a:schemeClr val="accent1"/>
              </a:gs>
              <a:gs pos="50000">
                <a:srgbClr val="D59300"/>
              </a:gs>
              <a:gs pos="100000">
                <a:schemeClr val="accent1"/>
              </a:gs>
            </a:gsLst>
            <a:lin ang="84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56" name="Google Shape;156;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1pPr>
            <a:lvl2pPr lvl="1"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2pPr>
            <a:lvl3pPr lvl="2"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3pPr>
            <a:lvl4pPr lvl="3"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4pPr>
            <a:lvl5pPr lvl="4"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5pPr>
            <a:lvl6pPr lvl="5"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6pPr>
            <a:lvl7pPr lvl="6"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7pPr>
            <a:lvl8pPr lvl="7"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8pPr>
            <a:lvl9pPr lvl="8" marR="0" rtl="0" algn="ctr">
              <a:spcBef>
                <a:spcPts val="0"/>
              </a:spcBef>
              <a:spcAft>
                <a:spcPts val="0"/>
              </a:spcAft>
              <a:buSzPts val="1400"/>
              <a:buNone/>
              <a:defRPr b="1" i="0" sz="4800" u="none" cap="none" strike="noStrike">
                <a:solidFill>
                  <a:schemeClr val="lt1"/>
                </a:solidFill>
                <a:latin typeface="Corbel"/>
                <a:ea typeface="Corbel"/>
                <a:cs typeface="Corbel"/>
                <a:sym typeface="Corbel"/>
              </a:defRPr>
            </a:lvl9pPr>
          </a:lstStyle>
          <a:p/>
        </p:txBody>
      </p:sp>
      <p:sp>
        <p:nvSpPr>
          <p:cNvPr id="157" name="Google Shape;157;p48"/>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480"/>
              </a:spcBef>
              <a:spcAft>
                <a:spcPts val="0"/>
              </a:spcAft>
              <a:buClr>
                <a:schemeClr val="accent1"/>
              </a:buClr>
              <a:buSzPts val="2160"/>
              <a:buFont typeface="Noto Sans Symbols"/>
              <a:buChar char="●"/>
              <a:defRPr b="1" i="0" sz="2400" u="none" cap="none" strike="noStrike">
                <a:solidFill>
                  <a:schemeClr val="lt1"/>
                </a:solidFill>
                <a:latin typeface="Corbel"/>
                <a:ea typeface="Corbel"/>
                <a:cs typeface="Corbel"/>
                <a:sym typeface="Corbel"/>
              </a:defRPr>
            </a:lvl1pPr>
            <a:lvl2pPr indent="-354330" lvl="1" marL="914400" marR="0" rtl="0" algn="l">
              <a:spcBef>
                <a:spcPts val="440"/>
              </a:spcBef>
              <a:spcAft>
                <a:spcPts val="0"/>
              </a:spcAft>
              <a:buClr>
                <a:schemeClr val="accent2"/>
              </a:buClr>
              <a:buSzPts val="1980"/>
              <a:buFont typeface="Noto Sans Symbols"/>
              <a:buChar char="●"/>
              <a:defRPr b="1" i="0" sz="2200" u="none" cap="none" strike="noStrike">
                <a:solidFill>
                  <a:schemeClr val="lt1"/>
                </a:solidFill>
                <a:latin typeface="Corbel"/>
                <a:ea typeface="Corbel"/>
                <a:cs typeface="Corbel"/>
                <a:sym typeface="Corbel"/>
              </a:defRPr>
            </a:lvl2pPr>
            <a:lvl3pPr indent="-342900" lvl="2" marL="1371600" marR="0" rtl="0" algn="l">
              <a:spcBef>
                <a:spcPts val="400"/>
              </a:spcBef>
              <a:spcAft>
                <a:spcPts val="0"/>
              </a:spcAft>
              <a:buClr>
                <a:schemeClr val="accent1"/>
              </a:buClr>
              <a:buSzPts val="1800"/>
              <a:buFont typeface="Noto Sans Symbols"/>
              <a:buChar char="●"/>
              <a:defRPr b="1" i="0" sz="2000" u="none" cap="none" strike="noStrike">
                <a:solidFill>
                  <a:schemeClr val="lt1"/>
                </a:solidFill>
                <a:latin typeface="Corbel"/>
                <a:ea typeface="Corbel"/>
                <a:cs typeface="Corbel"/>
                <a:sym typeface="Corbel"/>
              </a:defRPr>
            </a:lvl3pPr>
            <a:lvl4pPr indent="-331469" lvl="3" marL="1828800" marR="0" rtl="0" algn="l">
              <a:spcBef>
                <a:spcPts val="360"/>
              </a:spcBef>
              <a:spcAft>
                <a:spcPts val="0"/>
              </a:spcAft>
              <a:buClr>
                <a:schemeClr val="accent2"/>
              </a:buClr>
              <a:buSzPts val="1620"/>
              <a:buFont typeface="Noto Sans Symbols"/>
              <a:buChar char="●"/>
              <a:defRPr b="1" i="0" sz="1800" u="none" cap="none" strike="noStrike">
                <a:solidFill>
                  <a:schemeClr val="lt1"/>
                </a:solidFill>
                <a:latin typeface="Corbel"/>
                <a:ea typeface="Corbel"/>
                <a:cs typeface="Corbel"/>
                <a:sym typeface="Corbel"/>
              </a:defRPr>
            </a:lvl4pPr>
            <a:lvl5pPr indent="-331470" lvl="4" marL="2286000" marR="0" rtl="0" algn="l">
              <a:spcBef>
                <a:spcPts val="360"/>
              </a:spcBef>
              <a:spcAft>
                <a:spcPts val="0"/>
              </a:spcAft>
              <a:buClr>
                <a:schemeClr val="accent1"/>
              </a:buClr>
              <a:buSzPts val="1620"/>
              <a:buFont typeface="Noto Sans Symbols"/>
              <a:buChar char="●"/>
              <a:defRPr b="1" i="0" sz="18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orbel"/>
                <a:ea typeface="Corbel"/>
                <a:cs typeface="Corbel"/>
                <a:sym typeface="Corbel"/>
              </a:defRPr>
            </a:lvl9pPr>
          </a:lstStyle>
          <a:p/>
        </p:txBody>
      </p:sp>
      <p:sp>
        <p:nvSpPr>
          <p:cNvPr id="158" name="Google Shape;158;p48"/>
          <p:cNvSpPr txBox="1"/>
          <p:nvPr>
            <p:ph idx="10" type="dt"/>
          </p:nvPr>
        </p:nvSpPr>
        <p:spPr>
          <a:xfrm>
            <a:off x="6570662" y="6356350"/>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9" name="Google Shape;159;p48"/>
          <p:cNvSpPr txBox="1"/>
          <p:nvPr>
            <p:ph idx="11" type="ftr"/>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0" name="Google Shape;160;p48"/>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1pPr>
            <a:lvl2pPr indent="0" lvl="1"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2pPr>
            <a:lvl3pPr indent="0" lvl="2"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3pPr>
            <a:lvl4pPr indent="0" lvl="3"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4pPr>
            <a:lvl5pPr indent="0" lvl="4"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5pPr>
            <a:lvl6pPr indent="0" lvl="5"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6pPr>
            <a:lvl7pPr indent="0" lvl="6"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7pPr>
            <a:lvl8pPr indent="0" lvl="7"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8pPr>
            <a:lvl9pPr indent="0" lvl="8" marL="0" marR="0" rtl="0" algn="ctr">
              <a:lnSpc>
                <a:spcPct val="100000"/>
              </a:lnSpc>
              <a:spcBef>
                <a:spcPts val="0"/>
              </a:spcBef>
              <a:spcAft>
                <a:spcPts val="0"/>
              </a:spcAft>
              <a:buClr>
                <a:srgbClr val="FFFFFF"/>
              </a:buClr>
              <a:buSzPts val="1200"/>
              <a:buFont typeface="Corbel"/>
              <a:buNone/>
              <a:defRPr b="0" i="0" sz="1200" u="none" cap="none" strike="noStrike">
                <a:solidFill>
                  <a:srgbClr val="FFFFFF"/>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gi.duke.edu/web/sciwrit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3609975" y="1573212"/>
            <a:ext cx="4910137" cy="2130425"/>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Research Methods in CS</a:t>
            </a:r>
            <a:endParaRPr/>
          </a:p>
        </p:txBody>
      </p:sp>
      <p:sp>
        <p:nvSpPr>
          <p:cNvPr id="203" name="Google Shape;203;p1"/>
          <p:cNvSpPr txBox="1"/>
          <p:nvPr>
            <p:ph idx="1" type="subTitle"/>
          </p:nvPr>
        </p:nvSpPr>
        <p:spPr>
          <a:xfrm>
            <a:off x="3609975" y="3711575"/>
            <a:ext cx="4910137" cy="887412"/>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80"/>
              <a:buNone/>
            </a:pPr>
            <a:r>
              <a:rPr b="1" i="0" lang="en-US" sz="2200" u="none">
                <a:solidFill>
                  <a:srgbClr val="FFFFFF"/>
                </a:solidFill>
                <a:latin typeface="Corbel"/>
                <a:ea typeface="Corbel"/>
                <a:cs typeface="Corbel"/>
                <a:sym typeface="Corbel"/>
              </a:rPr>
              <a:t>Cohesion, Coherence, and Emphasis </a:t>
            </a:r>
            <a:endParaRPr/>
          </a:p>
          <a:p>
            <a:pPr indent="0" lvl="0" marL="0" rtl="0" algn="r">
              <a:lnSpc>
                <a:spcPct val="100000"/>
              </a:lnSpc>
              <a:spcBef>
                <a:spcPts val="440"/>
              </a:spcBef>
              <a:spcAft>
                <a:spcPts val="0"/>
              </a:spcAft>
              <a:buSzPts val="1980"/>
              <a:buNone/>
            </a:pPr>
            <a:r>
              <a:rPr b="1" i="0" lang="en-US" sz="2200" u="none">
                <a:solidFill>
                  <a:srgbClr val="FFFFFF"/>
                </a:solidFill>
                <a:latin typeface="Corbel"/>
                <a:ea typeface="Corbel"/>
                <a:cs typeface="Corbel"/>
                <a:sym typeface="Corbel"/>
              </a:rPr>
              <a:t>in Scientific Writing</a:t>
            </a:r>
            <a:endParaRPr/>
          </a:p>
          <a:p>
            <a:pPr indent="0" lvl="0" marL="0" rtl="0" algn="r">
              <a:spcBef>
                <a:spcPts val="440"/>
              </a:spcBef>
              <a:spcAft>
                <a:spcPts val="0"/>
              </a:spcAft>
              <a:buClr>
                <a:schemeClr val="accent1"/>
              </a:buClr>
              <a:buSzPts val="1980"/>
              <a:buFont typeface="Noto Sans Symbols"/>
              <a:buNone/>
            </a:pPr>
            <a:r>
              <a:t/>
            </a:r>
            <a:endParaRPr b="1" i="0" sz="2200" u="none">
              <a:solidFill>
                <a:srgbClr val="FFFFFF"/>
              </a:solidFill>
              <a:latin typeface="Corbel"/>
              <a:ea typeface="Corbel"/>
              <a:cs typeface="Corbel"/>
              <a:sym typeface="Corbel"/>
            </a:endParaRPr>
          </a:p>
        </p:txBody>
      </p:sp>
      <p:sp>
        <p:nvSpPr>
          <p:cNvPr id="204" name="Google Shape;204;p1"/>
          <p:cNvSpPr txBox="1"/>
          <p:nvPr/>
        </p:nvSpPr>
        <p:spPr>
          <a:xfrm>
            <a:off x="487362" y="5592762"/>
            <a:ext cx="45720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Dr. Khondaker A. Mamun</a:t>
            </a:r>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Director, AIMS Lab,</a:t>
            </a:r>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Professor, CSE, UIU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267" name="Google Shape;267;p10"/>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Active:</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payroll program prints the paychecks twice a month.</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subject = program, verb = prints, object = paychecks</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Passive:</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paychecks are printed by the payroll program twice a month.</a:t>
            </a:r>
            <a:endParaRPr/>
          </a:p>
          <a:p>
            <a:pPr indent="-342900" lvl="0" marL="342900" marR="0" rtl="0" algn="l">
              <a:lnSpc>
                <a:spcPct val="80000"/>
              </a:lnSpc>
              <a:spcBef>
                <a:spcPts val="2000"/>
              </a:spcBef>
              <a:spcAft>
                <a:spcPts val="0"/>
              </a:spcAft>
              <a:buClr>
                <a:schemeClr val="accent1"/>
              </a:buClr>
              <a:buSzPts val="1800"/>
              <a:buFont typeface="Noto Sans Symbols"/>
              <a:buNone/>
            </a:pPr>
            <a:r>
              <a:rPr b="1" i="1" lang="en-US" sz="2000" u="none">
                <a:solidFill>
                  <a:schemeClr val="lt1"/>
                </a:solidFill>
                <a:latin typeface="Corbel"/>
                <a:ea typeface="Corbel"/>
                <a:cs typeface="Corbel"/>
                <a:sym typeface="Corbel"/>
              </a:rPr>
              <a:t>		</a:t>
            </a:r>
            <a:r>
              <a:rPr b="1" i="0" lang="en-US" sz="2000" u="none">
                <a:solidFill>
                  <a:schemeClr val="lt1"/>
                </a:solidFill>
                <a:latin typeface="Corbel"/>
                <a:ea typeface="Corbel"/>
                <a:cs typeface="Corbel"/>
                <a:sym typeface="Corbel"/>
              </a:rPr>
              <a:t>switches positions of subject and object</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paychecks are printed twice a month</a:t>
            </a:r>
            <a:r>
              <a:rPr b="1" i="0" lang="en-US" sz="2000" u="none">
                <a:solidFill>
                  <a:schemeClr val="lt1"/>
                </a:solidFill>
                <a:latin typeface="Corbel"/>
                <a:ea typeface="Corbel"/>
                <a:cs typeface="Corbel"/>
                <a:sym typeface="Corbel"/>
              </a:rPr>
              <a:t>.</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leaves out subject (actor) entirely</a:t>
            </a:r>
            <a:endParaRPr/>
          </a:p>
        </p:txBody>
      </p:sp>
      <p:sp>
        <p:nvSpPr>
          <p:cNvPr id="268" name="Google Shape;268;p10"/>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274" name="Google Shape;274;p11"/>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Passive voice is grammatically correct and often useful but used excessively in scientific writing</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Misconceptions:</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a:t>
            </a:r>
            <a:r>
              <a:rPr b="1" i="0" lang="en-US" sz="2800" u="none">
                <a:solidFill>
                  <a:srgbClr val="FF0000"/>
                </a:solidFill>
                <a:latin typeface="Arial"/>
                <a:ea typeface="Arial"/>
                <a:cs typeface="Arial"/>
                <a:sym typeface="Arial"/>
              </a:rPr>
              <a:t>✖</a:t>
            </a:r>
            <a:r>
              <a:rPr b="1" i="0" lang="en-US" sz="2800" u="none">
                <a:solidFill>
                  <a:srgbClr val="FF0000"/>
                </a:solidFill>
                <a:latin typeface="Corbel"/>
                <a:ea typeface="Corbel"/>
                <a:cs typeface="Corbel"/>
                <a:sym typeface="Corbel"/>
              </a:rPr>
              <a:t> </a:t>
            </a:r>
            <a:r>
              <a:rPr b="1" i="0" lang="en-US" sz="2400" u="none">
                <a:solidFill>
                  <a:schemeClr val="lt1"/>
                </a:solidFill>
                <a:latin typeface="Corbel"/>
                <a:ea typeface="Corbel"/>
                <a:cs typeface="Corbel"/>
                <a:sym typeface="Corbel"/>
              </a:rPr>
              <a:t>Passive voice is inherently scientific</a:t>
            </a:r>
            <a:endParaRPr/>
          </a:p>
          <a:p>
            <a:pPr indent="-342900" lvl="0" marL="342900" marR="0" rtl="0" algn="l">
              <a:lnSpc>
                <a:spcPct val="100000"/>
              </a:lnSpc>
              <a:spcBef>
                <a:spcPts val="2000"/>
              </a:spcBef>
              <a:spcAft>
                <a:spcPts val="0"/>
              </a:spcAft>
              <a:buClr>
                <a:schemeClr val="accent1"/>
              </a:buClr>
              <a:buSzPts val="2520"/>
              <a:buFont typeface="Noto Sans Symbols"/>
              <a:buNone/>
            </a:pPr>
            <a:r>
              <a:rPr b="1" i="0" lang="en-US" sz="2800" u="none">
                <a:solidFill>
                  <a:srgbClr val="FF0000"/>
                </a:solidFill>
                <a:latin typeface="Arial"/>
                <a:ea typeface="Arial"/>
                <a:cs typeface="Arial"/>
                <a:sym typeface="Arial"/>
              </a:rPr>
              <a:t>	✖</a:t>
            </a:r>
            <a:r>
              <a:rPr b="1" i="0" lang="en-US" sz="2800" u="none">
                <a:solidFill>
                  <a:srgbClr val="FF0000"/>
                </a:solidFill>
                <a:latin typeface="Corbel"/>
                <a:ea typeface="Corbel"/>
                <a:cs typeface="Corbel"/>
                <a:sym typeface="Corbel"/>
              </a:rPr>
              <a:t> </a:t>
            </a:r>
            <a:r>
              <a:rPr b="1" i="0" lang="en-US" sz="2400" u="none">
                <a:solidFill>
                  <a:schemeClr val="lt1"/>
                </a:solidFill>
                <a:latin typeface="Corbel"/>
                <a:ea typeface="Corbel"/>
                <a:cs typeface="Corbel"/>
                <a:sym typeface="Corbel"/>
              </a:rPr>
              <a:t>Passive voice is more objective</a:t>
            </a:r>
            <a:endParaRPr/>
          </a:p>
          <a:p>
            <a:pPr indent="-342900" lvl="0" marL="342900" marR="0" rtl="0" algn="l">
              <a:lnSpc>
                <a:spcPct val="100000"/>
              </a:lnSpc>
              <a:spcBef>
                <a:spcPts val="2000"/>
              </a:spcBef>
              <a:spcAft>
                <a:spcPts val="0"/>
              </a:spcAft>
              <a:buClr>
                <a:schemeClr val="accent1"/>
              </a:buClr>
              <a:buSzPts val="2520"/>
              <a:buFont typeface="Noto Sans Symbols"/>
              <a:buNone/>
            </a:pPr>
            <a:r>
              <a:rPr b="1" i="0" lang="en-US" sz="2800" u="none">
                <a:solidFill>
                  <a:srgbClr val="FF0000"/>
                </a:solidFill>
                <a:latin typeface="Arial"/>
                <a:ea typeface="Arial"/>
                <a:cs typeface="Arial"/>
                <a:sym typeface="Arial"/>
              </a:rPr>
              <a:t>	✖</a:t>
            </a:r>
            <a:r>
              <a:rPr b="1" i="0" lang="en-US" sz="2800" u="none">
                <a:solidFill>
                  <a:srgbClr val="FF0000"/>
                </a:solidFill>
                <a:latin typeface="Corbel"/>
                <a:ea typeface="Corbel"/>
                <a:cs typeface="Corbel"/>
                <a:sym typeface="Corbel"/>
              </a:rPr>
              <a:t> </a:t>
            </a:r>
            <a:r>
              <a:rPr b="1" i="0" lang="en-US" sz="2400" u="none">
                <a:solidFill>
                  <a:schemeClr val="lt1"/>
                </a:solidFill>
                <a:latin typeface="Corbel"/>
                <a:ea typeface="Corbel"/>
                <a:cs typeface="Corbel"/>
                <a:sym typeface="Corbel"/>
              </a:rPr>
              <a:t>Writers should avoid first person pronouns</a:t>
            </a:r>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275" name="Google Shape;275;p11"/>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281" name="Google Shape;281;p12"/>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Using first-person pronouns?</a:t>
            </a:r>
            <a:endParaRPr/>
          </a:p>
          <a:p>
            <a:pPr indent="-137160" lvl="0" marL="0" marR="0" rtl="0" algn="l">
              <a:lnSpc>
                <a:spcPct val="8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Active voice livelier, easier to read</a:t>
            </a:r>
            <a:endParaRPr/>
          </a:p>
          <a:p>
            <a:pPr indent="-137160" lvl="0" marL="0" marR="0" rtl="0" algn="l">
              <a:lnSpc>
                <a:spcPct val="8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Myth that avoiding first-person gives more objectivity</a:t>
            </a:r>
            <a:endParaRPr/>
          </a:p>
          <a:p>
            <a:pPr indent="-336549" lvl="1" marL="685800" marR="0" rtl="0" algn="l">
              <a:lnSpc>
                <a:spcPct val="8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You did the work—to imply otherwise is misleading</a:t>
            </a:r>
            <a:endParaRPr/>
          </a:p>
          <a:p>
            <a:pPr indent="-336549" lvl="1" marL="685800" marR="0" rtl="0" algn="l">
              <a:lnSpc>
                <a:spcPct val="8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Results did not magically appear</a:t>
            </a:r>
            <a:endParaRPr/>
          </a:p>
          <a:p>
            <a:pPr indent="-137160" lvl="0" marL="0" marR="0" rtl="0" algn="l">
              <a:lnSpc>
                <a:spcPct val="8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All authors must take responsibility for paper’s content</a:t>
            </a:r>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282" name="Google Shape;282;p12"/>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288" name="Google Shape;288;p13"/>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(A) Problem with passive voice – actor is often ambiguous</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Common to leave out actor in scientific writing (i.e., Object Verb)</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Can lead to confusion if difficult to determine actor</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Acceptable when actor is self-explanatory, understood, or unimportant – e.g., when describing methods</a:t>
            </a:r>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289" name="Google Shape;289;p13"/>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295" name="Google Shape;295;p14"/>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Example of ambiguous actor (from Zobel textbook, p. 14):</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following theorem can now be proved.</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Rewrite:</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We can now prove the following theorem.</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Direct (active) style is less stilted, easier to read</a:t>
            </a:r>
            <a:endParaRPr/>
          </a:p>
        </p:txBody>
      </p:sp>
      <p:sp>
        <p:nvSpPr>
          <p:cNvPr id="296" name="Google Shape;296;p14"/>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02" name="Google Shape;302;p15"/>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Example of ambiguous actor:</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web application was designed using the Model-View-Controller (MVC) architectural pattern (Reenskaug et al 2009).</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Who designed the application? Was it Reenskaug et al? Or did they develop MVC?</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Rewrites?</a:t>
            </a:r>
            <a:endParaRPr/>
          </a:p>
          <a:p>
            <a:pPr indent="-457200" lvl="0" marL="4572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The team designed the web application using the Model-View-Controller architectural pattern (Reenskaug et al 2009).</a:t>
            </a:r>
            <a:endParaRPr/>
          </a:p>
          <a:p>
            <a:pPr indent="-457200" lvl="0" marL="457200" marR="0" rtl="0" algn="l">
              <a:lnSpc>
                <a:spcPct val="80000"/>
              </a:lnSpc>
              <a:spcBef>
                <a:spcPts val="2000"/>
              </a:spcBef>
              <a:spcAft>
                <a:spcPts val="0"/>
              </a:spcAft>
              <a:buClr>
                <a:schemeClr val="accent1"/>
              </a:buClr>
              <a:buSzPts val="1800"/>
              <a:buFont typeface="Noto Sans Symbols"/>
              <a:buNone/>
            </a:pPr>
            <a:r>
              <a:rPr b="1" i="1" lang="en-US" sz="2000" u="none">
                <a:solidFill>
                  <a:schemeClr val="lt1"/>
                </a:solidFill>
                <a:latin typeface="Corbel"/>
                <a:ea typeface="Corbel"/>
                <a:cs typeface="Corbel"/>
                <a:sym typeface="Corbel"/>
              </a:rPr>
              <a:t>	The team used the Model-View Controller architectural pattern (Reenskaug et all 2009) to design the web application. </a:t>
            </a:r>
            <a:endParaRPr/>
          </a:p>
          <a:p>
            <a:pPr indent="-228600" lvl="0" marL="342900" marR="0" rtl="0" algn="l">
              <a:spcBef>
                <a:spcPts val="400"/>
              </a:spcBef>
              <a:spcAft>
                <a:spcPts val="0"/>
              </a:spcAft>
              <a:buClr>
                <a:schemeClr val="accent1"/>
              </a:buClr>
              <a:buSzPts val="1800"/>
              <a:buFont typeface="Noto Sans Symbols"/>
              <a:buNone/>
            </a:pPr>
            <a:r>
              <a:t/>
            </a:r>
            <a:endParaRPr b="1" i="1" sz="2000" u="none">
              <a:solidFill>
                <a:schemeClr val="lt1"/>
              </a:solidFill>
              <a:latin typeface="Corbel"/>
              <a:ea typeface="Corbel"/>
              <a:cs typeface="Corbel"/>
              <a:sym typeface="Corbel"/>
            </a:endParaRPr>
          </a:p>
        </p:txBody>
      </p:sp>
      <p:sp>
        <p:nvSpPr>
          <p:cNvPr id="303" name="Google Shape;303;p15"/>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09" name="Google Shape;309;p16"/>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(B) Problem with passive voice – dangling modifiers</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Dangling modifier: modifying phrase whose implicit subject does not match explicit subject of sentence</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Considered grammatical error in modern English usage</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Occurs frequently in scientific writing, almost accepted</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Confuses reader, so avoid it</a:t>
            </a:r>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310" name="Google Shape;310;p16"/>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16" name="Google Shape;316;p17"/>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Example of dangling modifier:</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a:t>
            </a:r>
            <a:r>
              <a:rPr b="1" i="1" lang="en-US" sz="2400" u="none">
                <a:solidFill>
                  <a:schemeClr val="lt1"/>
                </a:solidFill>
                <a:latin typeface="Corbel"/>
                <a:ea typeface="Corbel"/>
                <a:cs typeface="Corbel"/>
                <a:sym typeface="Corbel"/>
              </a:rPr>
              <a:t>Using the Strategy design pattern, the specific sorting algorithm can be selected at runtime.</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“Using the Strategy design pattern” has implied subject “the programmers”.</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But the implicit subject of passive sentence is “the program” or maybe “the users”</a:t>
            </a:r>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317" name="Google Shape;317;p17"/>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23" name="Google Shape;323;p18"/>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Original:</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lt1"/>
                </a:solidFill>
                <a:latin typeface="Corbel"/>
                <a:ea typeface="Corbel"/>
                <a:cs typeface="Corbel"/>
                <a:sym typeface="Corbel"/>
              </a:rPr>
              <a:t>Using the Strategy design pattern, the specific sorting algorithm can be selected at runtime.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Rewrites?</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Using the Strategy design pattern, the programmers designed the program to select the specific sorting algorithm at runtime.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Using the Strategy design pattern, the programmers designed the program to enable users to select the specific sorting algorithm at runtime.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The programmers used the Stategy design pattern in the program design. This enabled the users to select the specific sorting algorithm at runtime.</a:t>
            </a:r>
            <a:endParaRPr/>
          </a:p>
          <a:p>
            <a:pPr indent="-342900" lvl="0" marL="342900" marR="0" rtl="0" algn="l">
              <a:lnSpc>
                <a:spcPct val="8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342900" lvl="0" marL="342900" marR="0" rtl="0" algn="l">
              <a:lnSpc>
                <a:spcPct val="8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342900" lvl="0" marL="342900" marR="0" rtl="0" algn="l">
              <a:lnSpc>
                <a:spcPct val="8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342900" lvl="0" marL="342900" marR="0" rtl="0" algn="l">
              <a:lnSpc>
                <a:spcPct val="8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234315" lvl="0" marL="342900" marR="0" rtl="0" algn="l">
              <a:spcBef>
                <a:spcPts val="38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p:txBody>
      </p:sp>
      <p:sp>
        <p:nvSpPr>
          <p:cNvPr id="324" name="Google Shape;324;p18"/>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30" name="Google Shape;330;p19"/>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(C) Problem with passive voice – wordiness </a:t>
            </a:r>
            <a:endParaRPr/>
          </a:p>
          <a:p>
            <a:pPr indent="-342900" lvl="0" marL="342900" marR="0" rtl="0" algn="l">
              <a:lnSpc>
                <a:spcPct val="100000"/>
              </a:lnSpc>
              <a:spcBef>
                <a:spcPts val="2000"/>
              </a:spcBef>
              <a:spcAft>
                <a:spcPts val="0"/>
              </a:spcAft>
              <a:buClr>
                <a:schemeClr val="accent1"/>
              </a:buClr>
              <a:buSzPts val="1980"/>
              <a:buFont typeface="Noto Sans Symbols"/>
              <a:buChar char="●"/>
            </a:pPr>
            <a:r>
              <a:rPr b="1" i="0" lang="en-US" sz="2200" u="none">
                <a:solidFill>
                  <a:schemeClr val="lt1"/>
                </a:solidFill>
                <a:latin typeface="Corbel"/>
                <a:ea typeface="Corbel"/>
                <a:cs typeface="Corbel"/>
                <a:sym typeface="Corbel"/>
              </a:rPr>
              <a:t>If everything else is equal, shorter writing is better than longer</a:t>
            </a:r>
            <a:endParaRPr/>
          </a:p>
          <a:p>
            <a:pPr indent="-342900" lvl="0" marL="342900" marR="0" rtl="0" algn="l">
              <a:lnSpc>
                <a:spcPct val="100000"/>
              </a:lnSpc>
              <a:spcBef>
                <a:spcPts val="2000"/>
              </a:spcBef>
              <a:spcAft>
                <a:spcPts val="0"/>
              </a:spcAft>
              <a:buClr>
                <a:schemeClr val="accent1"/>
              </a:buClr>
              <a:buSzPts val="1980"/>
              <a:buFont typeface="Noto Sans Symbols"/>
              <a:buChar char="●"/>
            </a:pPr>
            <a:r>
              <a:rPr b="1" i="0" lang="en-US" sz="2200" u="none">
                <a:solidFill>
                  <a:schemeClr val="lt1"/>
                </a:solidFill>
                <a:latin typeface="Corbel"/>
                <a:ea typeface="Corbel"/>
                <a:cs typeface="Corbel"/>
                <a:sym typeface="Corbel"/>
              </a:rPr>
              <a:t>Readers benefit if they have less to read to get same information</a:t>
            </a:r>
            <a:endParaRPr/>
          </a:p>
          <a:p>
            <a:pPr indent="-342900" lvl="0" marL="342900" marR="0" rtl="0" algn="l">
              <a:lnSpc>
                <a:spcPct val="100000"/>
              </a:lnSpc>
              <a:spcBef>
                <a:spcPts val="2000"/>
              </a:spcBef>
              <a:spcAft>
                <a:spcPts val="0"/>
              </a:spcAft>
              <a:buClr>
                <a:schemeClr val="accent1"/>
              </a:buClr>
              <a:buSzPts val="1980"/>
              <a:buFont typeface="Noto Sans Symbols"/>
              <a:buChar char="●"/>
            </a:pPr>
            <a:r>
              <a:rPr b="1" i="0" lang="en-US" sz="2200" u="none">
                <a:solidFill>
                  <a:schemeClr val="lt1"/>
                </a:solidFill>
                <a:latin typeface="Corbel"/>
                <a:ea typeface="Corbel"/>
                <a:cs typeface="Corbel"/>
                <a:sym typeface="Corbel"/>
              </a:rPr>
              <a:t>Passive voice tends to increase length slightly</a:t>
            </a:r>
            <a:endParaRPr/>
          </a:p>
          <a:p>
            <a:pPr indent="-342900" lvl="0" marL="342900" marR="0" rtl="0" algn="l">
              <a:lnSpc>
                <a:spcPct val="100000"/>
              </a:lnSpc>
              <a:spcBef>
                <a:spcPts val="200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a:t>
            </a:r>
            <a:endParaRPr/>
          </a:p>
          <a:p>
            <a:pPr indent="-342900" lvl="0" marL="342900" marR="0" rtl="0" algn="l">
              <a:lnSpc>
                <a:spcPct val="100000"/>
              </a:lnSpc>
              <a:spcBef>
                <a:spcPts val="200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a:p>
            <a:pPr indent="-217170" lvl="0" marL="342900" marR="0" rtl="0" algn="l">
              <a:spcBef>
                <a:spcPts val="44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p:txBody>
      </p:sp>
      <p:sp>
        <p:nvSpPr>
          <p:cNvPr id="331" name="Google Shape;331;p19"/>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900"/>
              <a:buFont typeface="Corbel"/>
              <a:buNone/>
            </a:pPr>
            <a:r>
              <a:rPr b="1" i="0" lang="en-US" sz="3900" u="none">
                <a:solidFill>
                  <a:schemeClr val="lt1"/>
                </a:solidFill>
                <a:latin typeface="Corbel"/>
                <a:ea typeface="Corbel"/>
                <a:cs typeface="Corbel"/>
                <a:sym typeface="Corbel"/>
              </a:rPr>
              <a:t>Coherence, Cohesion, and Emphasis</a:t>
            </a:r>
            <a:endParaRPr/>
          </a:p>
        </p:txBody>
      </p:sp>
      <p:sp>
        <p:nvSpPr>
          <p:cNvPr id="210" name="Google Shape;210;p2"/>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710"/>
              <a:buFont typeface="Noto Sans Symbols"/>
              <a:buNone/>
            </a:pPr>
            <a:r>
              <a:rPr b="1" i="0" lang="en-US" sz="1900" u="none" cap="none" strike="noStrike">
                <a:solidFill>
                  <a:schemeClr val="lt1"/>
                </a:solidFill>
                <a:latin typeface="Corbel"/>
                <a:ea typeface="Corbel"/>
                <a:cs typeface="Corbel"/>
                <a:sym typeface="Corbel"/>
              </a:rPr>
              <a:t>Principles:</a:t>
            </a:r>
            <a:endParaRPr/>
          </a:p>
          <a:p>
            <a:pPr indent="-342900" lvl="0" marL="342900" marR="0" rtl="0" algn="l">
              <a:lnSpc>
                <a:spcPct val="80000"/>
              </a:lnSpc>
              <a:spcBef>
                <a:spcPts val="2000"/>
              </a:spcBef>
              <a:spcAft>
                <a:spcPts val="0"/>
              </a:spcAft>
              <a:buClr>
                <a:schemeClr val="accent1"/>
              </a:buClr>
              <a:buSzPts val="1710"/>
              <a:buFont typeface="Corbel"/>
              <a:buAutoNum type="arabicPeriod"/>
            </a:pPr>
            <a:r>
              <a:rPr b="1" i="0" lang="en-US" sz="1900" u="none" cap="none" strike="noStrike">
                <a:solidFill>
                  <a:schemeClr val="lt1"/>
                </a:solidFill>
                <a:latin typeface="Corbel"/>
                <a:ea typeface="Corbel"/>
                <a:cs typeface="Corbel"/>
                <a:sym typeface="Corbel"/>
              </a:rPr>
              <a:t>Put new information last (cohesion)</a:t>
            </a:r>
            <a:endParaRPr/>
          </a:p>
          <a:p>
            <a:pPr indent="-342900" lvl="0" marL="342900" marR="0" rtl="0" algn="l">
              <a:lnSpc>
                <a:spcPct val="80000"/>
              </a:lnSpc>
              <a:spcBef>
                <a:spcPts val="2000"/>
              </a:spcBef>
              <a:spcAft>
                <a:spcPts val="0"/>
              </a:spcAft>
              <a:buClr>
                <a:schemeClr val="accent1"/>
              </a:buClr>
              <a:buSzPts val="1710"/>
              <a:buFont typeface="Corbel"/>
              <a:buAutoNum type="arabicPeriod"/>
            </a:pPr>
            <a:r>
              <a:rPr b="1" i="0" lang="en-US" sz="1900" u="none" cap="none" strike="noStrike">
                <a:solidFill>
                  <a:schemeClr val="lt1"/>
                </a:solidFill>
                <a:latin typeface="Corbel"/>
                <a:ea typeface="Corbel"/>
                <a:cs typeface="Corbel"/>
                <a:sym typeface="Corbel"/>
              </a:rPr>
              <a:t>Use passive voice judiciously</a:t>
            </a:r>
            <a:endParaRPr/>
          </a:p>
          <a:p>
            <a:pPr indent="-342900" lvl="0" marL="342900" marR="0" rtl="0" algn="l">
              <a:lnSpc>
                <a:spcPct val="80000"/>
              </a:lnSpc>
              <a:spcBef>
                <a:spcPts val="2000"/>
              </a:spcBef>
              <a:spcAft>
                <a:spcPts val="0"/>
              </a:spcAft>
              <a:buClr>
                <a:schemeClr val="accent1"/>
              </a:buClr>
              <a:buSzPts val="1710"/>
              <a:buFont typeface="Corbel"/>
              <a:buAutoNum type="arabicPeriod"/>
            </a:pPr>
            <a:r>
              <a:rPr b="1" i="0" lang="en-US" sz="1900" u="none" cap="none" strike="noStrike">
                <a:solidFill>
                  <a:schemeClr val="lt1"/>
                </a:solidFill>
                <a:latin typeface="Corbel"/>
                <a:ea typeface="Corbel"/>
                <a:cs typeface="Corbel"/>
                <a:sym typeface="Corbel"/>
              </a:rPr>
              <a:t>Make sure the first and last sentences of a paragraph match (coherence)</a:t>
            </a:r>
            <a:endParaRPr/>
          </a:p>
          <a:p>
            <a:pPr indent="-342900" lvl="0" marL="342900" marR="0" rtl="0" algn="l">
              <a:lnSpc>
                <a:spcPct val="80000"/>
              </a:lnSpc>
              <a:spcBef>
                <a:spcPts val="2000"/>
              </a:spcBef>
              <a:spcAft>
                <a:spcPts val="0"/>
              </a:spcAft>
              <a:buClr>
                <a:schemeClr val="accent1"/>
              </a:buClr>
              <a:buSzPts val="1710"/>
              <a:buFont typeface="Noto Sans Symbols"/>
              <a:buNone/>
            </a:pPr>
            <a:r>
              <a:t/>
            </a:r>
            <a:endParaRPr b="1" i="0" sz="1900" u="none" cap="none" strike="noStrike">
              <a:solidFill>
                <a:schemeClr val="lt1"/>
              </a:solidFill>
              <a:latin typeface="Corbel"/>
              <a:ea typeface="Corbel"/>
              <a:cs typeface="Corbel"/>
              <a:sym typeface="Corbel"/>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cap="none" strike="noStrike">
                <a:solidFill>
                  <a:schemeClr val="lt1"/>
                </a:solidFill>
                <a:latin typeface="Corbel"/>
                <a:ea typeface="Corbel"/>
                <a:cs typeface="Corbel"/>
                <a:sym typeface="Corbel"/>
              </a:rPr>
              <a:t>Acknowledgement: </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cap="none" strike="noStrike">
                <a:solidFill>
                  <a:schemeClr val="lt1"/>
                </a:solidFill>
                <a:latin typeface="Corbel"/>
                <a:ea typeface="Corbel"/>
                <a:cs typeface="Corbel"/>
                <a:sym typeface="Corbel"/>
              </a:rPr>
              <a:t>I based these slides mostly on Duke University Graduate School Scientific Writing Resource at  </a:t>
            </a:r>
            <a:r>
              <a:rPr b="1" i="0" lang="en-US" sz="1900" u="sng" cap="none" strike="noStrike">
                <a:solidFill>
                  <a:schemeClr val="lt1"/>
                </a:solidFill>
                <a:latin typeface="Corbel"/>
                <a:ea typeface="Corbel"/>
                <a:cs typeface="Corbel"/>
                <a:sym typeface="Corbel"/>
                <a:hlinkClick r:id="rId3">
                  <a:extLst>
                    <a:ext uri="{A12FA001-AC4F-418D-AE19-62706E023703}">
                      <ahyp:hlinkClr val="tx"/>
                    </a:ext>
                  </a:extLst>
                </a:hlinkClick>
              </a:rPr>
              <a:t>https://cgi.duke.edu/web/sciwriting</a:t>
            </a:r>
            <a:r>
              <a:rPr b="1" i="0" lang="en-US" sz="1900" u="none" cap="none" strike="noStrike">
                <a:solidFill>
                  <a:schemeClr val="lt1"/>
                </a:solidFill>
                <a:latin typeface="Corbel"/>
                <a:ea typeface="Corbel"/>
                <a:cs typeface="Corbel"/>
                <a:sym typeface="Corbel"/>
              </a:rPr>
              <a:t> (Coherence, Cohesion, and Emphasis), but I changed several examples to use computing concepts and terminology.</a:t>
            </a:r>
            <a:endParaRPr/>
          </a:p>
        </p:txBody>
      </p:sp>
      <p:sp>
        <p:nvSpPr>
          <p:cNvPr id="211" name="Google Shape;211;p2"/>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37" name="Google Shape;337;p20"/>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Example (Zobel, p. 14):</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lt1"/>
                </a:solidFill>
                <a:latin typeface="Corbel"/>
                <a:ea typeface="Corbel"/>
                <a:cs typeface="Corbel"/>
                <a:sym typeface="Corbel"/>
              </a:rPr>
              <a:t>Tree structures can be utilized for dynamic storage of terms.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Implicit actor, weak verb “utilized”, concept noun “storage”, 10 w0rds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Rewrites: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lt1"/>
                </a:solidFill>
                <a:latin typeface="Corbel"/>
                <a:ea typeface="Corbel"/>
                <a:cs typeface="Corbel"/>
                <a:sym typeface="Corbel"/>
              </a:rPr>
              <a:t>Terms can be stored in dynamic tree structures.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Still passive, more precise verb “stored”, 7 words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lt1"/>
                </a:solidFill>
                <a:latin typeface="Corbel"/>
                <a:ea typeface="Corbel"/>
                <a:cs typeface="Corbel"/>
                <a:sym typeface="Corbel"/>
              </a:rPr>
              <a:t>The program stored terms in dynamic tree structures.</a:t>
            </a:r>
            <a:endParaRPr/>
          </a:p>
          <a:p>
            <a:pPr indent="-342900" lvl="0" marL="342900" marR="0" rtl="0" algn="l">
              <a:lnSpc>
                <a:spcPct val="9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Explicit actor in subject, 8 words</a:t>
            </a:r>
            <a:endParaRPr/>
          </a:p>
          <a:p>
            <a:pPr indent="-342900" lvl="0" marL="342900" marR="0" rtl="0" algn="l">
              <a:lnSpc>
                <a:spcPct val="9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342900" lvl="0" marL="342900" marR="0" rtl="0" algn="l">
              <a:lnSpc>
                <a:spcPct val="9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342900" lvl="0" marL="342900" marR="0" rtl="0" algn="l">
              <a:lnSpc>
                <a:spcPct val="90000"/>
              </a:lnSpc>
              <a:spcBef>
                <a:spcPts val="200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a:p>
            <a:pPr indent="-234315" lvl="0" marL="342900" marR="0" rtl="0" algn="l">
              <a:spcBef>
                <a:spcPts val="380"/>
              </a:spcBef>
              <a:spcAft>
                <a:spcPts val="0"/>
              </a:spcAft>
              <a:buClr>
                <a:schemeClr val="accent1"/>
              </a:buClr>
              <a:buSzPts val="1710"/>
              <a:buFont typeface="Noto Sans Symbols"/>
              <a:buNone/>
            </a:pPr>
            <a:r>
              <a:t/>
            </a:r>
            <a:endParaRPr b="1" i="0" sz="1900" u="none">
              <a:solidFill>
                <a:schemeClr val="lt1"/>
              </a:solidFill>
              <a:latin typeface="Corbel"/>
              <a:ea typeface="Corbel"/>
              <a:cs typeface="Corbel"/>
              <a:sym typeface="Corbel"/>
            </a:endParaRPr>
          </a:p>
        </p:txBody>
      </p:sp>
      <p:sp>
        <p:nvSpPr>
          <p:cNvPr id="338" name="Google Shape;338;p20"/>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Use passive voice judiciously</a:t>
            </a:r>
            <a:endParaRPr/>
          </a:p>
        </p:txBody>
      </p:sp>
      <p:sp>
        <p:nvSpPr>
          <p:cNvPr id="344" name="Google Shape;344;p21"/>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Advantage of passive voice:</a:t>
            </a:r>
            <a:endParaRPr/>
          </a:p>
          <a:p>
            <a:pPr indent="-342900" lvl="0" marL="342900" marR="0" rtl="0" algn="l">
              <a:lnSpc>
                <a:spcPct val="10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Changes order of sentence, so can help put old information  before new</a:t>
            </a:r>
            <a:endParaRPr/>
          </a:p>
          <a:p>
            <a:pPr indent="-342900" lvl="0" marL="342900" marR="0" rtl="0" algn="l">
              <a:lnSpc>
                <a:spcPct val="10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Revision technique:</a:t>
            </a:r>
            <a:endParaRPr/>
          </a:p>
          <a:p>
            <a:pPr indent="-342900" lvl="0" marL="342900" marR="0" rtl="0" algn="l">
              <a:lnSpc>
                <a:spcPct val="10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When you revise for new/old information placement, use active/passive switching to keep the placement of information consistent with expected structure.</a:t>
            </a:r>
            <a:endParaRPr/>
          </a:p>
          <a:p>
            <a:pPr indent="-342900" lvl="0" marL="342900" marR="0" rtl="0" algn="l">
              <a:lnSpc>
                <a:spcPct val="10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But be careful with ambiguity, providing actors to avoid confusion</a:t>
            </a:r>
            <a:endParaRPr/>
          </a:p>
          <a:p>
            <a:pPr indent="-342900" lvl="0" marL="342900" marR="0" rtl="0" algn="l">
              <a:lnSpc>
                <a:spcPct val="100000"/>
              </a:lnSpc>
              <a:spcBef>
                <a:spcPts val="200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a:p>
            <a:pPr indent="-217170" lvl="0" marL="342900" marR="0" rtl="0" algn="l">
              <a:spcBef>
                <a:spcPts val="440"/>
              </a:spcBef>
              <a:spcAft>
                <a:spcPts val="0"/>
              </a:spcAft>
              <a:buClr>
                <a:schemeClr val="accent1"/>
              </a:buClr>
              <a:buSzPts val="1980"/>
              <a:buFont typeface="Noto Sans Symbols"/>
              <a:buNone/>
            </a:pPr>
            <a:r>
              <a:t/>
            </a:r>
            <a:endParaRPr b="1" i="0" sz="2200" u="none">
              <a:solidFill>
                <a:schemeClr val="lt1"/>
              </a:solidFill>
              <a:latin typeface="Corbel"/>
              <a:ea typeface="Corbel"/>
              <a:cs typeface="Corbel"/>
              <a:sym typeface="Corbel"/>
            </a:endParaRPr>
          </a:p>
        </p:txBody>
      </p:sp>
      <p:sp>
        <p:nvSpPr>
          <p:cNvPr id="345" name="Google Shape;345;p21"/>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orbel"/>
              <a:buNone/>
            </a:pPr>
            <a:r>
              <a:rPr b="1" i="0" lang="en-US" sz="3200" u="none">
                <a:solidFill>
                  <a:schemeClr val="lt1"/>
                </a:solidFill>
                <a:latin typeface="Corbel"/>
                <a:ea typeface="Corbel"/>
                <a:cs typeface="Corbel"/>
                <a:sym typeface="Corbel"/>
              </a:rPr>
              <a:t>Principle 3: Make sure first &amp; last sentences of paragraph match </a:t>
            </a:r>
            <a:endParaRPr/>
          </a:p>
        </p:txBody>
      </p:sp>
      <p:sp>
        <p:nvSpPr>
          <p:cNvPr id="351" name="Google Shape;351;p22"/>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Coherence:</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Readers expect thoughts expressed in paragraph units</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Paragraphs correspond to single thought</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Each sentence  supports that thought</a:t>
            </a:r>
            <a:endParaRPr/>
          </a:p>
          <a:p>
            <a:pPr indent="-342900" lvl="0" marL="342900" marR="0" rtl="0" algn="l">
              <a:lnSpc>
                <a:spcPct val="100000"/>
              </a:lnSpc>
              <a:spcBef>
                <a:spcPts val="2000"/>
              </a:spcBef>
              <a:spcAft>
                <a:spcPts val="0"/>
              </a:spcAft>
              <a:buClr>
                <a:schemeClr val="accent1"/>
              </a:buClr>
              <a:buSzPts val="2160"/>
              <a:buFont typeface="Noto Sans Symbols"/>
              <a:buChar char="●"/>
            </a:pPr>
            <a:r>
              <a:rPr b="1" i="0" lang="en-US" sz="2400" u="none">
                <a:solidFill>
                  <a:schemeClr val="lt1"/>
                </a:solidFill>
                <a:latin typeface="Corbel"/>
                <a:ea typeface="Corbel"/>
                <a:cs typeface="Corbel"/>
                <a:sym typeface="Corbel"/>
              </a:rPr>
              <a:t>Along with cohesion, maintains logical flow</a:t>
            </a:r>
            <a:endParaRPr/>
          </a:p>
          <a:p>
            <a:pPr indent="-20574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342900" lvl="0" marL="342900" marR="0" rtl="0" algn="l">
              <a:lnSpc>
                <a:spcPct val="100000"/>
              </a:lnSpc>
              <a:spcBef>
                <a:spcPts val="200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352" name="Google Shape;352;p22"/>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orbel"/>
              <a:buNone/>
            </a:pPr>
            <a:r>
              <a:rPr b="1" i="0" lang="en-US" sz="3200" u="none">
                <a:solidFill>
                  <a:schemeClr val="lt1"/>
                </a:solidFill>
                <a:latin typeface="Corbel"/>
                <a:ea typeface="Corbel"/>
                <a:cs typeface="Corbel"/>
                <a:sym typeface="Corbel"/>
              </a:rPr>
              <a:t>Make sure first &amp; last sentences of paragraph match </a:t>
            </a:r>
            <a:endParaRPr/>
          </a:p>
        </p:txBody>
      </p:sp>
      <p:sp>
        <p:nvSpPr>
          <p:cNvPr id="358" name="Google Shape;358;p23"/>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Example of paragraph that is cohesive, but not coherent</a:t>
            </a:r>
            <a:endParaRPr/>
          </a:p>
          <a:p>
            <a:pPr indent="-342900" lvl="0" marL="342900" marR="0" rtl="0" algn="l">
              <a:lnSpc>
                <a:spcPct val="9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M</a:t>
            </a:r>
            <a:r>
              <a:rPr b="1" i="1" lang="en-US" sz="2400" u="none">
                <a:solidFill>
                  <a:schemeClr val="lt1"/>
                </a:solidFill>
                <a:latin typeface="Corbel"/>
                <a:ea typeface="Corbel"/>
                <a:cs typeface="Corbel"/>
                <a:sym typeface="Corbel"/>
              </a:rPr>
              <a:t>y favorite animal is the domestic cat. Cats were domesticated almost 10,000 years ago in ancient Mesopotamia. Mesopotamia is a name that literally means "the land between two rivers," taken from Greek. The Greek language is one of the oldest written languages, and its alphabet forms the basis of many other writing systems, including Latin. Latin ...</a:t>
            </a:r>
            <a:endParaRPr/>
          </a:p>
          <a:p>
            <a:pPr indent="-342900" lvl="0" marL="342900" marR="0" rtl="0" algn="l">
              <a:lnSpc>
                <a:spcPct val="9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Topic wanders from cats to Mesopotamia to the Greek language to the Latin language, etc.  Not coherent!</a:t>
            </a:r>
            <a:endParaRPr/>
          </a:p>
          <a:p>
            <a:pPr indent="-205740" lvl="0" marL="342900" marR="0" rtl="0" algn="l">
              <a:spcBef>
                <a:spcPts val="480"/>
              </a:spcBef>
              <a:spcAft>
                <a:spcPts val="0"/>
              </a:spcAft>
              <a:buClr>
                <a:schemeClr val="accent1"/>
              </a:buClr>
              <a:buSzPts val="2160"/>
              <a:buFont typeface="Noto Sans Symbols"/>
              <a:buNone/>
            </a:pPr>
            <a:r>
              <a:t/>
            </a:r>
            <a:endParaRPr b="1" i="0" sz="2400" u="none">
              <a:solidFill>
                <a:schemeClr val="lt1"/>
              </a:solidFill>
              <a:latin typeface="Corbel"/>
              <a:ea typeface="Corbel"/>
              <a:cs typeface="Corbel"/>
              <a:sym typeface="Corbel"/>
            </a:endParaRPr>
          </a:p>
        </p:txBody>
      </p:sp>
      <p:sp>
        <p:nvSpPr>
          <p:cNvPr id="359" name="Google Shape;359;p23"/>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orbel"/>
              <a:buNone/>
            </a:pPr>
            <a:r>
              <a:rPr b="1" i="0" lang="en-US" sz="3200" u="none">
                <a:solidFill>
                  <a:schemeClr val="lt1"/>
                </a:solidFill>
                <a:latin typeface="Corbel"/>
                <a:ea typeface="Corbel"/>
                <a:cs typeface="Corbel"/>
                <a:sym typeface="Corbel"/>
              </a:rPr>
              <a:t>Make sure first &amp; last sentences of paragraph match </a:t>
            </a:r>
            <a:endParaRPr/>
          </a:p>
        </p:txBody>
      </p:sp>
      <p:sp>
        <p:nvSpPr>
          <p:cNvPr id="365" name="Google Shape;365;p24"/>
          <p:cNvSpPr txBox="1"/>
          <p:nvPr>
            <p:ph idx="1" type="body"/>
          </p:nvPr>
        </p:nvSpPr>
        <p:spPr>
          <a:xfrm>
            <a:off x="311150" y="1951037"/>
            <a:ext cx="847725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Revision technique</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Test for coherence: Read the first and last parts of each paragraph. Do the topics match? To be more thorough, make sure each sentence in a paragraph supports the main point of that paragraph.</a:t>
            </a:r>
            <a:endParaRPr/>
          </a:p>
        </p:txBody>
      </p:sp>
      <p:sp>
        <p:nvSpPr>
          <p:cNvPr id="366" name="Google Shape;366;p24"/>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1</a:t>
            </a:r>
            <a:endParaRPr/>
          </a:p>
        </p:txBody>
      </p:sp>
      <p:sp>
        <p:nvSpPr>
          <p:cNvPr id="372" name="Google Shape;372;p25"/>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	</a:t>
            </a:r>
            <a:r>
              <a:rPr b="1" i="1" lang="en-US" sz="1700" u="none">
                <a:solidFill>
                  <a:schemeClr val="lt1"/>
                </a:solidFill>
                <a:latin typeface="Corbel"/>
                <a:ea typeface="Corbel"/>
                <a:cs typeface="Corbel"/>
                <a:sym typeface="Corbel"/>
              </a:rPr>
              <a:t>Detecting security vulnerabilities at the code level has been a subject of considerable interest</a:t>
            </a:r>
            <a:r>
              <a:rPr b="1" i="0" lang="en-US" sz="1700" u="none">
                <a:solidFill>
                  <a:schemeClr val="lt1"/>
                </a:solidFill>
                <a:latin typeface="Corbel"/>
                <a:ea typeface="Corbel"/>
                <a:cs typeface="Corbel"/>
                <a:sym typeface="Corbel"/>
              </a:rPr>
              <a:t>.</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Readers naturally emphasize end of sentences.</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What do we want to emphasize? Probably either ”security vulnerabilities" or “code level”  -- depending on the point of the paper.</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Rewrite to emphasize the code level:</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	</a:t>
            </a:r>
            <a:r>
              <a:rPr b="1" i="1" lang="en-US" sz="1700" u="none">
                <a:solidFill>
                  <a:schemeClr val="lt1"/>
                </a:solidFill>
                <a:latin typeface="Corbel"/>
                <a:ea typeface="Corbel"/>
                <a:cs typeface="Corbel"/>
                <a:sym typeface="Corbel"/>
              </a:rPr>
              <a:t>One subject of considerable interest has been detecting security vulnerabilities at the code level.</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Rewrite to emphasize security vulnerabilities:</a:t>
            </a:r>
            <a:endParaRPr/>
          </a:p>
          <a:p>
            <a:pPr indent="-342900" lvl="0" marL="342900" marR="0" rtl="0" algn="l">
              <a:lnSpc>
                <a:spcPct val="80000"/>
              </a:lnSpc>
              <a:spcBef>
                <a:spcPts val="2000"/>
              </a:spcBef>
              <a:spcAft>
                <a:spcPts val="0"/>
              </a:spcAft>
              <a:buClr>
                <a:schemeClr val="accent1"/>
              </a:buClr>
              <a:buSzPts val="1530"/>
              <a:buFont typeface="Noto Sans Symbols"/>
              <a:buNone/>
            </a:pPr>
            <a:r>
              <a:rPr b="1" i="0" lang="en-US" sz="1700" u="none">
                <a:solidFill>
                  <a:schemeClr val="lt1"/>
                </a:solidFill>
                <a:latin typeface="Corbel"/>
                <a:ea typeface="Corbel"/>
                <a:cs typeface="Corbel"/>
                <a:sym typeface="Corbel"/>
              </a:rPr>
              <a:t>	</a:t>
            </a:r>
            <a:r>
              <a:rPr b="1" i="1" lang="en-US" sz="1700" u="none">
                <a:solidFill>
                  <a:schemeClr val="lt1"/>
                </a:solidFill>
                <a:latin typeface="Corbel"/>
                <a:ea typeface="Corbel"/>
                <a:cs typeface="Corbel"/>
                <a:sym typeface="Corbel"/>
              </a:rPr>
              <a:t>One subject of considerable interest at the code level has been detecting security vulnerabilities. </a:t>
            </a:r>
            <a:endParaRPr/>
          </a:p>
        </p:txBody>
      </p:sp>
      <p:sp>
        <p:nvSpPr>
          <p:cNvPr id="373" name="Google Shape;373;p25"/>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2</a:t>
            </a:r>
            <a:endParaRPr/>
          </a:p>
        </p:txBody>
      </p:sp>
      <p:sp>
        <p:nvSpPr>
          <p:cNvPr id="379" name="Google Shape;379;p26"/>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a:t>
            </a:r>
            <a:r>
              <a:rPr b="1" i="1" lang="en-US" sz="2400" u="none">
                <a:solidFill>
                  <a:schemeClr val="lt1"/>
                </a:solidFill>
                <a:latin typeface="Corbel"/>
                <a:ea typeface="Corbel"/>
                <a:cs typeface="Corbel"/>
                <a:sym typeface="Corbel"/>
              </a:rPr>
              <a:t>Improvements are expected in the predictive power of all the scores being computed on the clickstreams.</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Has two passive-like verbs: are expected, being computed</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Eliminating those, turning “improvement” into verb, yields revision</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a:t>
            </a:r>
            <a:r>
              <a:rPr b="1" i="1" lang="en-US" sz="2400" u="none">
                <a:solidFill>
                  <a:schemeClr val="lt1"/>
                </a:solidFill>
                <a:latin typeface="Corbel"/>
                <a:ea typeface="Corbel"/>
                <a:cs typeface="Corbel"/>
                <a:sym typeface="Corbel"/>
              </a:rPr>
              <a:t>Our method will improve the predictive power of all clickstream scores.</a:t>
            </a:r>
            <a:endParaRPr/>
          </a:p>
        </p:txBody>
      </p:sp>
      <p:sp>
        <p:nvSpPr>
          <p:cNvPr id="380" name="Google Shape;380;p26"/>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3</a:t>
            </a:r>
            <a:endParaRPr/>
          </a:p>
        </p:txBody>
      </p:sp>
      <p:sp>
        <p:nvSpPr>
          <p:cNvPr id="386" name="Google Shape;386;p27"/>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 </a:t>
            </a:r>
            <a:r>
              <a:rPr b="1" i="1" lang="en-US" sz="1900" u="none">
                <a:solidFill>
                  <a:schemeClr val="lt1"/>
                </a:solidFill>
                <a:latin typeface="Corbel"/>
                <a:ea typeface="Corbel"/>
                <a:cs typeface="Corbel"/>
                <a:sym typeface="Corbel"/>
              </a:rPr>
              <a:t>survey is given of differential expression analyses using the linear modeling features of the package.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Relies on passive voice, leading to awkwardness</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“a survey is given of” is difficult to parse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Does “using” modify survey or analyses?</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Rewrites?</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lt1"/>
                </a:solidFill>
                <a:latin typeface="Corbel"/>
                <a:ea typeface="Corbel"/>
                <a:cs typeface="Corbel"/>
                <a:sym typeface="Corbel"/>
              </a:rPr>
              <a:t>We use the linear modeling features of the package to survey differential expression analyses.</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We survey differential expression analyses that use the linear modeling features of the package.</a:t>
            </a:r>
            <a:endParaRPr/>
          </a:p>
        </p:txBody>
      </p:sp>
      <p:sp>
        <p:nvSpPr>
          <p:cNvPr id="387" name="Google Shape;387;p27"/>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4</a:t>
            </a:r>
            <a:endParaRPr/>
          </a:p>
        </p:txBody>
      </p:sp>
      <p:sp>
        <p:nvSpPr>
          <p:cNvPr id="393" name="Google Shape;393;p28"/>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980"/>
              <a:buFont typeface="Noto Sans Symbols"/>
              <a:buNone/>
            </a:pPr>
            <a:r>
              <a:rPr b="1" i="1" lang="en-US" sz="2200" u="none">
                <a:solidFill>
                  <a:schemeClr val="lt1"/>
                </a:solidFill>
                <a:latin typeface="Corbel"/>
                <a:ea typeface="Corbel"/>
                <a:cs typeface="Corbel"/>
                <a:sym typeface="Corbel"/>
              </a:rPr>
              <a:t>	By typing alphabetic characters in the text box, the Web application was demonstrated to charge the customer’s credit card incorrectly.</a:t>
            </a:r>
            <a:endParaRPr/>
          </a:p>
          <a:p>
            <a:pPr indent="-342900" lvl="0" marL="342900" marR="0" rtl="0" algn="l">
              <a:lnSpc>
                <a:spcPct val="8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Relies on passive voice with unspecified actor</a:t>
            </a:r>
            <a:endParaRPr/>
          </a:p>
          <a:p>
            <a:pPr indent="-342900" lvl="0" marL="342900" marR="0" rtl="0" algn="l">
              <a:lnSpc>
                <a:spcPct val="8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Has a dangling modifier</a:t>
            </a:r>
            <a:endParaRPr/>
          </a:p>
          <a:p>
            <a:pPr indent="-342900" lvl="0" marL="342900" marR="0" rtl="0" algn="l">
              <a:lnSpc>
                <a:spcPct val="8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Rewrite eliminating passive in the main clause:</a:t>
            </a:r>
            <a:endParaRPr/>
          </a:p>
          <a:p>
            <a:pPr indent="-342900" lvl="0" marL="342900" marR="0" rtl="0" algn="l">
              <a:lnSpc>
                <a:spcPct val="8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a:t>
            </a:r>
            <a:r>
              <a:rPr b="1" i="1" lang="en-US" sz="2200" u="none">
                <a:solidFill>
                  <a:schemeClr val="lt1"/>
                </a:solidFill>
                <a:latin typeface="Corbel"/>
                <a:ea typeface="Corbel"/>
                <a:cs typeface="Corbel"/>
                <a:sym typeface="Corbel"/>
              </a:rPr>
              <a:t>By typing alphabetic characters in the text box, the test team showed that the Web application incorrectly charged the customer’s credit card.</a:t>
            </a:r>
            <a:endParaRPr/>
          </a:p>
        </p:txBody>
      </p:sp>
      <p:sp>
        <p:nvSpPr>
          <p:cNvPr id="394" name="Google Shape;394;p28"/>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5</a:t>
            </a:r>
            <a:endParaRPr/>
          </a:p>
        </p:txBody>
      </p:sp>
      <p:sp>
        <p:nvSpPr>
          <p:cNvPr id="401" name="Google Shape;401;p29"/>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60000"/>
              </a:lnSpc>
              <a:spcBef>
                <a:spcPts val="0"/>
              </a:spcBef>
              <a:spcAft>
                <a:spcPts val="0"/>
              </a:spcAft>
              <a:buClr>
                <a:schemeClr val="accent1"/>
              </a:buClr>
              <a:buSzPts val="990"/>
              <a:buFont typeface="Noto Sans Symbols"/>
              <a:buNone/>
            </a:pPr>
            <a:r>
              <a:rPr b="1" i="1" lang="en-US" sz="1100" u="none">
                <a:solidFill>
                  <a:schemeClr val="lt1"/>
                </a:solidFill>
                <a:latin typeface="Corbel"/>
                <a:ea typeface="Corbel"/>
                <a:cs typeface="Corbel"/>
                <a:sym typeface="Corbel"/>
              </a:rPr>
              <a:t>	</a:t>
            </a:r>
            <a:r>
              <a:rPr b="1" i="1" lang="en-US" sz="2400" u="none">
                <a:solidFill>
                  <a:schemeClr val="lt1"/>
                </a:solidFill>
                <a:latin typeface="Corbel"/>
                <a:ea typeface="Corbel"/>
                <a:cs typeface="Corbel"/>
                <a:sym typeface="Corbel"/>
              </a:rPr>
              <a:t>Science is a system for accumulating reliable knowledge. Speculation, observation, and a growing understanding of some idea or phenomenon, broadly speaking, begin the process of science.</a:t>
            </a:r>
            <a:endParaRPr/>
          </a:p>
          <a:p>
            <a:pPr indent="-342900" lvl="0" marL="342900" marR="0" rtl="0" algn="l">
              <a:lnSpc>
                <a:spcPct val="6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(constructed from passage in Zobel textbook, p. 3)</a:t>
            </a:r>
            <a:endParaRPr/>
          </a:p>
          <a:p>
            <a:pPr indent="-342900" lvl="0" marL="342900" marR="0" rtl="0" algn="l">
              <a:lnSpc>
                <a:spcPct val="6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Second sentence </a:t>
            </a:r>
            <a:endParaRPr/>
          </a:p>
          <a:p>
            <a:pPr indent="-336550" lvl="1" marL="685800" marR="0" rtl="0" algn="l">
              <a:lnSpc>
                <a:spcPct val="60000"/>
              </a:lnSpc>
              <a:spcBef>
                <a:spcPts val="600"/>
              </a:spcBef>
              <a:spcAft>
                <a:spcPts val="0"/>
              </a:spcAft>
              <a:buClr>
                <a:schemeClr val="accent1"/>
              </a:buClr>
              <a:buSzPts val="2160"/>
              <a:buFont typeface="Noto Sans Symbols"/>
              <a:buChar char="▪"/>
            </a:pPr>
            <a:r>
              <a:rPr b="1" i="0" lang="en-US" sz="2400" u="none" cap="none" strike="noStrike">
                <a:solidFill>
                  <a:schemeClr val="lt1"/>
                </a:solidFill>
                <a:latin typeface="Corbel"/>
                <a:ea typeface="Corbel"/>
                <a:cs typeface="Corbel"/>
                <a:sym typeface="Corbel"/>
              </a:rPr>
              <a:t>begins with new information  ”speculation, …”</a:t>
            </a:r>
            <a:endParaRPr/>
          </a:p>
          <a:p>
            <a:pPr indent="-336550" lvl="1" marL="685800" marR="0" rtl="0" algn="l">
              <a:lnSpc>
                <a:spcPct val="60000"/>
              </a:lnSpc>
              <a:spcBef>
                <a:spcPts val="600"/>
              </a:spcBef>
              <a:spcAft>
                <a:spcPts val="0"/>
              </a:spcAft>
              <a:buClr>
                <a:schemeClr val="accent1"/>
              </a:buClr>
              <a:buSzPts val="2160"/>
              <a:buFont typeface="Noto Sans Symbols"/>
              <a:buChar char="▪"/>
            </a:pPr>
            <a:r>
              <a:rPr b="1" i="0" lang="en-US" sz="2400" u="none" cap="none" strike="noStrike">
                <a:solidFill>
                  <a:schemeClr val="lt1"/>
                </a:solidFill>
                <a:latin typeface="Corbel"/>
                <a:ea typeface="Corbel"/>
                <a:cs typeface="Corbel"/>
                <a:sym typeface="Corbel"/>
              </a:rPr>
              <a:t>has old information “process of science”  later</a:t>
            </a:r>
            <a:endParaRPr/>
          </a:p>
          <a:p>
            <a:pPr indent="-336550" lvl="1" marL="685800" marR="0" rtl="0" algn="l">
              <a:lnSpc>
                <a:spcPct val="60000"/>
              </a:lnSpc>
              <a:spcBef>
                <a:spcPts val="600"/>
              </a:spcBef>
              <a:spcAft>
                <a:spcPts val="0"/>
              </a:spcAft>
              <a:buClr>
                <a:schemeClr val="accent1"/>
              </a:buClr>
              <a:buSzPts val="2160"/>
              <a:buFont typeface="Noto Sans Symbols"/>
              <a:buChar char="▪"/>
            </a:pPr>
            <a:r>
              <a:rPr b="1" i="0" lang="en-US" sz="2400" u="none" cap="none" strike="noStrike">
                <a:solidFill>
                  <a:schemeClr val="lt1"/>
                </a:solidFill>
                <a:latin typeface="Corbel"/>
                <a:ea typeface="Corbel"/>
                <a:cs typeface="Corbel"/>
                <a:sym typeface="Corbel"/>
              </a:rPr>
              <a:t>complex subject, separated from verb</a:t>
            </a:r>
            <a:endParaRPr/>
          </a:p>
          <a:p>
            <a:pPr indent="-205740" lvl="0" marL="342900" marR="0" rtl="0" algn="l">
              <a:spcBef>
                <a:spcPts val="480"/>
              </a:spcBef>
              <a:spcAft>
                <a:spcPts val="0"/>
              </a:spcAft>
              <a:buClr>
                <a:schemeClr val="accent1"/>
              </a:buClr>
              <a:buSzPts val="2160"/>
              <a:buFont typeface="Noto Sans Symbols"/>
              <a:buNone/>
            </a:pPr>
            <a:r>
              <a:t/>
            </a:r>
            <a:endParaRPr b="1" i="0" sz="2400" u="none" cap="none" strike="noStrike">
              <a:solidFill>
                <a:schemeClr val="lt1"/>
              </a:solidFill>
              <a:latin typeface="Corbel"/>
              <a:ea typeface="Corbel"/>
              <a:cs typeface="Corbel"/>
              <a:sym typeface="Corbel"/>
            </a:endParaRPr>
          </a:p>
        </p:txBody>
      </p:sp>
      <p:sp>
        <p:nvSpPr>
          <p:cNvPr id="402" name="Google Shape;402;p29"/>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900"/>
              <a:buFont typeface="Corbel"/>
              <a:buNone/>
            </a:pPr>
            <a:r>
              <a:rPr b="1" i="0" lang="en-US" sz="3900" u="none">
                <a:solidFill>
                  <a:schemeClr val="lt1"/>
                </a:solidFill>
                <a:latin typeface="Corbel"/>
                <a:ea typeface="Corbel"/>
                <a:cs typeface="Corbel"/>
                <a:sym typeface="Corbel"/>
              </a:rPr>
              <a:t>Principle 1: Put new information last</a:t>
            </a:r>
            <a:endParaRPr/>
          </a:p>
        </p:txBody>
      </p:sp>
      <p:sp>
        <p:nvSpPr>
          <p:cNvPr id="217" name="Google Shape;217;p3"/>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cap="none" strike="noStrike">
                <a:solidFill>
                  <a:schemeClr val="lt1"/>
                </a:solidFill>
                <a:latin typeface="Corbel"/>
                <a:ea typeface="Corbel"/>
                <a:cs typeface="Corbel"/>
                <a:sym typeface="Corbel"/>
              </a:rPr>
              <a:t>Begin sentences with familiar (old) information </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establish context by linking to previous sentences</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avoid confusion requiring multiple readings</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make the writing cohesive (sentences stick together)</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cap="none" strike="noStrike">
                <a:solidFill>
                  <a:schemeClr val="lt1"/>
                </a:solidFill>
                <a:latin typeface="Corbel"/>
                <a:ea typeface="Corbel"/>
                <a:cs typeface="Corbel"/>
                <a:sym typeface="Corbel"/>
              </a:rPr>
              <a:t>Conclude sentences with unfamiliar (new) information</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introduce new ideas or characters in context</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seek clarity</a:t>
            </a:r>
            <a:endParaRPr/>
          </a:p>
          <a:p>
            <a:pPr indent="-457200" lvl="1" marL="800100" marR="0" rtl="0" algn="l">
              <a:lnSpc>
                <a:spcPct val="10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emphasize new information at end</a:t>
            </a:r>
            <a:endParaRPr/>
          </a:p>
          <a:p>
            <a:pPr indent="-217170" lvl="0" marL="342900" marR="0" rtl="0" algn="l">
              <a:spcBef>
                <a:spcPts val="440"/>
              </a:spcBef>
              <a:spcAft>
                <a:spcPts val="0"/>
              </a:spcAft>
              <a:buClr>
                <a:schemeClr val="accent1"/>
              </a:buClr>
              <a:buSzPts val="1980"/>
              <a:buFont typeface="Noto Sans Symbols"/>
              <a:buNone/>
            </a:pPr>
            <a:r>
              <a:t/>
            </a:r>
            <a:endParaRPr b="1" i="0" sz="2200" u="none" cap="none" strike="noStrike">
              <a:solidFill>
                <a:schemeClr val="lt1"/>
              </a:solidFill>
              <a:latin typeface="Corbel"/>
              <a:ea typeface="Corbel"/>
              <a:cs typeface="Corbel"/>
              <a:sym typeface="Corbel"/>
            </a:endParaRPr>
          </a:p>
        </p:txBody>
      </p:sp>
      <p:sp>
        <p:nvSpPr>
          <p:cNvPr id="218" name="Google Shape;218;p3"/>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Example 5</a:t>
            </a:r>
            <a:endParaRPr/>
          </a:p>
        </p:txBody>
      </p:sp>
      <p:sp>
        <p:nvSpPr>
          <p:cNvPr id="409" name="Google Shape;409;p30"/>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60000"/>
              </a:lnSpc>
              <a:spcBef>
                <a:spcPts val="0"/>
              </a:spcBef>
              <a:spcAft>
                <a:spcPts val="0"/>
              </a:spcAft>
              <a:buClr>
                <a:schemeClr val="accent1"/>
              </a:buClr>
              <a:buSzPts val="900"/>
              <a:buFont typeface="Noto Sans Symbols"/>
              <a:buNone/>
            </a:pPr>
            <a:r>
              <a:rPr b="1" i="1" lang="en-US" sz="1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Science is a system for accumulating reliable knowledge. Speculation, observation, and a growing understanding of some idea or phenomenon, broadly speaking, begin the process of science.</a:t>
            </a:r>
            <a:endParaRPr b="1" i="1" sz="2200" u="none">
              <a:solidFill>
                <a:schemeClr val="lt1"/>
              </a:solidFill>
              <a:latin typeface="Corbel"/>
              <a:ea typeface="Corbel"/>
              <a:cs typeface="Corbel"/>
              <a:sym typeface="Corbel"/>
            </a:endParaRPr>
          </a:p>
          <a:p>
            <a:pPr indent="-342900" lvl="0" marL="342900" marR="0" rtl="0" algn="l">
              <a:lnSpc>
                <a:spcPct val="6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Simplify the subject, decrease subject-verb distance, put new information last:</a:t>
            </a:r>
            <a:endParaRPr/>
          </a:p>
          <a:p>
            <a:pPr indent="-342900" lvl="0" marL="342900" marR="0" rtl="0" algn="l">
              <a:lnSpc>
                <a:spcPct val="6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Science is a system for accumulating reliable knowledge. Broadly speaking, the process of science begins with speculation, observation, and a growing understanding of some idea or phenomenon.</a:t>
            </a:r>
            <a:br>
              <a:rPr b="1" i="1" lang="en-US" sz="2000" u="none">
                <a:solidFill>
                  <a:schemeClr val="lt1"/>
                </a:solidFill>
                <a:latin typeface="Corbel"/>
                <a:ea typeface="Corbel"/>
                <a:cs typeface="Corbel"/>
                <a:sym typeface="Corbel"/>
              </a:rPr>
            </a:br>
            <a:endParaRPr/>
          </a:p>
          <a:p>
            <a:pPr indent="-342900" lvl="0" marL="342900" marR="0" rtl="0" algn="l">
              <a:lnSpc>
                <a:spcPct val="6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Second sentence now has</a:t>
            </a:r>
            <a:endParaRPr/>
          </a:p>
          <a:p>
            <a:pPr indent="-336549" lvl="1" marL="685800" marR="0" rtl="0" algn="l">
              <a:lnSpc>
                <a:spcPct val="6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backwards link to the previous sentence (old info.)</a:t>
            </a:r>
            <a:endParaRPr/>
          </a:p>
          <a:p>
            <a:pPr indent="-336549" lvl="1" marL="685800" marR="0" rtl="0" algn="l">
              <a:lnSpc>
                <a:spcPct val="6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less complex subject</a:t>
            </a:r>
            <a:endParaRPr/>
          </a:p>
          <a:p>
            <a:pPr indent="-336549" lvl="1" marL="685800" marR="0" rtl="0" algn="l">
              <a:lnSpc>
                <a:spcPct val="60000"/>
              </a:lnSpc>
              <a:spcBef>
                <a:spcPts val="600"/>
              </a:spcBef>
              <a:spcAft>
                <a:spcPts val="0"/>
              </a:spcAft>
              <a:buClr>
                <a:schemeClr val="accent1"/>
              </a:buClr>
              <a:buSzPts val="1980"/>
              <a:buFont typeface="Noto Sans Symbols"/>
              <a:buChar char="▪"/>
            </a:pPr>
            <a:r>
              <a:rPr b="1" i="0" lang="en-US" sz="2200" u="none" cap="none" strike="noStrike">
                <a:solidFill>
                  <a:schemeClr val="lt1"/>
                </a:solidFill>
                <a:latin typeface="Corbel"/>
                <a:ea typeface="Corbel"/>
                <a:cs typeface="Corbel"/>
                <a:sym typeface="Corbel"/>
              </a:rPr>
              <a:t>reduced subject-verb distance</a:t>
            </a:r>
            <a:endParaRPr/>
          </a:p>
        </p:txBody>
      </p:sp>
      <p:sp>
        <p:nvSpPr>
          <p:cNvPr id="410" name="Google Shape;410;p30"/>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Put new information last</a:t>
            </a:r>
            <a:endParaRPr/>
          </a:p>
        </p:txBody>
      </p:sp>
      <p:sp>
        <p:nvSpPr>
          <p:cNvPr id="224" name="Google Shape;224;p4"/>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Example</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a:t>
            </a:r>
            <a:r>
              <a:rPr b="1" i="1" lang="en-US" sz="2400" u="none">
                <a:solidFill>
                  <a:schemeClr val="lt1"/>
                </a:solidFill>
                <a:latin typeface="Corbel"/>
                <a:ea typeface="Corbel"/>
                <a:cs typeface="Corbel"/>
                <a:sym typeface="Corbel"/>
              </a:rPr>
              <a:t>Farmers try to provide optimal growing conditions for crops by using soil additives to adjust soil pH. Garden lime, or agricultural limestone, is made from pulverized chalk, and can be used to raise the pH of the soil. Clay soil, which is naturally acidic, often requires addition of agricultural lime.</a:t>
            </a:r>
            <a:endParaRPr/>
          </a:p>
        </p:txBody>
      </p:sp>
      <p:sp>
        <p:nvSpPr>
          <p:cNvPr id="225" name="Google Shape;225;p4"/>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Put new information last</a:t>
            </a:r>
            <a:endParaRPr/>
          </a:p>
        </p:txBody>
      </p:sp>
      <p:sp>
        <p:nvSpPr>
          <p:cNvPr id="232" name="Google Shape;232;p5"/>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Example annotated with </a:t>
            </a:r>
            <a:r>
              <a:rPr b="1" i="0" lang="en-US" sz="1900" u="none">
                <a:solidFill>
                  <a:srgbClr val="FFB91D"/>
                </a:solidFill>
                <a:latin typeface="Corbel"/>
                <a:ea typeface="Corbel"/>
                <a:cs typeface="Corbel"/>
                <a:sym typeface="Corbel"/>
              </a:rPr>
              <a:t>old </a:t>
            </a:r>
            <a:r>
              <a:rPr b="1" i="0" lang="en-US" sz="1900" u="none">
                <a:solidFill>
                  <a:schemeClr val="lt1"/>
                </a:solidFill>
                <a:latin typeface="Corbel"/>
                <a:ea typeface="Corbel"/>
                <a:cs typeface="Corbel"/>
                <a:sym typeface="Corbel"/>
              </a:rPr>
              <a:t>and </a:t>
            </a:r>
            <a:r>
              <a:rPr b="1" i="0" lang="en-US" sz="1900" u="none">
                <a:solidFill>
                  <a:srgbClr val="FF0000"/>
                </a:solidFill>
                <a:latin typeface="Corbel"/>
                <a:ea typeface="Corbel"/>
                <a:cs typeface="Corbel"/>
                <a:sym typeface="Corbel"/>
              </a:rPr>
              <a:t>new</a:t>
            </a:r>
            <a:r>
              <a:rPr b="1" i="0" lang="en-US" sz="1900" u="none">
                <a:solidFill>
                  <a:srgbClr val="FFFFFF"/>
                </a:solidFill>
                <a:latin typeface="Corbel"/>
                <a:ea typeface="Corbel"/>
                <a:cs typeface="Corbel"/>
                <a:sym typeface="Corbel"/>
              </a:rPr>
              <a:t>:</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accent1"/>
                </a:solidFill>
                <a:latin typeface="Corbel"/>
                <a:ea typeface="Corbel"/>
                <a:cs typeface="Corbel"/>
                <a:sym typeface="Corbel"/>
              </a:rPr>
              <a:t>	Farmers try to provide optimal growing conditions </a:t>
            </a:r>
            <a:r>
              <a:rPr b="1" i="1" lang="en-US" sz="1900" u="none">
                <a:solidFill>
                  <a:schemeClr val="lt1"/>
                </a:solidFill>
                <a:latin typeface="Corbel"/>
                <a:ea typeface="Corbel"/>
                <a:cs typeface="Corbel"/>
                <a:sym typeface="Corbel"/>
              </a:rPr>
              <a:t>for crops by using </a:t>
            </a:r>
            <a:r>
              <a:rPr b="1" i="1" lang="en-US" sz="1900" u="none">
                <a:solidFill>
                  <a:srgbClr val="FF0000"/>
                </a:solidFill>
                <a:latin typeface="Corbel"/>
                <a:ea typeface="Corbel"/>
                <a:cs typeface="Corbel"/>
                <a:sym typeface="Corbel"/>
              </a:rPr>
              <a:t>soil additives to adjust soil pH</a:t>
            </a:r>
            <a:r>
              <a:rPr b="1" i="1" lang="en-US" sz="1900" u="none">
                <a:solidFill>
                  <a:schemeClr val="lt1"/>
                </a:solidFill>
                <a:latin typeface="Corbel"/>
                <a:ea typeface="Corbel"/>
                <a:cs typeface="Corbel"/>
                <a:sym typeface="Corbel"/>
              </a:rPr>
              <a:t>. </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rgbClr val="FF0000"/>
                </a:solidFill>
                <a:latin typeface="Corbel"/>
                <a:ea typeface="Corbel"/>
                <a:cs typeface="Corbel"/>
                <a:sym typeface="Corbel"/>
              </a:rPr>
              <a:t>	Garden lime, or agricultural limestone</a:t>
            </a:r>
            <a:r>
              <a:rPr b="1" i="1" lang="en-US" sz="1900" u="none">
                <a:solidFill>
                  <a:schemeClr val="lt1"/>
                </a:solidFill>
                <a:latin typeface="Corbel"/>
                <a:ea typeface="Corbel"/>
                <a:cs typeface="Corbel"/>
                <a:sym typeface="Corbel"/>
              </a:rPr>
              <a:t>, is made from pulverized chalk, and can be used to </a:t>
            </a:r>
            <a:r>
              <a:rPr b="1" i="1" lang="en-US" sz="1900" u="none">
                <a:solidFill>
                  <a:schemeClr val="accent1"/>
                </a:solidFill>
                <a:latin typeface="Corbel"/>
                <a:ea typeface="Corbel"/>
                <a:cs typeface="Corbel"/>
                <a:sym typeface="Corbel"/>
              </a:rPr>
              <a:t>raise the pH of the soil</a:t>
            </a:r>
            <a:r>
              <a:rPr b="1" i="1" lang="en-US" sz="1900" u="none">
                <a:solidFill>
                  <a:schemeClr val="lt1"/>
                </a:solidFill>
                <a:latin typeface="Corbel"/>
                <a:ea typeface="Corbel"/>
                <a:cs typeface="Corbel"/>
                <a:sym typeface="Corbel"/>
              </a:rPr>
              <a:t>. </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a:t>
            </a:r>
            <a:r>
              <a:rPr b="1" i="1" lang="en-US" sz="1900" u="none">
                <a:solidFill>
                  <a:srgbClr val="FF0000"/>
                </a:solidFill>
                <a:latin typeface="Corbel"/>
                <a:ea typeface="Corbel"/>
                <a:cs typeface="Corbel"/>
                <a:sym typeface="Corbel"/>
              </a:rPr>
              <a:t>Clay soil</a:t>
            </a:r>
            <a:r>
              <a:rPr b="1" i="1" lang="en-US" sz="1900" u="none">
                <a:solidFill>
                  <a:schemeClr val="lt1"/>
                </a:solidFill>
                <a:latin typeface="Corbel"/>
                <a:ea typeface="Corbel"/>
                <a:cs typeface="Corbel"/>
                <a:sym typeface="Corbel"/>
              </a:rPr>
              <a:t>, which is naturally acidic, often requires addition of </a:t>
            </a:r>
            <a:r>
              <a:rPr b="1" i="1" lang="en-US" sz="1900" u="none">
                <a:solidFill>
                  <a:schemeClr val="accent1"/>
                </a:solidFill>
                <a:latin typeface="Corbel"/>
                <a:ea typeface="Corbel"/>
                <a:cs typeface="Corbel"/>
                <a:sym typeface="Corbel"/>
              </a:rPr>
              <a:t>agricultural lime</a:t>
            </a:r>
            <a:r>
              <a:rPr b="1" i="1" lang="en-US" sz="1900" u="none">
                <a:solidFill>
                  <a:schemeClr val="lt1"/>
                </a:solidFill>
                <a:latin typeface="Corbel"/>
                <a:ea typeface="Corbel"/>
                <a:cs typeface="Corbel"/>
                <a:sym typeface="Corbel"/>
              </a:rPr>
              <a:t>.</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a:solidFill>
                  <a:schemeClr val="lt1"/>
                </a:solidFill>
                <a:latin typeface="Corbel"/>
                <a:ea typeface="Corbel"/>
                <a:cs typeface="Corbel"/>
                <a:sym typeface="Corbel"/>
              </a:rPr>
              <a:t>Sentence 2 introduces “garden lime” with little context: lime as citrus fruit? or as soil additive</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a:solidFill>
                  <a:schemeClr val="lt1"/>
                </a:solidFill>
                <a:latin typeface="Corbel"/>
                <a:ea typeface="Corbel"/>
                <a:cs typeface="Corbel"/>
                <a:sym typeface="Corbel"/>
              </a:rPr>
              <a:t>Sentence 3 introduces “clay soil” with little context: itself an additive? or needing additive?</a:t>
            </a:r>
            <a:endParaRPr/>
          </a:p>
        </p:txBody>
      </p:sp>
      <p:sp>
        <p:nvSpPr>
          <p:cNvPr id="233" name="Google Shape;233;p5"/>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Put new information last</a:t>
            </a:r>
            <a:endParaRPr/>
          </a:p>
        </p:txBody>
      </p:sp>
      <p:sp>
        <p:nvSpPr>
          <p:cNvPr id="239" name="Google Shape;239;p6"/>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Original:</a:t>
            </a:r>
            <a:endParaRPr/>
          </a:p>
          <a:p>
            <a:pPr indent="-342900" lvl="0" marL="342900" marR="0" rtl="0" algn="l">
              <a:lnSpc>
                <a:spcPct val="80000"/>
              </a:lnSpc>
              <a:spcBef>
                <a:spcPts val="2000"/>
              </a:spcBef>
              <a:spcAft>
                <a:spcPts val="0"/>
              </a:spcAft>
              <a:buClr>
                <a:schemeClr val="accent1"/>
              </a:buClr>
              <a:buSzPts val="1800"/>
              <a:buFont typeface="Noto Sans Symbols"/>
              <a:buNone/>
            </a:pPr>
            <a:r>
              <a:rPr b="1" i="1" lang="en-US" sz="2000" u="none">
                <a:solidFill>
                  <a:schemeClr val="accent1"/>
                </a:solidFill>
                <a:latin typeface="Corbel"/>
                <a:ea typeface="Corbel"/>
                <a:cs typeface="Corbel"/>
                <a:sym typeface="Corbel"/>
              </a:rPr>
              <a:t>	</a:t>
            </a:r>
            <a:r>
              <a:rPr b="1" i="1" lang="en-US" sz="2000" u="none">
                <a:solidFill>
                  <a:schemeClr val="lt1"/>
                </a:solidFill>
                <a:latin typeface="Corbel"/>
                <a:ea typeface="Corbel"/>
                <a:cs typeface="Corbel"/>
                <a:sym typeface="Corbel"/>
              </a:rPr>
              <a:t>Farmers try to provide optimal growing conditions for crops by using soil additives to adjust soil pH. Garden lime, or agricultural limestone, is made from pulverized chalk, and can be used to raise the pH of the soil. Clay soil, which is naturally acidic, often requires addition of agricultural lime.</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Rewrite:</a:t>
            </a:r>
            <a:endParaRPr/>
          </a:p>
          <a:p>
            <a:pPr indent="-342900" lvl="0" marL="342900" marR="0" rtl="0" algn="l">
              <a:lnSpc>
                <a:spcPct val="80000"/>
              </a:lnSpc>
              <a:spcBef>
                <a:spcPts val="2000"/>
              </a:spcBef>
              <a:spcAft>
                <a:spcPts val="0"/>
              </a:spcAft>
              <a:buClr>
                <a:schemeClr val="accent1"/>
              </a:buClr>
              <a:buSzPts val="1800"/>
              <a:buFont typeface="Noto Sans Symbols"/>
              <a:buNone/>
            </a:pPr>
            <a:r>
              <a:rPr b="1" i="0" lang="en-US" sz="2000" u="none">
                <a:solidFill>
                  <a:schemeClr val="lt1"/>
                </a:solidFill>
                <a:latin typeface="Corbel"/>
                <a:ea typeface="Corbel"/>
                <a:cs typeface="Corbel"/>
                <a:sym typeface="Corbel"/>
              </a:rPr>
              <a:t>	</a:t>
            </a:r>
            <a:r>
              <a:rPr b="1" i="1" lang="en-US" sz="2000" u="none">
                <a:solidFill>
                  <a:schemeClr val="lt1"/>
                </a:solidFill>
                <a:latin typeface="Corbel"/>
                <a:ea typeface="Corbel"/>
                <a:cs typeface="Corbel"/>
                <a:sym typeface="Corbel"/>
              </a:rPr>
              <a:t>Farmers try to provide optimal growing conditions for crops by using soil additives to adjust soil pH. One way to raise the pH of the soil is an additive made from pulverized chalk called garden lime or agricultural limestone. Agricultural limestone is often added to naturally acidic soils, such as clay soil.</a:t>
            </a:r>
            <a:endParaRPr/>
          </a:p>
        </p:txBody>
      </p:sp>
      <p:sp>
        <p:nvSpPr>
          <p:cNvPr id="240" name="Google Shape;240;p6"/>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Put new information last</a:t>
            </a:r>
            <a:endParaRPr/>
          </a:p>
        </p:txBody>
      </p:sp>
      <p:sp>
        <p:nvSpPr>
          <p:cNvPr id="246" name="Google Shape;246;p7"/>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Rewrite:</a:t>
            </a:r>
            <a:endParaRPr/>
          </a:p>
          <a:p>
            <a:pPr indent="-342900" lvl="0" marL="342900" marR="0" rtl="0" algn="l">
              <a:lnSpc>
                <a:spcPct val="80000"/>
              </a:lnSpc>
              <a:spcBef>
                <a:spcPts val="2000"/>
              </a:spcBef>
              <a:spcAft>
                <a:spcPts val="0"/>
              </a:spcAft>
              <a:buClr>
                <a:schemeClr val="accent1"/>
              </a:buClr>
              <a:buSzPts val="1710"/>
              <a:buFont typeface="Noto Sans Symbols"/>
              <a:buNone/>
            </a:pPr>
            <a:r>
              <a:rPr b="1" i="0" lang="en-US" sz="1900" u="none">
                <a:solidFill>
                  <a:schemeClr val="lt1"/>
                </a:solidFill>
                <a:latin typeface="Corbel"/>
                <a:ea typeface="Corbel"/>
                <a:cs typeface="Corbel"/>
                <a:sym typeface="Corbel"/>
              </a:rPr>
              <a:t>	</a:t>
            </a:r>
            <a:r>
              <a:rPr b="1" i="1" lang="en-US" sz="1900" u="none">
                <a:solidFill>
                  <a:schemeClr val="accent1"/>
                </a:solidFill>
                <a:latin typeface="Corbel"/>
                <a:ea typeface="Corbel"/>
                <a:cs typeface="Corbel"/>
                <a:sym typeface="Corbel"/>
              </a:rPr>
              <a:t>Farmers try to provide optimal growing conditions</a:t>
            </a:r>
            <a:r>
              <a:rPr b="1" i="1" lang="en-US" sz="1900" u="none">
                <a:solidFill>
                  <a:schemeClr val="lt1"/>
                </a:solidFill>
                <a:latin typeface="Corbel"/>
                <a:ea typeface="Corbel"/>
                <a:cs typeface="Corbel"/>
                <a:sym typeface="Corbel"/>
              </a:rPr>
              <a:t> for crops by using </a:t>
            </a:r>
            <a:r>
              <a:rPr b="1" i="1" lang="en-US" sz="1900" u="none">
                <a:solidFill>
                  <a:srgbClr val="FF0000"/>
                </a:solidFill>
                <a:latin typeface="Corbel"/>
                <a:ea typeface="Corbel"/>
                <a:cs typeface="Corbel"/>
                <a:sym typeface="Corbel"/>
              </a:rPr>
              <a:t>soil additives to adjust soil pH</a:t>
            </a:r>
            <a:r>
              <a:rPr b="1" i="1" lang="en-US" sz="1900" u="none">
                <a:solidFill>
                  <a:schemeClr val="lt1"/>
                </a:solidFill>
                <a:latin typeface="Corbel"/>
                <a:ea typeface="Corbel"/>
                <a:cs typeface="Corbel"/>
                <a:sym typeface="Corbel"/>
              </a:rPr>
              <a:t>. </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One way to </a:t>
            </a:r>
            <a:r>
              <a:rPr b="1" i="1" lang="en-US" sz="1900" u="none">
                <a:solidFill>
                  <a:schemeClr val="accent1"/>
                </a:solidFill>
                <a:latin typeface="Corbel"/>
                <a:ea typeface="Corbel"/>
                <a:cs typeface="Corbel"/>
                <a:sym typeface="Corbel"/>
              </a:rPr>
              <a:t>raise the pH of the soil</a:t>
            </a:r>
            <a:r>
              <a:rPr b="1" i="1" lang="en-US" sz="1900" u="none">
                <a:solidFill>
                  <a:schemeClr val="lt1"/>
                </a:solidFill>
                <a:latin typeface="Corbel"/>
                <a:ea typeface="Corbel"/>
                <a:cs typeface="Corbel"/>
                <a:sym typeface="Corbel"/>
              </a:rPr>
              <a:t> is an additive made from pulverized chalk called </a:t>
            </a:r>
            <a:r>
              <a:rPr b="1" i="1" lang="en-US" sz="1900" u="none">
                <a:solidFill>
                  <a:srgbClr val="FF0000"/>
                </a:solidFill>
                <a:latin typeface="Corbel"/>
                <a:ea typeface="Corbel"/>
                <a:cs typeface="Corbel"/>
                <a:sym typeface="Corbel"/>
              </a:rPr>
              <a:t>garden lime or agricultural limestone</a:t>
            </a:r>
            <a:r>
              <a:rPr b="1" i="1" lang="en-US" sz="1900" u="none">
                <a:solidFill>
                  <a:schemeClr val="lt1"/>
                </a:solidFill>
                <a:latin typeface="Corbel"/>
                <a:ea typeface="Corbel"/>
                <a:cs typeface="Corbel"/>
                <a:sym typeface="Corbel"/>
              </a:rPr>
              <a:t>. </a:t>
            </a:r>
            <a:endParaRPr/>
          </a:p>
          <a:p>
            <a:pPr indent="-342900" lvl="0" marL="342900" marR="0" rtl="0" algn="l">
              <a:lnSpc>
                <a:spcPct val="80000"/>
              </a:lnSpc>
              <a:spcBef>
                <a:spcPts val="2000"/>
              </a:spcBef>
              <a:spcAft>
                <a:spcPts val="0"/>
              </a:spcAft>
              <a:buClr>
                <a:schemeClr val="accent1"/>
              </a:buClr>
              <a:buSzPts val="1710"/>
              <a:buFont typeface="Noto Sans Symbols"/>
              <a:buNone/>
            </a:pPr>
            <a:r>
              <a:rPr b="1" i="1" lang="en-US" sz="1900" u="none">
                <a:solidFill>
                  <a:schemeClr val="lt1"/>
                </a:solidFill>
                <a:latin typeface="Corbel"/>
                <a:ea typeface="Corbel"/>
                <a:cs typeface="Corbel"/>
                <a:sym typeface="Corbel"/>
              </a:rPr>
              <a:t>	</a:t>
            </a:r>
            <a:r>
              <a:rPr b="1" i="1" lang="en-US" sz="1900" u="none">
                <a:solidFill>
                  <a:schemeClr val="accent1"/>
                </a:solidFill>
                <a:latin typeface="Corbel"/>
                <a:ea typeface="Corbel"/>
                <a:cs typeface="Corbel"/>
                <a:sym typeface="Corbel"/>
              </a:rPr>
              <a:t>Agricultural limestone </a:t>
            </a:r>
            <a:r>
              <a:rPr b="1" i="1" lang="en-US" sz="1900" u="none">
                <a:solidFill>
                  <a:schemeClr val="lt1"/>
                </a:solidFill>
                <a:latin typeface="Corbel"/>
                <a:ea typeface="Corbel"/>
                <a:cs typeface="Corbel"/>
                <a:sym typeface="Corbel"/>
              </a:rPr>
              <a:t>is often added to naturally acidic soils, such as </a:t>
            </a:r>
            <a:r>
              <a:rPr b="1" i="1" lang="en-US" sz="1900" u="none">
                <a:solidFill>
                  <a:srgbClr val="FF0000"/>
                </a:solidFill>
                <a:latin typeface="Corbel"/>
                <a:ea typeface="Corbel"/>
                <a:cs typeface="Corbel"/>
                <a:sym typeface="Corbel"/>
              </a:rPr>
              <a:t>clay soil</a:t>
            </a:r>
            <a:r>
              <a:rPr b="1" i="1" lang="en-US" sz="1900" u="none">
                <a:solidFill>
                  <a:schemeClr val="lt1"/>
                </a:solidFill>
                <a:latin typeface="Corbel"/>
                <a:ea typeface="Corbel"/>
                <a:cs typeface="Corbel"/>
                <a:sym typeface="Corbel"/>
              </a:rPr>
              <a:t>.</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a:solidFill>
                  <a:schemeClr val="lt1"/>
                </a:solidFill>
                <a:latin typeface="Corbel"/>
                <a:ea typeface="Corbel"/>
                <a:cs typeface="Corbel"/>
                <a:sym typeface="Corbel"/>
              </a:rPr>
              <a:t>Each sentence “leans forward” from old to new information</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a:solidFill>
                  <a:schemeClr val="lt1"/>
                </a:solidFill>
                <a:latin typeface="Corbel"/>
                <a:ea typeface="Corbel"/>
                <a:cs typeface="Corbel"/>
                <a:sym typeface="Corbel"/>
              </a:rPr>
              <a:t>Paragraph becomes more cohesive</a:t>
            </a:r>
            <a:endParaRPr/>
          </a:p>
          <a:p>
            <a:pPr indent="-342900" lvl="0" marL="342900" marR="0" rtl="0" algn="l">
              <a:lnSpc>
                <a:spcPct val="80000"/>
              </a:lnSpc>
              <a:spcBef>
                <a:spcPts val="2000"/>
              </a:spcBef>
              <a:spcAft>
                <a:spcPts val="0"/>
              </a:spcAft>
              <a:buClr>
                <a:schemeClr val="accent1"/>
              </a:buClr>
              <a:buSzPts val="1710"/>
              <a:buFont typeface="Noto Sans Symbols"/>
              <a:buChar char="●"/>
            </a:pPr>
            <a:r>
              <a:rPr b="1" i="0" lang="en-US" sz="1900" u="none">
                <a:solidFill>
                  <a:schemeClr val="lt1"/>
                </a:solidFill>
                <a:latin typeface="Corbel"/>
                <a:ea typeface="Corbel"/>
                <a:cs typeface="Corbel"/>
                <a:sym typeface="Corbel"/>
              </a:rPr>
              <a:t>New information emphasized</a:t>
            </a:r>
            <a:endParaRPr/>
          </a:p>
        </p:txBody>
      </p:sp>
      <p:sp>
        <p:nvSpPr>
          <p:cNvPr id="247" name="Google Shape;247;p7"/>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orbel"/>
              <a:buNone/>
            </a:pPr>
            <a:r>
              <a:rPr b="1" i="0" lang="en-US" sz="4800" u="none">
                <a:solidFill>
                  <a:schemeClr val="lt1"/>
                </a:solidFill>
                <a:latin typeface="Corbel"/>
                <a:ea typeface="Corbel"/>
                <a:cs typeface="Corbel"/>
                <a:sym typeface="Corbel"/>
              </a:rPr>
              <a:t>Put new information last</a:t>
            </a:r>
            <a:endParaRPr/>
          </a:p>
        </p:txBody>
      </p:sp>
      <p:sp>
        <p:nvSpPr>
          <p:cNvPr id="253" name="Google Shape;253;p8"/>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Revision technique:</a:t>
            </a:r>
            <a:endParaRPr/>
          </a:p>
          <a:p>
            <a:pPr indent="-342900" lvl="0" marL="342900" marR="0" rtl="0" algn="l">
              <a:lnSpc>
                <a:spcPct val="100000"/>
              </a:lnSpc>
              <a:spcBef>
                <a:spcPts val="2000"/>
              </a:spcBef>
              <a:spcAft>
                <a:spcPts val="0"/>
              </a:spcAft>
              <a:buClr>
                <a:schemeClr val="accent1"/>
              </a:buClr>
              <a:buSzPts val="2160"/>
              <a:buFont typeface="Noto Sans Symbols"/>
              <a:buNone/>
            </a:pPr>
            <a:r>
              <a:rPr b="1" i="0" lang="en-US" sz="2400" u="none">
                <a:solidFill>
                  <a:schemeClr val="lt1"/>
                </a:solidFill>
                <a:latin typeface="Corbel"/>
                <a:ea typeface="Corbel"/>
                <a:cs typeface="Corbel"/>
                <a:sym typeface="Corbel"/>
              </a:rPr>
              <a:t>	Read through your manuscript carefully. In each sentence, underline any pieces of new information (unfamiliar to the reader at this point in the manuscript). Make sure your sentences begin with an appropriate backwards link, and not with an unfamiliar concept.</a:t>
            </a:r>
            <a:endParaRPr/>
          </a:p>
        </p:txBody>
      </p:sp>
      <p:sp>
        <p:nvSpPr>
          <p:cNvPr id="254" name="Google Shape;254;p8"/>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500"/>
              <a:buFont typeface="Corbel"/>
              <a:buNone/>
            </a:pPr>
            <a:r>
              <a:rPr b="1" i="0" lang="en-US" sz="3500" u="none">
                <a:solidFill>
                  <a:schemeClr val="lt1"/>
                </a:solidFill>
                <a:latin typeface="Corbel"/>
                <a:ea typeface="Corbel"/>
                <a:cs typeface="Corbel"/>
                <a:sym typeface="Corbel"/>
              </a:rPr>
              <a:t>Principle 2: Use passive voice judiciously </a:t>
            </a:r>
            <a:endParaRPr/>
          </a:p>
        </p:txBody>
      </p:sp>
      <p:sp>
        <p:nvSpPr>
          <p:cNvPr id="260" name="Google Shape;260;p9"/>
          <p:cNvSpPr txBox="1"/>
          <p:nvPr>
            <p:ph idx="1" type="body"/>
          </p:nvPr>
        </p:nvSpPr>
        <p:spPr>
          <a:xfrm>
            <a:off x="457200" y="2057400"/>
            <a:ext cx="8229600" cy="3962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Active voice sentence:</a:t>
            </a:r>
            <a:endParaRPr/>
          </a:p>
          <a:p>
            <a:pPr indent="-336550" lvl="1" marL="685800" marR="0" rtl="0" algn="l">
              <a:lnSpc>
                <a:spcPct val="90000"/>
              </a:lnSpc>
              <a:spcBef>
                <a:spcPts val="600"/>
              </a:spcBef>
              <a:spcAft>
                <a:spcPts val="0"/>
              </a:spcAft>
              <a:buClr>
                <a:schemeClr val="accent2"/>
              </a:buClr>
              <a:buSzPts val="1800"/>
              <a:buFont typeface="Noto Sans Symbols"/>
              <a:buNone/>
            </a:pPr>
            <a:r>
              <a:rPr b="1" i="0" lang="en-US" sz="2000" u="none" cap="none" strike="noStrike">
                <a:solidFill>
                  <a:schemeClr val="lt1"/>
                </a:solidFill>
                <a:latin typeface="Corbel"/>
                <a:ea typeface="Corbel"/>
                <a:cs typeface="Corbel"/>
                <a:sym typeface="Corbel"/>
              </a:rPr>
              <a:t>	</a:t>
            </a:r>
            <a:r>
              <a:rPr b="1" i="0" lang="en-US" sz="2000" u="none" cap="none" strike="noStrike">
                <a:solidFill>
                  <a:schemeClr val="lt1"/>
                </a:solidFill>
                <a:latin typeface="Courier New"/>
                <a:ea typeface="Courier New"/>
                <a:cs typeface="Courier New"/>
                <a:sym typeface="Courier New"/>
              </a:rPr>
              <a:t>Subject Verb Object</a:t>
            </a:r>
            <a:endParaRPr/>
          </a:p>
          <a:p>
            <a:pPr indent="-336550" lvl="1" marL="685800" marR="0" rtl="0" algn="l">
              <a:lnSpc>
                <a:spcPct val="90000"/>
              </a:lnSpc>
              <a:spcBef>
                <a:spcPts val="600"/>
              </a:spcBef>
              <a:spcAft>
                <a:spcPts val="0"/>
              </a:spcAft>
              <a:buClr>
                <a:schemeClr val="accent2"/>
              </a:buClr>
              <a:buSzPts val="1800"/>
              <a:buFont typeface="Noto Sans Symbols"/>
              <a:buNone/>
            </a:pPr>
            <a:r>
              <a:rPr b="1" i="0" lang="en-US" sz="2000" u="none" cap="none" strike="noStrike">
                <a:solidFill>
                  <a:schemeClr val="lt1"/>
                </a:solidFill>
                <a:latin typeface="Courier New"/>
                <a:ea typeface="Courier New"/>
                <a:cs typeface="Courier New"/>
                <a:sym typeface="Courier New"/>
              </a:rPr>
              <a:t>	Subject Verb </a:t>
            </a:r>
            <a:endParaRPr/>
          </a:p>
          <a:p>
            <a:pPr indent="-342900" lvl="0" marL="342900" marR="0" rtl="0" algn="l">
              <a:lnSpc>
                <a:spcPct val="9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a:t>
            </a:r>
            <a:r>
              <a:rPr b="1" i="0" lang="en-US" sz="2200" u="none">
                <a:solidFill>
                  <a:schemeClr val="lt1"/>
                </a:solidFill>
                <a:latin typeface="Courier New"/>
                <a:ea typeface="Courier New"/>
                <a:cs typeface="Courier New"/>
                <a:sym typeface="Courier New"/>
              </a:rPr>
              <a:t>Subject </a:t>
            </a:r>
            <a:r>
              <a:rPr b="1" i="0" lang="en-US" sz="2200" u="none">
                <a:solidFill>
                  <a:schemeClr val="lt1"/>
                </a:solidFill>
                <a:latin typeface="Corbel"/>
                <a:ea typeface="Corbel"/>
                <a:cs typeface="Corbel"/>
                <a:sym typeface="Corbel"/>
              </a:rPr>
              <a:t>is actor, </a:t>
            </a:r>
            <a:r>
              <a:rPr b="1" i="0" lang="en-US" sz="2200" u="none">
                <a:solidFill>
                  <a:schemeClr val="lt1"/>
                </a:solidFill>
                <a:latin typeface="Courier New"/>
                <a:ea typeface="Courier New"/>
                <a:cs typeface="Courier New"/>
                <a:sym typeface="Courier New"/>
              </a:rPr>
              <a:t>Verb </a:t>
            </a:r>
            <a:r>
              <a:rPr b="1" i="0" lang="en-US" sz="2200" u="none">
                <a:solidFill>
                  <a:schemeClr val="lt1"/>
                </a:solidFill>
                <a:latin typeface="Corbel"/>
                <a:ea typeface="Corbel"/>
                <a:cs typeface="Corbel"/>
                <a:sym typeface="Corbel"/>
              </a:rPr>
              <a:t>is action, </a:t>
            </a:r>
            <a:r>
              <a:rPr b="1" i="0" lang="en-US" sz="2200" u="none">
                <a:solidFill>
                  <a:schemeClr val="lt1"/>
                </a:solidFill>
                <a:latin typeface="Courier New"/>
                <a:ea typeface="Courier New"/>
                <a:cs typeface="Courier New"/>
                <a:sym typeface="Courier New"/>
              </a:rPr>
              <a:t>Object </a:t>
            </a:r>
            <a:r>
              <a:rPr b="1" i="0" lang="en-US" sz="2200" u="none">
                <a:solidFill>
                  <a:schemeClr val="lt1"/>
                </a:solidFill>
                <a:latin typeface="Corbel"/>
                <a:ea typeface="Corbel"/>
                <a:cs typeface="Corbel"/>
                <a:sym typeface="Corbel"/>
              </a:rPr>
              <a:t>is acted upon</a:t>
            </a:r>
            <a:endParaRPr/>
          </a:p>
          <a:p>
            <a:pPr indent="-342900" lvl="0" marL="342900" marR="0" rtl="0" algn="l">
              <a:lnSpc>
                <a:spcPct val="9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Passive voice sentence:</a:t>
            </a:r>
            <a:endParaRPr/>
          </a:p>
          <a:p>
            <a:pPr indent="-342900" lvl="0" marL="342900" marR="0" rtl="0" algn="l">
              <a:lnSpc>
                <a:spcPct val="90000"/>
              </a:lnSpc>
              <a:spcBef>
                <a:spcPts val="2000"/>
              </a:spcBef>
              <a:spcAft>
                <a:spcPts val="0"/>
              </a:spcAft>
              <a:buClr>
                <a:schemeClr val="accent1"/>
              </a:buClr>
              <a:buSzPts val="1980"/>
              <a:buFont typeface="Noto Sans Symbols"/>
              <a:buNone/>
            </a:pPr>
            <a:r>
              <a:rPr b="1" i="0" lang="en-US" sz="2200" u="none">
                <a:solidFill>
                  <a:schemeClr val="lt1"/>
                </a:solidFill>
                <a:latin typeface="Corbel"/>
                <a:ea typeface="Corbel"/>
                <a:cs typeface="Corbel"/>
                <a:sym typeface="Corbel"/>
              </a:rPr>
              <a:t>		</a:t>
            </a:r>
            <a:r>
              <a:rPr b="1" i="0" lang="en-US" sz="2200" u="none">
                <a:solidFill>
                  <a:schemeClr val="lt1"/>
                </a:solidFill>
                <a:latin typeface="Courier New"/>
                <a:ea typeface="Courier New"/>
                <a:cs typeface="Courier New"/>
                <a:sym typeface="Courier New"/>
              </a:rPr>
              <a:t>Object Verb Subject</a:t>
            </a:r>
            <a:endParaRPr/>
          </a:p>
          <a:p>
            <a:pPr indent="-342900" lvl="0" marL="342900" marR="0" rtl="0" algn="l">
              <a:lnSpc>
                <a:spcPct val="90000"/>
              </a:lnSpc>
              <a:spcBef>
                <a:spcPts val="2000"/>
              </a:spcBef>
              <a:spcAft>
                <a:spcPts val="0"/>
              </a:spcAft>
              <a:buClr>
                <a:schemeClr val="accent1"/>
              </a:buClr>
              <a:buSzPts val="1980"/>
              <a:buFont typeface="Noto Sans Symbols"/>
              <a:buNone/>
            </a:pPr>
            <a:r>
              <a:rPr b="1" i="0" lang="en-US" sz="2200" u="none">
                <a:solidFill>
                  <a:schemeClr val="lt1"/>
                </a:solidFill>
                <a:latin typeface="Courier New"/>
                <a:ea typeface="Courier New"/>
                <a:cs typeface="Courier New"/>
                <a:sym typeface="Courier New"/>
              </a:rPr>
              <a:t>		Object Verb</a:t>
            </a:r>
            <a:endParaRPr/>
          </a:p>
          <a:p>
            <a:pPr indent="-342900" lvl="0" marL="342900" marR="0" rtl="0" algn="l">
              <a:lnSpc>
                <a:spcPct val="90000"/>
              </a:lnSpc>
              <a:spcBef>
                <a:spcPts val="2000"/>
              </a:spcBef>
              <a:spcAft>
                <a:spcPts val="0"/>
              </a:spcAft>
              <a:buClr>
                <a:schemeClr val="accent1"/>
              </a:buClr>
              <a:buSzPts val="1980"/>
              <a:buFont typeface="Noto Sans Symbols"/>
              <a:buNone/>
            </a:pPr>
            <a:r>
              <a:rPr b="1" i="0" lang="en-US" sz="2200" u="none">
                <a:solidFill>
                  <a:schemeClr val="lt1"/>
                </a:solidFill>
                <a:latin typeface="Courier New"/>
                <a:ea typeface="Courier New"/>
                <a:cs typeface="Courier New"/>
                <a:sym typeface="Courier New"/>
              </a:rPr>
              <a:t>	</a:t>
            </a:r>
            <a:endParaRPr/>
          </a:p>
        </p:txBody>
      </p:sp>
      <p:sp>
        <p:nvSpPr>
          <p:cNvPr id="261" name="Google Shape;261;p9"/>
          <p:cNvSpPr txBox="1"/>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0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9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Focus">
  <a:themeElements>
    <a:clrScheme name="Focus">
      <a:dk1>
        <a:srgbClr val="000000"/>
      </a:dk1>
      <a:lt1>
        <a:srgbClr val="FFFFFF"/>
      </a:lt1>
      <a:dk2>
        <a:srgbClr val="0064E2"/>
      </a:dk2>
      <a:lt2>
        <a:srgbClr val="B5D2F5"/>
      </a:lt2>
      <a:accent1>
        <a:srgbClr val="FFB91D"/>
      </a:accent1>
      <a:accent2>
        <a:srgbClr val="F97817"/>
      </a:accent2>
      <a:accent3>
        <a:srgbClr val="6DE304"/>
      </a:accent3>
      <a:accent4>
        <a:srgbClr val="FF0000"/>
      </a:accent4>
      <a:accent5>
        <a:srgbClr val="732BEA"/>
      </a:accent5>
      <a:accent6>
        <a:srgbClr val="C913AD"/>
      </a:accent6>
      <a:hlink>
        <a:srgbClr val="FFE400"/>
      </a:hlink>
      <a:folHlink>
        <a:srgbClr val="A3EC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2014-02-03T04:49:34Z</dcterms:created>
  <dc:creator>Conrad Cunningham</dc:creator>
</cp:coreProperties>
</file>

<file path=docProps/custom.xml><?xml version="1.0" encoding="utf-8"?>
<Properties xmlns="http://schemas.openxmlformats.org/officeDocument/2006/custom-properties" xmlns:vt="http://schemas.openxmlformats.org/officeDocument/2006/docPropsVTypes"/>
</file>