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7" r:id="rId4"/>
    <p:sldId id="298" r:id="rId5"/>
    <p:sldId id="351" r:id="rId6"/>
    <p:sldId id="352" r:id="rId7"/>
    <p:sldId id="330" r:id="rId8"/>
    <p:sldId id="353" r:id="rId9"/>
    <p:sldId id="354" r:id="rId10"/>
    <p:sldId id="355" r:id="rId11"/>
    <p:sldId id="356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3F3"/>
    <a:srgbClr val="5072C4"/>
    <a:srgbClr val="FF0E0E"/>
    <a:srgbClr val="FF0000"/>
    <a:srgbClr val="FFCCCC"/>
    <a:srgbClr val="7F0000"/>
    <a:srgbClr val="FF9999"/>
    <a:srgbClr val="DED8F8"/>
    <a:srgbClr val="7030A0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09-Feb-24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Thanks for your valuable time.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Websites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769881"/>
            <a:ext cx="10082902" cy="2929622"/>
            <a:chOff x="1068622" y="1674506"/>
            <a:chExt cx="10082902" cy="2929622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0224" y="1674506"/>
              <a:ext cx="2781300" cy="1152525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44510"/>
              </p:ext>
            </p:extLst>
          </p:nvPr>
        </p:nvGraphicFramePr>
        <p:xfrm>
          <a:off x="1005841" y="710898"/>
          <a:ext cx="10145684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486">
                  <a:extLst>
                    <a:ext uri="{9D8B030D-6E8A-4147-A177-3AD203B41FA5}">
                      <a16:colId xmlns:a16="http://schemas.microsoft.com/office/drawing/2014/main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 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6719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28130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28087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557" y="33719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137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92660" y="495648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20488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8960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6599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0291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25320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45896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6830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18881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112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3179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5419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28198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10105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38301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6261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38312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144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40709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6819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49633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2516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5264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36002" y="57868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48025" y="60591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List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05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4443510" y="90097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826D1A-69F2-4177-8D55-8B1960972D60}"/>
              </a:ext>
            </a:extLst>
          </p:cNvPr>
          <p:cNvSpPr txBox="1"/>
          <p:nvPr/>
        </p:nvSpPr>
        <p:spPr>
          <a:xfrm>
            <a:off x="1330815" y="145613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Join Us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BE6A4-FA12-47D6-943D-272D12E2D872}"/>
              </a:ext>
            </a:extLst>
          </p:cNvPr>
          <p:cNvSpPr txBox="1"/>
          <p:nvPr/>
        </p:nvSpPr>
        <p:spPr>
          <a:xfrm>
            <a:off x="3296348" y="1454985"/>
            <a:ext cx="582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Guardian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and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Tutor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. Roles will also have an </a:t>
            </a:r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admin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.</a:t>
            </a:r>
          </a:p>
        </p:txBody>
      </p:sp>
      <p:sp>
        <p:nvSpPr>
          <p:cNvPr id="30" name="Chevron 25">
            <a:extLst>
              <a:ext uri="{FF2B5EF4-FFF2-40B4-BE49-F238E27FC236}">
                <a16:creationId xmlns:a16="http://schemas.microsoft.com/office/drawing/2014/main" id="{999CFF1E-679D-413C-95C0-FE2670A82361}"/>
              </a:ext>
            </a:extLst>
          </p:cNvPr>
          <p:cNvSpPr/>
          <p:nvPr/>
        </p:nvSpPr>
        <p:spPr>
          <a:xfrm>
            <a:off x="2973131" y="1505118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919865" y="1822325"/>
            <a:ext cx="19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Hire Or Request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1811602"/>
            <a:ext cx="561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Nearest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tutor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or others tutor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1848866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789709" y="2185804"/>
            <a:ext cx="20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Auto Suggested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2175077"/>
            <a:ext cx="665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Nearest tutor for a student or a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guardian &amp;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student for a tutor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2212346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1330815" y="256028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Posted blog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2557867"/>
            <a:ext cx="510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Approving/Reviewing System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through author (admin).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2595136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919865" y="2916469"/>
            <a:ext cx="19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Payment Gateways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6" y="2905742"/>
            <a:ext cx="8000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DM Sans" pitchFamily="2" charset="0"/>
              </a:rPr>
              <a:t>Bkash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Rocket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DM Sans" pitchFamily="2" charset="0"/>
              </a:rPr>
              <a:t>Nagad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DM Sans" pitchFamily="2" charset="0"/>
              </a:rPr>
              <a:t>Upay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 as a initial version. </a:t>
            </a:r>
            <a:r>
              <a:rPr lang="en-US" sz="1400" dirty="0">
                <a:latin typeface="DM Sans" pitchFamily="2" charset="0"/>
              </a:rPr>
              <a:t>There will be a custom way to express a tutor's fee or a teaching fee. 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2943011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789709" y="3379822"/>
            <a:ext cx="20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Searching Modules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3369095"/>
            <a:ext cx="842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Default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auto search based on user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location/zone besides it will also have a normal searching system.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3406364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1330815" y="374330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Notification</a:t>
            </a:r>
            <a:r>
              <a:rPr lang="en-US" sz="1200" dirty="0" smtClean="0">
                <a:solidFill>
                  <a:srgbClr val="000000"/>
                </a:solidFill>
                <a:latin typeface="DM Sans" pitchFamily="2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3732574"/>
            <a:ext cx="301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User based notification module.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3769843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444128" y="4117778"/>
            <a:ext cx="240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Real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Time Communication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4115364"/>
            <a:ext cx="61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Real time SMS system (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Students/Guardian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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Teachers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 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Author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)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4152633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1330815" y="4482279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Helps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7" y="4463239"/>
            <a:ext cx="538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Provides suggestions, assignment help and download books. 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4500508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1986C-F46B-483D-B861-7109273EFA3B}"/>
              </a:ext>
            </a:extLst>
          </p:cNvPr>
          <p:cNvSpPr txBox="1"/>
          <p:nvPr/>
        </p:nvSpPr>
        <p:spPr>
          <a:xfrm>
            <a:off x="1330815" y="4834276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94B8F0-9A32-4829-8685-76FCFA3B700C}"/>
              </a:ext>
            </a:extLst>
          </p:cNvPr>
          <p:cNvSpPr txBox="1"/>
          <p:nvPr/>
        </p:nvSpPr>
        <p:spPr>
          <a:xfrm>
            <a:off x="3296346" y="4815236"/>
            <a:ext cx="842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M Sans" pitchFamily="2" charset="0"/>
              </a:rPr>
              <a:t>Affiliate Partner </a:t>
            </a:r>
            <a:r>
              <a:rPr lang="en-US" sz="1400" dirty="0" smtClean="0">
                <a:latin typeface="DM Sans" pitchFamily="2" charset="0"/>
              </a:rPr>
              <a:t>System, Review, Rating, FAQ, Contact Us and so on.</a:t>
            </a:r>
            <a:endParaRPr lang="en-US" sz="1400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B77A2A5B-8E07-47EE-A0F9-2E9D4A82F8EE}"/>
              </a:ext>
            </a:extLst>
          </p:cNvPr>
          <p:cNvSpPr/>
          <p:nvPr/>
        </p:nvSpPr>
        <p:spPr>
          <a:xfrm>
            <a:off x="2981294" y="4852505"/>
            <a:ext cx="194565" cy="245309"/>
          </a:xfrm>
          <a:prstGeom prst="chevron">
            <a:avLst>
              <a:gd name="adj" fmla="val 548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Feasibility Analysis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06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74" name="Group 66">
            <a:extLst>
              <a:ext uri="{FF2B5EF4-FFF2-40B4-BE49-F238E27FC236}">
                <a16:creationId xmlns:a16="http://schemas.microsoft.com/office/drawing/2014/main" id="{93396B3A-0E6D-45A9-9530-6758648D4F1C}"/>
              </a:ext>
            </a:extLst>
          </p:cNvPr>
          <p:cNvGrpSpPr/>
          <p:nvPr/>
        </p:nvGrpSpPr>
        <p:grpSpPr>
          <a:xfrm>
            <a:off x="1513716" y="1771772"/>
            <a:ext cx="5121559" cy="588226"/>
            <a:chOff x="270022" y="1631061"/>
            <a:chExt cx="3384595" cy="59410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17DAF77-B3BC-43BA-B67C-05D76E511565}"/>
                </a:ext>
              </a:extLst>
            </p:cNvPr>
            <p:cNvSpPr txBox="1"/>
            <p:nvPr/>
          </p:nvSpPr>
          <p:spPr>
            <a:xfrm>
              <a:off x="270024" y="1914315"/>
              <a:ext cx="3384593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400" dirty="0">
                  <a:latin typeface="DM Sans" pitchFamily="2" charset="0"/>
                </a:rPr>
                <a:t>6 months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5D5A4BD-0915-4EB3-BFFA-67260D4BCD29}"/>
                </a:ext>
              </a:extLst>
            </p:cNvPr>
            <p:cNvSpPr txBox="1"/>
            <p:nvPr/>
          </p:nvSpPr>
          <p:spPr>
            <a:xfrm>
              <a:off x="270022" y="1631061"/>
              <a:ext cx="3384594" cy="3419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5072C4"/>
                  </a:solidFill>
                  <a:latin typeface="DM Sans" pitchFamily="2" charset="0"/>
                </a:rPr>
                <a:t>Schedule</a:t>
              </a:r>
              <a:endParaRPr lang="ko-KR" altLang="en-US" sz="1600" b="1" dirty="0">
                <a:solidFill>
                  <a:srgbClr val="5072C4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3716" y="2432596"/>
            <a:ext cx="10034442" cy="1305765"/>
            <a:chOff x="1220991" y="1872309"/>
            <a:chExt cx="10034442" cy="13057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4E24D8-60EB-4F2A-85DC-47039791A2BE}"/>
                </a:ext>
              </a:extLst>
            </p:cNvPr>
            <p:cNvSpPr txBox="1"/>
            <p:nvPr/>
          </p:nvSpPr>
          <p:spPr>
            <a:xfrm>
              <a:off x="1220994" y="2008523"/>
              <a:ext cx="10034439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endParaRPr lang="en-US" sz="1400" b="1" dirty="0" smtClean="0"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sz="1400" b="1" dirty="0" smtClean="0">
                  <a:latin typeface="DM Sans" pitchFamily="2" charset="0"/>
                </a:rPr>
                <a:t>Hardware</a:t>
              </a:r>
              <a:r>
                <a:rPr lang="en-US" sz="1400" dirty="0">
                  <a:latin typeface="DM Sans" pitchFamily="2" charset="0"/>
                </a:rPr>
                <a:t>: Computers, routers, web cameras, </a:t>
              </a:r>
              <a:r>
                <a:rPr lang="en-US" sz="1400" dirty="0" smtClean="0">
                  <a:latin typeface="DM Sans" pitchFamily="2" charset="0"/>
                </a:rPr>
                <a:t>etc.</a:t>
              </a:r>
            </a:p>
            <a:p>
              <a:pPr>
                <a:buClr>
                  <a:srgbClr val="000000"/>
                </a:buClr>
                <a:buSzPts val="1800"/>
              </a:pPr>
              <a:r>
                <a:rPr lang="en-US" sz="1400" b="1" dirty="0">
                  <a:latin typeface="DM Sans" pitchFamily="2" charset="0"/>
                </a:rPr>
                <a:t>Software:  </a:t>
              </a:r>
              <a:r>
                <a:rPr lang="en-US" sz="1400" dirty="0">
                  <a:latin typeface="DM Sans" pitchFamily="2" charset="0"/>
                </a:rPr>
                <a:t>Browser software, web design </a:t>
              </a:r>
              <a:r>
                <a:rPr lang="en-US" sz="1400" dirty="0" smtClean="0">
                  <a:latin typeface="DM Sans" pitchFamily="2" charset="0"/>
                </a:rPr>
                <a:t>software </a:t>
              </a:r>
              <a:r>
                <a:rPr lang="en-US" sz="1400" b="1" dirty="0" err="1" smtClean="0">
                  <a:latin typeface="DM Sans" pitchFamily="2" charset="0"/>
                </a:rPr>
                <a:t>Figma</a:t>
              </a:r>
              <a:r>
                <a:rPr lang="en-US" sz="1400" b="1" dirty="0" smtClean="0">
                  <a:latin typeface="DM Sans" pitchFamily="2" charset="0"/>
                </a:rPr>
                <a:t>,</a:t>
              </a:r>
              <a:r>
                <a:rPr lang="en-US" sz="1400" dirty="0">
                  <a:latin typeface="DM Sans" pitchFamily="2" charset="0"/>
                </a:rPr>
                <a:t> web development </a:t>
              </a:r>
              <a:r>
                <a:rPr lang="en-US" sz="1400" dirty="0" smtClean="0">
                  <a:latin typeface="DM Sans" pitchFamily="2" charset="0"/>
                </a:rPr>
                <a:t>tools, language and framework (Vs code , Html, Bootstrap</a:t>
              </a:r>
              <a:r>
                <a:rPr lang="en-US" sz="1400" dirty="0">
                  <a:latin typeface="DM Sans" pitchFamily="2" charset="0"/>
                </a:rPr>
                <a:t>, </a:t>
              </a:r>
              <a:r>
                <a:rPr lang="en-US" sz="1400" dirty="0" smtClean="0">
                  <a:latin typeface="DM Sans" pitchFamily="2" charset="0"/>
                </a:rPr>
                <a:t>JavaScript , Tailwind CSS, GitHub, etc.), </a:t>
              </a:r>
              <a:r>
                <a:rPr lang="en-US" sz="1400" dirty="0">
                  <a:latin typeface="DM Sans" pitchFamily="2" charset="0"/>
                </a:rPr>
                <a:t>video conferencing </a:t>
              </a:r>
              <a:r>
                <a:rPr lang="en-US" sz="1400" dirty="0" smtClean="0">
                  <a:latin typeface="DM Sans" pitchFamily="2" charset="0"/>
                </a:rPr>
                <a:t>software(zoom, </a:t>
              </a:r>
              <a:r>
                <a:rPr lang="en-US" sz="1400" dirty="0" smtClean="0">
                  <a:latin typeface="DM Sans" pitchFamily="2" charset="0"/>
                </a:rPr>
                <a:t>google </a:t>
              </a:r>
              <a:r>
                <a:rPr lang="en-US" sz="1400" dirty="0" smtClean="0">
                  <a:latin typeface="DM Sans" pitchFamily="2" charset="0"/>
                </a:rPr>
                <a:t>meet)</a:t>
              </a:r>
              <a:endParaRPr lang="en-US" sz="1400" b="1" dirty="0"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endParaRPr lang="en-US" sz="1400" dirty="0">
                <a:latin typeface="DM Sans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19B651-0E86-4CCD-8E1A-9550FCC7451B}"/>
                </a:ext>
              </a:extLst>
            </p:cNvPr>
            <p:cNvSpPr txBox="1"/>
            <p:nvPr/>
          </p:nvSpPr>
          <p:spPr>
            <a:xfrm>
              <a:off x="1220991" y="1872309"/>
              <a:ext cx="51215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solidFill>
                    <a:srgbClr val="FF0E0E"/>
                  </a:solidFill>
                  <a:latin typeface="DM Sans" pitchFamily="2" charset="0"/>
                </a:rPr>
                <a:t>Technical</a:t>
              </a:r>
              <a:endParaRPr lang="ko-KR" altLang="en-US" sz="1600" b="1" dirty="0">
                <a:solidFill>
                  <a:srgbClr val="FF0E0E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07801" y="3585437"/>
            <a:ext cx="9626139" cy="843901"/>
            <a:chOff x="1105413" y="3576456"/>
            <a:chExt cx="10034442" cy="84390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53FA19-5473-4442-BCF3-5A10754A1151}"/>
                </a:ext>
              </a:extLst>
            </p:cNvPr>
            <p:cNvSpPr txBox="1"/>
            <p:nvPr/>
          </p:nvSpPr>
          <p:spPr>
            <a:xfrm>
              <a:off x="1105416" y="3897137"/>
              <a:ext cx="1003443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400" dirty="0">
                  <a:latin typeface="DM Sans" pitchFamily="2" charset="0"/>
                </a:rPr>
                <a:t>In our team, we have the required technical knowledge and resources to implement the project. So no external training would be required.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1FB930-0593-4F32-8FCE-5D9E7718584B}"/>
                </a:ext>
              </a:extLst>
            </p:cNvPr>
            <p:cNvSpPr txBox="1"/>
            <p:nvPr/>
          </p:nvSpPr>
          <p:spPr>
            <a:xfrm>
              <a:off x="1105413" y="3576456"/>
              <a:ext cx="805601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600" b="1" dirty="0">
                  <a:solidFill>
                    <a:srgbClr val="5072C4"/>
                  </a:solidFill>
                  <a:latin typeface="DM Sans" pitchFamily="2" charset="0"/>
                </a:rPr>
                <a:t>Organizational </a:t>
              </a:r>
              <a:r>
                <a:rPr lang="en-US" sz="1600" b="1" dirty="0" smtClean="0">
                  <a:solidFill>
                    <a:srgbClr val="5072C4"/>
                  </a:solidFill>
                  <a:latin typeface="DM Sans" pitchFamily="2" charset="0"/>
                </a:rPr>
                <a:t>or Operational</a:t>
              </a:r>
              <a:endParaRPr lang="en-US" sz="1600" b="1" dirty="0">
                <a:solidFill>
                  <a:srgbClr val="5072C4"/>
                </a:solidFill>
                <a:latin typeface="DM Sans" pitchFamily="2" charset="0"/>
              </a:endParaRPr>
            </a:p>
          </p:txBody>
        </p:sp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1166960" y="1847509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1159605" y="2509637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1168397" y="3652193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07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29057"/>
              </p:ext>
            </p:extLst>
          </p:nvPr>
        </p:nvGraphicFramePr>
        <p:xfrm>
          <a:off x="953086" y="1269525"/>
          <a:ext cx="10324514" cy="39828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2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6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Author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Year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Contribution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Difference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Hutanu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et al [1] </a:t>
                      </a:r>
                      <a:endParaRPr lang="en-US" sz="1400" dirty="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cmL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-plus platform to help both researchers, engineers and tutors to have a face-to face online interaction and easy learning experience over any mobile devices.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for general students tutor searching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Mohammad et al [2] </a:t>
                      </a:r>
                      <a:endParaRPr lang="en-US" sz="140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a tutor or tuition searching platform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Dan Lo and Larry Wang [3]</a:t>
                      </a:r>
                      <a:endParaRPr lang="en-US" sz="140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system with instant responses. This study shows how online tutoring is effective and what is the best practice to achieve the goal.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Only for professionals and online tutoring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Govaerts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et al [4] </a:t>
                      </a:r>
                      <a:endParaRPr lang="en-US" sz="1400" dirty="0" smtClean="0">
                        <a:effectLst/>
                        <a:latin typeface="DM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platform Go-Lab to help new tutors to get help from experienced tutor and become an expert.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designed for students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</a:t>
            </a:r>
            <a:endParaRPr lang="en-US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08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1864" y="1153864"/>
            <a:ext cx="10296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Nori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[4]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Sten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Faysal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</a:p>
        </p:txBody>
      </p:sp>
    </p:spTree>
    <p:extLst>
      <p:ext uri="{BB962C8B-B14F-4D97-AF65-F5344CB8AC3E}">
        <p14:creationId xmlns:p14="http://schemas.microsoft.com/office/powerpoint/2010/main" val="8561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836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맑은 고딕</vt:lpstr>
      <vt:lpstr>Arial</vt:lpstr>
      <vt:lpstr>Arial Black</vt:lpstr>
      <vt:lpstr>Arial Unicode MS</vt:lpstr>
      <vt:lpstr>Calibri</vt:lpstr>
      <vt:lpstr>Century Schoolbook</vt:lpstr>
      <vt:lpstr>DM Sans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Rayhan Al Shorif</cp:lastModifiedBy>
  <cp:revision>127</cp:revision>
  <dcterms:created xsi:type="dcterms:W3CDTF">2020-01-20T05:08:25Z</dcterms:created>
  <dcterms:modified xsi:type="dcterms:W3CDTF">2024-02-09T16:44:01Z</dcterms:modified>
</cp:coreProperties>
</file>