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64" r:id="rId4"/>
    <p:sldId id="261" r:id="rId5"/>
    <p:sldId id="263" r:id="rId6"/>
  </p:sldIdLst>
  <p:sldSz cx="9144000" cy="5143500" type="screen16x9"/>
  <p:notesSz cx="6858000" cy="9144000"/>
  <p:embeddedFontLst>
    <p:embeddedFont>
      <p:font typeface="Montserrat Medium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Fira Sans Extra Condense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E1DBF-5C15-4629-BDE5-5346A9AC08C9}">
  <a:tblStyle styleId="{7E3E1DBF-5C15-4629-BDE5-5346A9AC0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73C3-5698-471F-9308-38CF10C2DB54}" type="datetime1">
              <a:rPr lang="en-US" smtClean="0"/>
              <a:t>14-Feb-24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sadcsadc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6490-EC7C-4693-9740-FBDDB58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708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506537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43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7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92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27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9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231241"/>
            <a:ext cx="44874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482671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606730" y="657382"/>
            <a:ext cx="8284870" cy="6623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latin typeface="Montserrat Medium" panose="020B0604020202020204" charset="0"/>
              </a:rPr>
              <a:t>Home Automation Framework Focused on IOT and Future Prediction of Use with Machine Learning</a:t>
            </a:r>
            <a:endParaRPr lang="en-US" sz="2000" dirty="0">
              <a:latin typeface="Montserrat Medium" panose="020B0604020202020204" charset="0"/>
            </a:endParaRPr>
          </a:p>
        </p:txBody>
      </p:sp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06730" y="3196855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ontserrat Medium" panose="020B0604020202020204" charset="0"/>
              </a:rPr>
              <a:t>Presented </a:t>
            </a:r>
            <a:r>
              <a:rPr lang="en-US" b="1" dirty="0">
                <a:latin typeface="Montserrat Medium" panose="020B0604020202020204" charset="0"/>
              </a:rPr>
              <a:t>By:</a:t>
            </a:r>
          </a:p>
          <a:p>
            <a:r>
              <a:rPr lang="en-US" sz="1200" dirty="0">
                <a:latin typeface="Montserrat Medium" panose="020B0604020202020204" charset="0"/>
              </a:rPr>
              <a:t>Rayhan Al Shorif – </a:t>
            </a:r>
            <a:r>
              <a:rPr lang="en-US" sz="1200" dirty="0" smtClean="0">
                <a:latin typeface="Montserrat Medium" panose="020B0604020202020204" charset="0"/>
              </a:rPr>
              <a:t>0122410022</a:t>
            </a:r>
          </a:p>
          <a:p>
            <a:r>
              <a:rPr lang="en-US" sz="1200" b="1" dirty="0" smtClean="0">
                <a:latin typeface="Montserrat Medium" panose="020B0604020202020204" charset="0"/>
              </a:rPr>
              <a:t>Dept</a:t>
            </a:r>
            <a:r>
              <a:rPr lang="en-US" sz="1200" b="1" dirty="0">
                <a:latin typeface="Montserrat Medium" panose="020B0604020202020204" charset="0"/>
              </a:rPr>
              <a:t>. of </a:t>
            </a:r>
            <a:r>
              <a:rPr lang="en-US" sz="1200" b="1" dirty="0" smtClean="0">
                <a:latin typeface="Montserrat Medium" panose="020B0604020202020204" charset="0"/>
              </a:rPr>
              <a:t>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606730" y="21657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ontserrat Medium" panose="020B0604020202020204" charset="0"/>
              </a:rPr>
              <a:t>Course Teacher:</a:t>
            </a:r>
          </a:p>
          <a:p>
            <a:r>
              <a:rPr lang="en-US" sz="1200" dirty="0">
                <a:latin typeface="Montserrat Medium" panose="020B0604020202020204" charset="0"/>
              </a:rPr>
              <a:t>Dr. </a:t>
            </a:r>
            <a:r>
              <a:rPr lang="en-US" sz="1200" dirty="0" err="1">
                <a:latin typeface="Montserrat Medium" panose="020B0604020202020204" charset="0"/>
              </a:rPr>
              <a:t>Khondaker</a:t>
            </a:r>
            <a:r>
              <a:rPr lang="en-US" sz="1200" dirty="0">
                <a:latin typeface="Montserrat Medium" panose="020B0604020202020204" charset="0"/>
              </a:rPr>
              <a:t> Abdullah -</a:t>
            </a:r>
            <a:r>
              <a:rPr lang="en-US" sz="1200" dirty="0" smtClean="0">
                <a:latin typeface="Montserrat Medium" panose="020B0604020202020204" charset="0"/>
              </a:rPr>
              <a:t>Al-</a:t>
            </a:r>
            <a:r>
              <a:rPr lang="en-US" sz="1200" dirty="0" err="1" smtClean="0">
                <a:latin typeface="Montserrat Medium" panose="020B0604020202020204" charset="0"/>
              </a:rPr>
              <a:t>Mamun</a:t>
            </a:r>
            <a:endParaRPr lang="en-US" sz="1200" dirty="0" smtClean="0">
              <a:latin typeface="Montserrat Medium" panose="020B0604020202020204" charset="0"/>
            </a:endParaRPr>
          </a:p>
          <a:p>
            <a:r>
              <a:rPr lang="en-US" sz="1200" b="1" dirty="0">
                <a:latin typeface="Montserrat Medium" panose="020B0604020202020204" charset="0"/>
              </a:rPr>
              <a:t>Professor , Dept. of 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9595" y="462483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01</a:t>
            </a:r>
            <a:endParaRPr lang="en-US" sz="1000" b="1" dirty="0">
              <a:latin typeface="Montserrat Medium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03" y="1400045"/>
            <a:ext cx="291465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04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Motivations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929408" y="1651652"/>
            <a:ext cx="6936190" cy="276999"/>
            <a:chOff x="1021307" y="1312898"/>
            <a:chExt cx="6936190" cy="276999"/>
          </a:xfrm>
        </p:grpSpPr>
        <p:sp>
          <p:nvSpPr>
            <p:cNvPr id="8" name="Oval 7"/>
            <p:cNvSpPr/>
            <p:nvPr/>
          </p:nvSpPr>
          <p:spPr>
            <a:xfrm>
              <a:off x="1021307" y="1361946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86503" y="1312898"/>
              <a:ext cx="6770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Convenience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29408" y="1217234"/>
            <a:ext cx="6936190" cy="276999"/>
            <a:chOff x="1021307" y="1312898"/>
            <a:chExt cx="6936190" cy="276999"/>
          </a:xfrm>
        </p:grpSpPr>
        <p:sp>
          <p:nvSpPr>
            <p:cNvPr id="22" name="Oval 21"/>
            <p:cNvSpPr/>
            <p:nvPr/>
          </p:nvSpPr>
          <p:spPr>
            <a:xfrm>
              <a:off x="1021307" y="1361946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6503" y="1312898"/>
              <a:ext cx="6770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Convenience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29408" y="2034426"/>
            <a:ext cx="6936190" cy="276999"/>
            <a:chOff x="1021307" y="1312898"/>
            <a:chExt cx="6936190" cy="276999"/>
          </a:xfrm>
        </p:grpSpPr>
        <p:sp>
          <p:nvSpPr>
            <p:cNvPr id="25" name="Oval 24"/>
            <p:cNvSpPr/>
            <p:nvPr/>
          </p:nvSpPr>
          <p:spPr>
            <a:xfrm>
              <a:off x="1021307" y="1361946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6503" y="1312898"/>
              <a:ext cx="6770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latin typeface="Montserrat Medium" panose="020B0604020202020204" charset="0"/>
                </a:rPr>
                <a:t>To make </a:t>
              </a:r>
              <a:r>
                <a:rPr lang="en-US" sz="1200" dirty="0">
                  <a:latin typeface="Montserrat Medium" panose="020B0604020202020204" charset="0"/>
                </a:rPr>
                <a:t>a </a:t>
              </a:r>
              <a:r>
                <a:rPr lang="en-US" sz="1200" dirty="0" smtClean="0">
                  <a:latin typeface="Montserrat Medium" panose="020B0604020202020204" charset="0"/>
                </a:rPr>
                <a:t>Comfort Zone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29408" y="2393867"/>
            <a:ext cx="6936190" cy="276999"/>
            <a:chOff x="1021307" y="1312898"/>
            <a:chExt cx="6936190" cy="276999"/>
          </a:xfrm>
        </p:grpSpPr>
        <p:sp>
          <p:nvSpPr>
            <p:cNvPr id="28" name="Oval 27"/>
            <p:cNvSpPr/>
            <p:nvPr/>
          </p:nvSpPr>
          <p:spPr>
            <a:xfrm>
              <a:off x="1021307" y="1361946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6503" y="1312898"/>
              <a:ext cx="6770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Security &amp; Safety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29408" y="2785524"/>
            <a:ext cx="6936190" cy="276999"/>
            <a:chOff x="1021307" y="1312898"/>
            <a:chExt cx="6936190" cy="276999"/>
          </a:xfrm>
        </p:grpSpPr>
        <p:sp>
          <p:nvSpPr>
            <p:cNvPr id="34" name="Oval 33"/>
            <p:cNvSpPr/>
            <p:nvPr/>
          </p:nvSpPr>
          <p:spPr>
            <a:xfrm>
              <a:off x="1021307" y="1361946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6503" y="1312898"/>
              <a:ext cx="6770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Accessibility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29408" y="3203974"/>
            <a:ext cx="6936190" cy="276999"/>
            <a:chOff x="1021307" y="1312898"/>
            <a:chExt cx="6936190" cy="276999"/>
          </a:xfrm>
        </p:grpSpPr>
        <p:sp>
          <p:nvSpPr>
            <p:cNvPr id="37" name="Oval 36"/>
            <p:cNvSpPr/>
            <p:nvPr/>
          </p:nvSpPr>
          <p:spPr>
            <a:xfrm>
              <a:off x="1021307" y="1361946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86503" y="1312898"/>
              <a:ext cx="6770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Tech Savvy </a:t>
              </a:r>
              <a:r>
                <a:rPr lang="en-US" sz="1200" dirty="0" smtClean="0">
                  <a:latin typeface="Montserrat Medium" panose="020B0604020202020204" charset="0"/>
                </a:rPr>
                <a:t>Life style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4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04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Related Works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21307" y="1136780"/>
            <a:ext cx="7021896" cy="646331"/>
            <a:chOff x="949286" y="1477738"/>
            <a:chExt cx="7021896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477738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S. Mahmud, S. Ahmed, and K. </a:t>
              </a:r>
              <a:r>
                <a:rPr lang="en-US" sz="1200" dirty="0" err="1">
                  <a:latin typeface="Montserrat Medium" panose="020B0604020202020204" charset="0"/>
                </a:rPr>
                <a:t>Shikder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[ 1 ] </a:t>
              </a:r>
              <a:r>
                <a:rPr lang="en-US" sz="1200" dirty="0">
                  <a:latin typeface="Montserrat Medium" panose="020B0604020202020204" charset="0"/>
                </a:rPr>
                <a:t>developed a </a:t>
              </a:r>
              <a:r>
                <a:rPr lang="en-US" sz="1200" dirty="0" smtClean="0">
                  <a:latin typeface="Montserrat Medium" panose="020B0604020202020204" charset="0"/>
                </a:rPr>
                <a:t>smart low cost </a:t>
              </a:r>
              <a:r>
                <a:rPr lang="en-US" sz="1200" dirty="0">
                  <a:latin typeface="Montserrat Medium" panose="020B0604020202020204" charset="0"/>
                </a:rPr>
                <a:t>home automation system with a metering system using </a:t>
              </a:r>
              <a:r>
                <a:rPr lang="en-US" sz="1200" dirty="0" smtClean="0">
                  <a:latin typeface="Montserrat Medium" panose="020B0604020202020204" charset="0"/>
                </a:rPr>
                <a:t>IOT </a:t>
              </a:r>
              <a:r>
                <a:rPr lang="en-US" sz="1200" dirty="0">
                  <a:latin typeface="Montserrat Medium" panose="020B0604020202020204" charset="0"/>
                </a:rPr>
                <a:t>for user-controlled and monitored electronic </a:t>
              </a:r>
              <a:r>
                <a:rPr lang="en-US" sz="1200" dirty="0" smtClean="0">
                  <a:latin typeface="Montserrat Medium" panose="020B0604020202020204" charset="0"/>
                </a:rPr>
                <a:t>devices.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1307" y="1878465"/>
            <a:ext cx="7021896" cy="646331"/>
            <a:chOff x="949286" y="1480759"/>
            <a:chExt cx="7021896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1200188" y="1480759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 portable, </a:t>
              </a:r>
              <a:r>
                <a:rPr lang="en-US" sz="1200" dirty="0" smtClean="0">
                  <a:latin typeface="Montserrat Medium" panose="020B0604020202020204" charset="0"/>
                </a:rPr>
                <a:t>low-cost, </a:t>
              </a:r>
              <a:r>
                <a:rPr lang="en-US" sz="1200" dirty="0">
                  <a:latin typeface="Montserrat Medium" panose="020B0604020202020204" charset="0"/>
                </a:rPr>
                <a:t>and user-friendly </a:t>
              </a:r>
              <a:r>
                <a:rPr lang="en-US" sz="1200" dirty="0" smtClean="0">
                  <a:latin typeface="Montserrat Medium" panose="020B0604020202020204" charset="0"/>
                </a:rPr>
                <a:t>IOT-based </a:t>
              </a:r>
              <a:r>
                <a:rPr lang="en-US" sz="1200" dirty="0">
                  <a:latin typeface="Montserrat Medium" panose="020B0604020202020204" charset="0"/>
                </a:rPr>
                <a:t>home automation system </a:t>
              </a:r>
              <a:r>
                <a:rPr lang="en-US" sz="1200" dirty="0" smtClean="0">
                  <a:latin typeface="Montserrat Medium" panose="020B0604020202020204" charset="0"/>
                </a:rPr>
                <a:t>was proposed </a:t>
              </a:r>
              <a:r>
                <a:rPr lang="en-US" sz="1200" dirty="0">
                  <a:latin typeface="Montserrat Medium" panose="020B0604020202020204" charset="0"/>
                </a:rPr>
                <a:t>by </a:t>
              </a:r>
              <a:r>
                <a:rPr lang="en-US" sz="1200" dirty="0" err="1">
                  <a:latin typeface="Montserrat Medium" panose="020B0604020202020204" charset="0"/>
                </a:rPr>
                <a:t>Jabbar</a:t>
              </a:r>
              <a:r>
                <a:rPr lang="en-US" sz="1200" dirty="0">
                  <a:latin typeface="Montserrat Medium" panose="020B0604020202020204" charset="0"/>
                </a:rPr>
                <a:t>, W. A., Kian, T. K., </a:t>
              </a:r>
              <a:r>
                <a:rPr lang="en-US" sz="1200" dirty="0" err="1">
                  <a:latin typeface="Montserrat Medium" panose="020B0604020202020204" charset="0"/>
                </a:rPr>
                <a:t>Ramli</a:t>
              </a:r>
              <a:r>
                <a:rPr lang="en-US" sz="1200" dirty="0">
                  <a:latin typeface="Montserrat Medium" panose="020B0604020202020204" charset="0"/>
                </a:rPr>
                <a:t>, R. M., </a:t>
              </a:r>
              <a:r>
                <a:rPr lang="en-US" sz="1200" dirty="0" err="1" smtClean="0">
                  <a:latin typeface="Montserrat Medium" panose="020B0604020202020204" charset="0"/>
                </a:rPr>
                <a:t>Zubir</a:t>
              </a:r>
              <a:r>
                <a:rPr lang="en-US" sz="1200" dirty="0" smtClean="0">
                  <a:latin typeface="Montserrat Medium" panose="020B0604020202020204" charset="0"/>
                </a:rPr>
                <a:t>, S</a:t>
              </a:r>
              <a:r>
                <a:rPr lang="en-US" sz="1200" dirty="0">
                  <a:latin typeface="Montserrat Medium" panose="020B0604020202020204" charset="0"/>
                </a:rPr>
                <a:t>. N., </a:t>
              </a:r>
              <a:r>
                <a:rPr lang="en-US" sz="1200" dirty="0" err="1">
                  <a:latin typeface="Montserrat Medium" panose="020B0604020202020204" charset="0"/>
                </a:rPr>
                <a:t>Zamrizaman</a:t>
              </a:r>
              <a:r>
                <a:rPr lang="en-US" sz="1200" dirty="0">
                  <a:latin typeface="Montserrat Medium" panose="020B0604020202020204" charset="0"/>
                </a:rPr>
                <a:t>, N. S. M., </a:t>
              </a:r>
              <a:r>
                <a:rPr lang="en-US" sz="1200" dirty="0" err="1">
                  <a:latin typeface="Montserrat Medium" panose="020B0604020202020204" charset="0"/>
                </a:rPr>
                <a:t>Balfaqih</a:t>
              </a:r>
              <a:r>
                <a:rPr lang="en-US" sz="1200" dirty="0">
                  <a:latin typeface="Montserrat Medium" panose="020B0604020202020204" charset="0"/>
                </a:rPr>
                <a:t>, M., </a:t>
              </a:r>
              <a:r>
                <a:rPr lang="en-US" sz="1200" dirty="0" err="1">
                  <a:latin typeface="Montserrat Medium" panose="020B0604020202020204" charset="0"/>
                </a:rPr>
                <a:t>Alharbi</a:t>
              </a:r>
              <a:r>
                <a:rPr lang="en-US" sz="1200" dirty="0">
                  <a:latin typeface="Montserrat Medium" panose="020B0604020202020204" charset="0"/>
                </a:rPr>
                <a:t>, S </a:t>
              </a:r>
              <a:r>
                <a:rPr lang="en-US" sz="1200" dirty="0" smtClean="0">
                  <a:latin typeface="Montserrat Medium" panose="020B0604020202020204" charset="0"/>
                </a:rPr>
                <a:t>[2</a:t>
              </a:r>
              <a:r>
                <a:rPr lang="en-US" sz="1200" dirty="0">
                  <a:latin typeface="Montserrat Medium" panose="020B0604020202020204" charset="0"/>
                </a:rPr>
                <a:t>]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27933" y="2721634"/>
            <a:ext cx="7021896" cy="830997"/>
            <a:chOff x="949286" y="1480759"/>
            <a:chExt cx="7021896" cy="830997"/>
          </a:xfrm>
        </p:grpSpPr>
        <p:sp>
          <p:nvSpPr>
            <p:cNvPr id="19" name="TextBox 18"/>
            <p:cNvSpPr txBox="1"/>
            <p:nvPr/>
          </p:nvSpPr>
          <p:spPr>
            <a:xfrm>
              <a:off x="1200188" y="1480759"/>
              <a:ext cx="6770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An android application was connected with the control </a:t>
              </a:r>
              <a:r>
                <a:rPr lang="en-US" sz="1200" dirty="0" smtClean="0">
                  <a:latin typeface="Montserrat Medium" panose="020B0604020202020204" charset="0"/>
                </a:rPr>
                <a:t>system through </a:t>
              </a:r>
              <a:r>
                <a:rPr lang="en-US" sz="1200" dirty="0">
                  <a:latin typeface="Montserrat Medium" panose="020B0604020202020204" charset="0"/>
                </a:rPr>
                <a:t>Wi-Fi across a cloud network</a:t>
              </a:r>
              <a:r>
                <a:rPr lang="en-US" sz="1200" dirty="0" smtClean="0">
                  <a:latin typeface="Montserrat Medium" panose="020B0604020202020204" charset="0"/>
                </a:rPr>
                <a:t>. To </a:t>
              </a:r>
              <a:r>
                <a:rPr lang="en-US" sz="1200" dirty="0">
                  <a:latin typeface="Montserrat Medium" panose="020B0604020202020204" charset="0"/>
                </a:rPr>
                <a:t>fight the rising </a:t>
              </a:r>
              <a:r>
                <a:rPr lang="en-US" sz="1200" dirty="0" smtClean="0">
                  <a:latin typeface="Montserrat Medium" panose="020B0604020202020204" charset="0"/>
                </a:rPr>
                <a:t>costs of </a:t>
              </a:r>
              <a:r>
                <a:rPr lang="en-US" sz="1200" dirty="0">
                  <a:latin typeface="Montserrat Medium" panose="020B0604020202020204" charset="0"/>
                </a:rPr>
                <a:t>electricity bills and the scarcity of resources type of </a:t>
              </a:r>
              <a:r>
                <a:rPr lang="en-US" sz="1200" dirty="0" smtClean="0">
                  <a:latin typeface="Montserrat Medium" panose="020B0604020202020204" charset="0"/>
                </a:rPr>
                <a:t>system was </a:t>
              </a:r>
              <a:r>
                <a:rPr lang="en-US" sz="1200" dirty="0">
                  <a:latin typeface="Montserrat Medium" panose="020B0604020202020204" charset="0"/>
                </a:rPr>
                <a:t>implemented by T. </a:t>
              </a:r>
              <a:r>
                <a:rPr lang="en-US" sz="1200" dirty="0" err="1">
                  <a:latin typeface="Montserrat Medium" panose="020B0604020202020204" charset="0"/>
                </a:rPr>
                <a:t>Dhanush</a:t>
              </a:r>
              <a:r>
                <a:rPr lang="en-US" sz="1200" dirty="0">
                  <a:latin typeface="Montserrat Medium" panose="020B0604020202020204" charset="0"/>
                </a:rPr>
                <a:t>, B. </a:t>
              </a:r>
              <a:r>
                <a:rPr lang="en-US" sz="1200" dirty="0" err="1">
                  <a:latin typeface="Montserrat Medium" panose="020B0604020202020204" charset="0"/>
                </a:rPr>
                <a:t>Aswin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err="1">
                  <a:latin typeface="Montserrat Medium" panose="020B0604020202020204" charset="0"/>
                </a:rPr>
                <a:t>Ramnath</a:t>
              </a:r>
              <a:r>
                <a:rPr lang="en-US" sz="1200" dirty="0">
                  <a:latin typeface="Montserrat Medium" panose="020B0604020202020204" charset="0"/>
                </a:rPr>
                <a:t>, </a:t>
              </a:r>
              <a:r>
                <a:rPr lang="en-US" sz="1200" dirty="0" smtClean="0">
                  <a:latin typeface="Montserrat Medium" panose="020B0604020202020204" charset="0"/>
                </a:rPr>
                <a:t>M. </a:t>
              </a:r>
              <a:r>
                <a:rPr lang="en-US" sz="1200" dirty="0" err="1" smtClean="0">
                  <a:latin typeface="Montserrat Medium" panose="020B0604020202020204" charset="0"/>
                </a:rPr>
                <a:t>Krishnakanth</a:t>
              </a:r>
              <a:r>
                <a:rPr lang="en-US" sz="1200" dirty="0">
                  <a:latin typeface="Montserrat Medium" panose="020B0604020202020204" charset="0"/>
                </a:rPr>
                <a:t>, and N. </a:t>
              </a:r>
              <a:r>
                <a:rPr lang="en-US" sz="1200" dirty="0" err="1">
                  <a:latin typeface="Montserrat Medium" panose="020B0604020202020204" charset="0"/>
                </a:rPr>
                <a:t>Bhalaji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</a:t>
              </a:r>
              <a:r>
                <a:rPr lang="en-US" sz="1200" dirty="0">
                  <a:latin typeface="Montserrat Medium" panose="020B0604020202020204" charset="0"/>
                </a:rPr>
                <a:t>3</a:t>
              </a:r>
              <a:r>
                <a:rPr lang="en-US" sz="1200" dirty="0" smtClean="0">
                  <a:latin typeface="Montserrat Medium" panose="020B0604020202020204" charset="0"/>
                </a:rPr>
                <a:t>]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49286" y="1815546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19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05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References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72209" y="1136780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[ 1 ] Mahmud</a:t>
            </a:r>
            <a:r>
              <a:rPr lang="en-US" sz="1200" dirty="0">
                <a:latin typeface="Montserrat Medium" panose="020B0604020202020204" charset="0"/>
              </a:rPr>
              <a:t>, S., Ahmed, S. and </a:t>
            </a:r>
            <a:r>
              <a:rPr lang="en-US" sz="1200" dirty="0" err="1">
                <a:latin typeface="Montserrat Medium" panose="020B0604020202020204" charset="0"/>
              </a:rPr>
              <a:t>Shikder</a:t>
            </a:r>
            <a:r>
              <a:rPr lang="en-US" sz="1200" dirty="0">
                <a:latin typeface="Montserrat Medium" panose="020B0604020202020204" charset="0"/>
              </a:rPr>
              <a:t>, K., 2019, January. A smart home automation and metering system using internet of things (</a:t>
            </a:r>
            <a:r>
              <a:rPr lang="en-US" sz="1200" dirty="0" err="1">
                <a:latin typeface="Montserrat Medium" panose="020B0604020202020204" charset="0"/>
              </a:rPr>
              <a:t>IoT</a:t>
            </a:r>
            <a:r>
              <a:rPr lang="en-US" sz="1200" dirty="0">
                <a:latin typeface="Montserrat Medium" panose="020B0604020202020204" charset="0"/>
              </a:rPr>
              <a:t>). In 2019 International Conference on Robotics, Electrical and Signal Processing Techniques (ICREST) (pp. 451-454). IEEE.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209" y="1806672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Montserrat Medium" panose="020B0604020202020204" charset="0"/>
              </a:rPr>
              <a:t>[ 2 ] </a:t>
            </a:r>
            <a:r>
              <a:rPr lang="en-US" sz="1200" dirty="0" err="1">
                <a:latin typeface="Montserrat Medium" panose="020B0604020202020204" charset="0"/>
              </a:rPr>
              <a:t>Jabbar</a:t>
            </a:r>
            <a:r>
              <a:rPr lang="en-US" sz="1200" dirty="0">
                <a:latin typeface="Montserrat Medium" panose="020B0604020202020204" charset="0"/>
              </a:rPr>
              <a:t>, W.A., Kian, T.K., </a:t>
            </a:r>
            <a:r>
              <a:rPr lang="en-US" sz="1200" dirty="0" err="1">
                <a:latin typeface="Montserrat Medium" panose="020B0604020202020204" charset="0"/>
              </a:rPr>
              <a:t>Ramli</a:t>
            </a:r>
            <a:r>
              <a:rPr lang="en-US" sz="1200" dirty="0">
                <a:latin typeface="Montserrat Medium" panose="020B0604020202020204" charset="0"/>
              </a:rPr>
              <a:t>, R.M., </a:t>
            </a:r>
            <a:r>
              <a:rPr lang="en-US" sz="1200" dirty="0" err="1">
                <a:latin typeface="Montserrat Medium" panose="020B0604020202020204" charset="0"/>
              </a:rPr>
              <a:t>Zubir</a:t>
            </a:r>
            <a:r>
              <a:rPr lang="en-US" sz="1200" dirty="0">
                <a:latin typeface="Montserrat Medium" panose="020B0604020202020204" charset="0"/>
              </a:rPr>
              <a:t>, S.N., </a:t>
            </a:r>
            <a:r>
              <a:rPr lang="en-US" sz="1200" dirty="0" err="1">
                <a:latin typeface="Montserrat Medium" panose="020B0604020202020204" charset="0"/>
              </a:rPr>
              <a:t>Zamrizaman</a:t>
            </a:r>
            <a:r>
              <a:rPr lang="en-US" sz="1200" dirty="0">
                <a:latin typeface="Montserrat Medium" panose="020B0604020202020204" charset="0"/>
              </a:rPr>
              <a:t>, N.S</a:t>
            </a:r>
            <a:r>
              <a:rPr lang="en-US" sz="1200" dirty="0" smtClean="0">
                <a:latin typeface="Montserrat Medium" panose="020B0604020202020204" charset="0"/>
              </a:rPr>
              <a:t>., </a:t>
            </a:r>
            <a:r>
              <a:rPr lang="en-US" sz="1200" dirty="0" err="1" smtClean="0">
                <a:latin typeface="Montserrat Medium" panose="020B0604020202020204" charset="0"/>
              </a:rPr>
              <a:t>Balfaqih</a:t>
            </a:r>
            <a:r>
              <a:rPr lang="en-US" sz="1200" dirty="0">
                <a:latin typeface="Montserrat Medium" panose="020B0604020202020204" charset="0"/>
              </a:rPr>
              <a:t>, M</a:t>
            </a:r>
            <a:r>
              <a:rPr lang="en-US" sz="1200" dirty="0" smtClean="0">
                <a:latin typeface="Montserrat Medium" panose="020B0604020202020204" charset="0"/>
              </a:rPr>
              <a:t>., </a:t>
            </a:r>
            <a:r>
              <a:rPr lang="en-US" sz="1200" dirty="0" err="1" smtClean="0">
                <a:latin typeface="Montserrat Medium" panose="020B0604020202020204" charset="0"/>
              </a:rPr>
              <a:t>Shepelev</a:t>
            </a:r>
            <a:r>
              <a:rPr lang="en-US" sz="1200" dirty="0">
                <a:latin typeface="Montserrat Medium" panose="020B0604020202020204" charset="0"/>
              </a:rPr>
              <a:t>, V. and </a:t>
            </a:r>
            <a:r>
              <a:rPr lang="en-US" sz="1200" dirty="0" err="1">
                <a:latin typeface="Montserrat Medium" panose="020B0604020202020204" charset="0"/>
              </a:rPr>
              <a:t>Alharbi</a:t>
            </a:r>
            <a:r>
              <a:rPr lang="en-US" sz="1200" dirty="0">
                <a:latin typeface="Montserrat Medium" panose="020B0604020202020204" charset="0"/>
              </a:rPr>
              <a:t>, S., 2019. Design and </a:t>
            </a:r>
            <a:r>
              <a:rPr lang="en-US" sz="1200" dirty="0" smtClean="0">
                <a:latin typeface="Montserrat Medium" panose="020B0604020202020204" charset="0"/>
              </a:rPr>
              <a:t>fabrication of </a:t>
            </a:r>
            <a:r>
              <a:rPr lang="en-US" sz="1200" dirty="0">
                <a:latin typeface="Montserrat Medium" panose="020B0604020202020204" charset="0"/>
              </a:rPr>
              <a:t>smart home with Internet of Things enabled automation system. </a:t>
            </a:r>
            <a:r>
              <a:rPr lang="en-US" sz="1200" dirty="0" smtClean="0">
                <a:latin typeface="Montserrat Medium" panose="020B0604020202020204" charset="0"/>
              </a:rPr>
              <a:t>IEEE Access</a:t>
            </a:r>
            <a:r>
              <a:rPr lang="en-US" sz="1200" dirty="0">
                <a:latin typeface="Montserrat Medium" panose="020B0604020202020204" charset="0"/>
              </a:rPr>
              <a:t>, 7, pp.144059-144074.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2209" y="2453003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[ 3 </a:t>
            </a:r>
            <a:r>
              <a:rPr lang="en-US" sz="1200" dirty="0">
                <a:latin typeface="Montserrat Medium" panose="020B0604020202020204" charset="0"/>
              </a:rPr>
              <a:t>] </a:t>
            </a:r>
            <a:r>
              <a:rPr lang="en-US" sz="1200" dirty="0" err="1">
                <a:latin typeface="Montserrat Medium" panose="020B0604020202020204" charset="0"/>
              </a:rPr>
              <a:t>Dhanush</a:t>
            </a:r>
            <a:r>
              <a:rPr lang="en-US" sz="1200" dirty="0">
                <a:latin typeface="Montserrat Medium" panose="020B0604020202020204" charset="0"/>
              </a:rPr>
              <a:t>, T., </a:t>
            </a:r>
            <a:r>
              <a:rPr lang="en-US" sz="1200" dirty="0" err="1">
                <a:latin typeface="Montserrat Medium" panose="020B0604020202020204" charset="0"/>
              </a:rPr>
              <a:t>Ramnath</a:t>
            </a:r>
            <a:r>
              <a:rPr lang="en-US" sz="1200" dirty="0">
                <a:latin typeface="Montserrat Medium" panose="020B0604020202020204" charset="0"/>
              </a:rPr>
              <a:t>, B.A., </a:t>
            </a:r>
            <a:r>
              <a:rPr lang="en-US" sz="1200" dirty="0" err="1">
                <a:latin typeface="Montserrat Medium" panose="020B0604020202020204" charset="0"/>
              </a:rPr>
              <a:t>Krishnakanth</a:t>
            </a:r>
            <a:r>
              <a:rPr lang="en-US" sz="1200" dirty="0">
                <a:latin typeface="Montserrat Medium" panose="020B0604020202020204" charset="0"/>
              </a:rPr>
              <a:t>, M. and </a:t>
            </a:r>
            <a:r>
              <a:rPr lang="en-US" sz="1200" dirty="0" err="1">
                <a:latin typeface="Montserrat Medium" panose="020B0604020202020204" charset="0"/>
              </a:rPr>
              <a:t>Bhalaji</a:t>
            </a:r>
            <a:r>
              <a:rPr lang="en-US" sz="1200" dirty="0">
                <a:latin typeface="Montserrat Medium" panose="020B0604020202020204" charset="0"/>
              </a:rPr>
              <a:t>, N., </a:t>
            </a:r>
            <a:r>
              <a:rPr lang="en-US" sz="1200" dirty="0" smtClean="0">
                <a:latin typeface="Montserrat Medium" panose="020B0604020202020204" charset="0"/>
              </a:rPr>
              <a:t>2018, July</a:t>
            </a:r>
            <a:r>
              <a:rPr lang="en-US" sz="1200" dirty="0">
                <a:latin typeface="Montserrat Medium" panose="020B0604020202020204" charset="0"/>
              </a:rPr>
              <a:t>. Smart Rooms Automation System by Thermal Sensing. In </a:t>
            </a:r>
            <a:r>
              <a:rPr lang="en-US" sz="1200" dirty="0" smtClean="0">
                <a:latin typeface="Montserrat Medium" panose="020B0604020202020204" charset="0"/>
              </a:rPr>
              <a:t>2018 International </a:t>
            </a:r>
            <a:r>
              <a:rPr lang="en-US" sz="1200" dirty="0">
                <a:latin typeface="Montserrat Medium" panose="020B0604020202020204" charset="0"/>
              </a:rPr>
              <a:t>Conference on Inventive Research in Computing Applications (ICIRCA) (pp. 596-600). </a:t>
            </a:r>
            <a:r>
              <a:rPr lang="en-US" sz="1200" dirty="0" smtClean="0">
                <a:latin typeface="Montserrat Medium" panose="020B0604020202020204" charset="0"/>
              </a:rPr>
              <a:t>IEEE.</a:t>
            </a:r>
            <a:endParaRPr lang="en-US" sz="1200" dirty="0">
              <a:latin typeface="Montserrat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06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333280" y="1822831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Thanks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9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 Infographics by Slidesgo">
  <a:themeElements>
    <a:clrScheme name="Simple Light">
      <a:dk1>
        <a:srgbClr val="000000"/>
      </a:dk1>
      <a:lt1>
        <a:srgbClr val="FFFFFF"/>
      </a:lt1>
      <a:dk2>
        <a:srgbClr val="2F4842"/>
      </a:dk2>
      <a:lt2>
        <a:srgbClr val="597375"/>
      </a:lt2>
      <a:accent1>
        <a:srgbClr val="708D8F"/>
      </a:accent1>
      <a:accent2>
        <a:srgbClr val="86A5A8"/>
      </a:accent2>
      <a:accent3>
        <a:srgbClr val="B05044"/>
      </a:accent3>
      <a:accent4>
        <a:srgbClr val="B77855"/>
      </a:accent4>
      <a:accent5>
        <a:srgbClr val="D88269"/>
      </a:accent5>
      <a:accent6>
        <a:srgbClr val="F0E4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452</Words>
  <Application>Microsoft Office PowerPoint</Application>
  <PresentationFormat>On-screen Show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Montserrat Medium</vt:lpstr>
      <vt:lpstr>Montserrat</vt:lpstr>
      <vt:lpstr>Fira Sans Extra Condensed</vt:lpstr>
      <vt:lpstr>Project Research Infographics by Slidesgo</vt:lpstr>
      <vt:lpstr>Home Automation Framework Focused on IOT and Future Prediction of Use with Machine Learning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Research Infographics</dc:title>
  <cp:lastModifiedBy>Rayhan Al Shorif</cp:lastModifiedBy>
  <cp:revision>20</cp:revision>
  <dcterms:modified xsi:type="dcterms:W3CDTF">2024-02-13T19:14:50Z</dcterms:modified>
</cp:coreProperties>
</file>