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2" r:id="rId7"/>
    <p:sldId id="263" r:id="rId8"/>
    <p:sldId id="264" r:id="rId9"/>
    <p:sldId id="265" r:id="rId10"/>
    <p:sldId id="261"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2d7e301ac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2d7e301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2d7e301ac9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2d7e301ac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d7e301ac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d7e301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d7e301ac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d7e301a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d7e301ac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d7e301ac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d7e301ac9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d7e301ac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403280b4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403280b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403280b4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403280b4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403280b4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403280b4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403280b4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403280b4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a:t>Communicating Problem &amp; Defining Metrics</a:t>
            </a:r>
            <a:endParaRPr sz="40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a:t>Muhamad Rayhand Prasetya</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575550" y="2072425"/>
            <a:ext cx="1992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Communicating Problem</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solidFill>
                  <a:schemeClr val="dk1"/>
                </a:solidFill>
              </a:rPr>
              <a:t>Penjualan dari Revo Apps mengalami penurunan dalam 3 bulan ini hingga 22% dibandingkan tahun lalu. Hasil analisis dari tim data analyst adalah hal ini terjadi karena kurang puasnya hasil yang didapatkan oleh client dari layanan jasa Revo Apps. Client kurang puas dengan hasil aplikasi marketplace yang banyak bugs/error, User Interface yang kurang menarik, serta pengerjaan lama. Selain itu, produk client yang diiklankan oleh Revo Apps juga kurang meningkatkan pendapatan client yang mana cuma sedikit user yang membeli produk client.</a:t>
            </a:r>
            <a:endParaRPr>
              <a:solidFill>
                <a:schemeClr val="dk1"/>
              </a:solidFill>
            </a:endParaRPr>
          </a:p>
          <a:p>
            <a:pPr marL="0" lvl="0" indent="0" algn="l" rtl="0">
              <a:spcBef>
                <a:spcPts val="1200"/>
              </a:spcBef>
              <a:spcAft>
                <a:spcPts val="1200"/>
              </a:spcAft>
              <a:buNone/>
            </a:pPr>
            <a:r>
              <a:rPr lang="en">
                <a:solidFill>
                  <a:schemeClr val="dk1"/>
                </a:solidFill>
              </a:rPr>
              <a:t>Untuk layanan pembuatan aplikasi, Revo Apps bisa lebih melakukan banyak testing dan debugging aplikasi untuk mengetahui aplikasi berjalan lancar atau ada error. Kemudian lebih banyak berinteraksi dengan client untuk desain UI aplikasinya dan menambahkan sumber daya manusia agar aplikasi lebih cepat selesai. Untuk layanan pengiklanan, Revo Apps bisa lebih menargetkan audience yang lebih akurat sesuai dengan kriteria orang yang memerlukan produk dan mengemas caption produk yang lebih menarik.</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Metrics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300" b="1">
                <a:solidFill>
                  <a:schemeClr val="dk1"/>
                </a:solidFill>
              </a:rPr>
              <a:t>Customer Satisfaction</a:t>
            </a:r>
            <a:endParaRPr sz="1300" b="1">
              <a:solidFill>
                <a:schemeClr val="dk1"/>
              </a:solidFill>
            </a:endParaRPr>
          </a:p>
          <a:p>
            <a:pPr marL="0" lvl="0" indent="0" algn="l" rtl="0">
              <a:spcBef>
                <a:spcPts val="1200"/>
              </a:spcBef>
              <a:spcAft>
                <a:spcPts val="0"/>
              </a:spcAft>
              <a:buNone/>
            </a:pPr>
            <a:r>
              <a:rPr lang="en" sz="1300">
                <a:solidFill>
                  <a:schemeClr val="dk1"/>
                </a:solidFill>
              </a:rPr>
              <a:t>Menggunakan metric ini karena sesuai dengan masalah yang dihadapi client, yaitu tentang kurangnya kepuasaan mereka tentang produk yang dibuat atau diiklankan oleh Revo Apps. Dengan metrics ini, jadi bisa membantu dalam memahami kebutuhan customer melalui pengalaman mereka.</a:t>
            </a:r>
            <a:endParaRPr sz="1300">
              <a:solidFill>
                <a:schemeClr val="dk1"/>
              </a:solidFill>
            </a:endParaRPr>
          </a:p>
          <a:p>
            <a:pPr marL="457200" lvl="0" indent="-311150" algn="l" rtl="0">
              <a:spcBef>
                <a:spcPts val="1200"/>
              </a:spcBef>
              <a:spcAft>
                <a:spcPts val="0"/>
              </a:spcAft>
              <a:buClr>
                <a:schemeClr val="dk1"/>
              </a:buClr>
              <a:buSzPts val="1300"/>
              <a:buChar char="●"/>
            </a:pPr>
            <a:r>
              <a:rPr lang="en" sz="1300">
                <a:solidFill>
                  <a:schemeClr val="dk1"/>
                </a:solidFill>
              </a:rPr>
              <a:t>Client tidak puas dengan aplikasi yang dibuat revo apps</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Client tidak puas dengan hasil produk yang diiklankan oleh Revo Apps karena tidak meningkatkan pendapatan client</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Tampilan aplikasi tidak sesuai dengan keinginan client</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Konten website client yang kurang menarik</a:t>
            </a:r>
            <a:endParaRPr sz="1300">
              <a:solidFill>
                <a:schemeClr val="dk1"/>
              </a:solidFill>
            </a:endParaRPr>
          </a:p>
          <a:p>
            <a:pPr marL="0" lvl="0" indent="0" algn="l" rtl="0">
              <a:spcBef>
                <a:spcPts val="1200"/>
              </a:spcBef>
              <a:spcAft>
                <a:spcPts val="0"/>
              </a:spcAft>
              <a:buNone/>
            </a:pPr>
            <a:r>
              <a:rPr lang="en" sz="1300" b="1">
                <a:solidFill>
                  <a:schemeClr val="dk1"/>
                </a:solidFill>
              </a:rPr>
              <a:t>Web Traffic Rate</a:t>
            </a:r>
            <a:endParaRPr sz="1300" b="1">
              <a:solidFill>
                <a:schemeClr val="dk1"/>
              </a:solidFill>
            </a:endParaRPr>
          </a:p>
          <a:p>
            <a:pPr marL="0" lvl="0" indent="0" algn="l" rtl="0">
              <a:spcBef>
                <a:spcPts val="1200"/>
              </a:spcBef>
              <a:spcAft>
                <a:spcPts val="0"/>
              </a:spcAft>
              <a:buNone/>
            </a:pPr>
            <a:r>
              <a:rPr lang="en" sz="1300">
                <a:solidFill>
                  <a:schemeClr val="dk1"/>
                </a:solidFill>
              </a:rPr>
              <a:t>Untuk mengetahui berapa banyak user yang mengunjungi website client melalui produk yang diiklankan oleh Revo.</a:t>
            </a:r>
            <a:endParaRPr sz="1300">
              <a:solidFill>
                <a:schemeClr val="dk1"/>
              </a:solidFill>
            </a:endParaRPr>
          </a:p>
          <a:p>
            <a:pPr marL="457200" lvl="0" indent="-311150" algn="l" rtl="0">
              <a:spcBef>
                <a:spcPts val="1200"/>
              </a:spcBef>
              <a:spcAft>
                <a:spcPts val="0"/>
              </a:spcAft>
              <a:buClr>
                <a:schemeClr val="dk1"/>
              </a:buClr>
              <a:buSzPts val="1300"/>
              <a:buChar char="●"/>
            </a:pPr>
            <a:r>
              <a:rPr lang="en" sz="1300">
                <a:solidFill>
                  <a:schemeClr val="dk1"/>
                </a:solidFill>
              </a:rPr>
              <a:t>Sedikit visitor yang membeli produk client</a:t>
            </a:r>
            <a:endParaRPr sz="1300">
              <a:solidFill>
                <a:schemeClr val="dk1"/>
              </a:solidFill>
            </a:endParaRPr>
          </a:p>
          <a:p>
            <a:pPr marL="0" lvl="0" indent="0" algn="l" rtl="0">
              <a:spcBef>
                <a:spcPts val="1200"/>
              </a:spcBef>
              <a:spcAft>
                <a:spcPts val="0"/>
              </a:spcAft>
              <a:buNone/>
            </a:pPr>
            <a:endParaRPr sz="1300">
              <a:solidFill>
                <a:schemeClr val="dk1"/>
              </a:solidFill>
            </a:endParaRPr>
          </a:p>
          <a:p>
            <a:pPr marL="0" lvl="0" indent="0" algn="l" rtl="0">
              <a:spcBef>
                <a:spcPts val="1200"/>
              </a:spcBef>
              <a:spcAft>
                <a:spcPts val="1200"/>
              </a:spcAft>
              <a:buNone/>
            </a:pP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316325"/>
            <a:ext cx="8520600" cy="4345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300" b="1">
                <a:solidFill>
                  <a:schemeClr val="dk1"/>
                </a:solidFill>
              </a:rPr>
              <a:t>Error/Bugs Frequency </a:t>
            </a:r>
            <a:endParaRPr sz="1300" b="1">
              <a:solidFill>
                <a:schemeClr val="dk1"/>
              </a:solidFill>
            </a:endParaRPr>
          </a:p>
          <a:p>
            <a:pPr marL="0" lvl="0" indent="0" algn="l" rtl="0">
              <a:spcBef>
                <a:spcPts val="1200"/>
              </a:spcBef>
              <a:spcAft>
                <a:spcPts val="0"/>
              </a:spcAft>
              <a:buNone/>
            </a:pPr>
            <a:r>
              <a:rPr lang="en" sz="1300">
                <a:solidFill>
                  <a:schemeClr val="dk1"/>
                </a:solidFill>
              </a:rPr>
              <a:t>Karena sesuai dengan isu yang terjadi. Dengan melihat persentase berapa banyak error/bugs yang terjadi dalam aplikasi, sehingga bisa lebih mengevaluasi error/bugs pada aplikasi dan menyelesaikan masalah tersebut.</a:t>
            </a:r>
            <a:endParaRPr sz="1300">
              <a:solidFill>
                <a:schemeClr val="dk1"/>
              </a:solidFill>
            </a:endParaRPr>
          </a:p>
          <a:p>
            <a:pPr marL="457200" lvl="0" indent="-311150" algn="l" rtl="0">
              <a:spcBef>
                <a:spcPts val="1200"/>
              </a:spcBef>
              <a:spcAft>
                <a:spcPts val="0"/>
              </a:spcAft>
              <a:buClr>
                <a:schemeClr val="dk1"/>
              </a:buClr>
              <a:buSzPts val="1300"/>
              <a:buChar char="●"/>
            </a:pPr>
            <a:r>
              <a:rPr lang="en" sz="1300">
                <a:solidFill>
                  <a:schemeClr val="dk1"/>
                </a:solidFill>
              </a:rPr>
              <a:t>Banyak bugs</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Logic error sehingga output yang berbeda</a:t>
            </a:r>
            <a:endParaRPr sz="1300">
              <a:solidFill>
                <a:schemeClr val="dk1"/>
              </a:solidFill>
            </a:endParaRPr>
          </a:p>
          <a:p>
            <a:pPr marL="0" lvl="0" indent="0" algn="l" rtl="0">
              <a:spcBef>
                <a:spcPts val="1200"/>
              </a:spcBef>
              <a:spcAft>
                <a:spcPts val="0"/>
              </a:spcAft>
              <a:buNone/>
            </a:pPr>
            <a:r>
              <a:rPr lang="en" sz="1300" b="1">
                <a:solidFill>
                  <a:schemeClr val="dk1"/>
                </a:solidFill>
              </a:rPr>
              <a:t>Conversion Rate</a:t>
            </a:r>
            <a:endParaRPr sz="1300" b="1">
              <a:solidFill>
                <a:schemeClr val="dk1"/>
              </a:solidFill>
            </a:endParaRPr>
          </a:p>
          <a:p>
            <a:pPr marL="0" lvl="0" indent="0" algn="l" rtl="0">
              <a:spcBef>
                <a:spcPts val="1200"/>
              </a:spcBef>
              <a:spcAft>
                <a:spcPts val="0"/>
              </a:spcAft>
              <a:buNone/>
            </a:pPr>
            <a:r>
              <a:rPr lang="en" sz="1300">
                <a:solidFill>
                  <a:schemeClr val="dk1"/>
                </a:solidFill>
              </a:rPr>
              <a:t>Untuk mengetahui persentase seberapa banyak user yang melakukan conversion dari hasil produk yang diiklankan Revo.</a:t>
            </a:r>
            <a:endParaRPr sz="1300">
              <a:solidFill>
                <a:schemeClr val="dk1"/>
              </a:solidFill>
            </a:endParaRPr>
          </a:p>
          <a:p>
            <a:pPr marL="457200" lvl="0" indent="-311150" algn="l" rtl="0">
              <a:spcBef>
                <a:spcPts val="1200"/>
              </a:spcBef>
              <a:spcAft>
                <a:spcPts val="0"/>
              </a:spcAft>
              <a:buClr>
                <a:schemeClr val="dk1"/>
              </a:buClr>
              <a:buSzPts val="1300"/>
              <a:buChar char="●"/>
            </a:pPr>
            <a:r>
              <a:rPr lang="en" sz="1300">
                <a:solidFill>
                  <a:schemeClr val="dk1"/>
                </a:solidFill>
              </a:rPr>
              <a:t>Client tidak puas dengan hasil produk yang diiklankan oleh Revo Apps karena tidak meningkatkan pendapatan client</a:t>
            </a:r>
            <a:endParaRPr sz="1300">
              <a:solidFill>
                <a:schemeClr val="dk1"/>
              </a:solidFill>
            </a:endParaRPr>
          </a:p>
          <a:p>
            <a:pPr marL="0" lvl="0" indent="0" algn="l" rtl="0">
              <a:spcBef>
                <a:spcPts val="1200"/>
              </a:spcBef>
              <a:spcAft>
                <a:spcPts val="0"/>
              </a:spcAft>
              <a:buNone/>
            </a:pPr>
            <a:r>
              <a:rPr lang="en" sz="1300" b="1">
                <a:solidFill>
                  <a:schemeClr val="dk1"/>
                </a:solidFill>
              </a:rPr>
              <a:t>App Testing rate</a:t>
            </a:r>
            <a:endParaRPr sz="1300" b="1">
              <a:solidFill>
                <a:schemeClr val="dk1"/>
              </a:solidFill>
            </a:endParaRPr>
          </a:p>
          <a:p>
            <a:pPr marL="0" lvl="0" indent="0" algn="l" rtl="0">
              <a:spcBef>
                <a:spcPts val="1200"/>
              </a:spcBef>
              <a:spcAft>
                <a:spcPts val="0"/>
              </a:spcAft>
              <a:buNone/>
            </a:pPr>
            <a:r>
              <a:rPr lang="en" sz="1300">
                <a:solidFill>
                  <a:schemeClr val="dk1"/>
                </a:solidFill>
              </a:rPr>
              <a:t>Untuk melihat seberapa sering aplikasi dicoba, semakin banyak pengetesan akan semakin bagus karena akan lebih mengetahui apakah ada error atau tidak dan seberapa banyak error tersebut.</a:t>
            </a:r>
            <a:endParaRPr sz="1300">
              <a:solidFill>
                <a:schemeClr val="dk1"/>
              </a:solidFill>
            </a:endParaRPr>
          </a:p>
          <a:p>
            <a:pPr marL="457200" lvl="0" indent="-311150" algn="l" rtl="0">
              <a:spcBef>
                <a:spcPts val="1200"/>
              </a:spcBef>
              <a:spcAft>
                <a:spcPts val="0"/>
              </a:spcAft>
              <a:buClr>
                <a:schemeClr val="dk1"/>
              </a:buClr>
              <a:buSzPts val="1300"/>
              <a:buChar char="●"/>
            </a:pPr>
            <a:r>
              <a:rPr lang="en" sz="1300">
                <a:solidFill>
                  <a:schemeClr val="dk1"/>
                </a:solidFill>
              </a:rPr>
              <a:t>Terlalu sedikit testing</a:t>
            </a:r>
            <a:endParaRPr sz="1300">
              <a:solidFill>
                <a:schemeClr val="dk1"/>
              </a:solidFill>
            </a:endParaRPr>
          </a:p>
          <a:p>
            <a:pPr marL="0" lvl="0" indent="0" algn="l" rtl="0">
              <a:spcBef>
                <a:spcPts val="1200"/>
              </a:spcBef>
              <a:spcAft>
                <a:spcPts val="0"/>
              </a:spcAft>
              <a:buNone/>
            </a:pPr>
            <a:endParaRPr sz="1300">
              <a:solidFill>
                <a:schemeClr val="dk1"/>
              </a:solidFill>
            </a:endParaRPr>
          </a:p>
          <a:p>
            <a:pPr marL="0" lvl="0" indent="0" algn="l" rtl="0">
              <a:spcBef>
                <a:spcPts val="1200"/>
              </a:spcBef>
              <a:spcAft>
                <a:spcPts val="1200"/>
              </a:spcAft>
              <a:buNone/>
            </a:pP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400" b="1">
                <a:solidFill>
                  <a:schemeClr val="dk1"/>
                </a:solidFill>
              </a:rPr>
              <a:t>Bounce Rate</a:t>
            </a:r>
            <a:endParaRPr sz="1400" b="1">
              <a:solidFill>
                <a:schemeClr val="dk1"/>
              </a:solidFill>
            </a:endParaRPr>
          </a:p>
          <a:p>
            <a:pPr marL="0" lvl="0" indent="0" algn="l" rtl="0">
              <a:spcBef>
                <a:spcPts val="1200"/>
              </a:spcBef>
              <a:spcAft>
                <a:spcPts val="0"/>
              </a:spcAft>
              <a:buNone/>
            </a:pPr>
            <a:r>
              <a:rPr lang="en" sz="1400">
                <a:solidFill>
                  <a:schemeClr val="dk1"/>
                </a:solidFill>
              </a:rPr>
              <a:t>Mengetahui mengapa banyak user yang langsung meninggalkan website, apakah karena salah target, konten yang kurang menarik, atau produk tidak sesuai kebutuhan. Dengan mengetahui penyebab masalah ini, Revo Apps bisa mengambil langkah yang tepat untuk mencegah masalah ini terjadi lagi.</a:t>
            </a:r>
            <a:endParaRPr sz="1400">
              <a:solidFill>
                <a:schemeClr val="dk1"/>
              </a:solidFill>
            </a:endParaRPr>
          </a:p>
          <a:p>
            <a:pPr marL="457200" lvl="0" indent="-317500" algn="l" rtl="0">
              <a:spcBef>
                <a:spcPts val="1200"/>
              </a:spcBef>
              <a:spcAft>
                <a:spcPts val="0"/>
              </a:spcAft>
              <a:buClr>
                <a:schemeClr val="dk1"/>
              </a:buClr>
              <a:buSzPts val="1400"/>
              <a:buChar char="●"/>
            </a:pPr>
            <a:r>
              <a:rPr lang="en" sz="1400">
                <a:solidFill>
                  <a:schemeClr val="dk1"/>
                </a:solidFill>
              </a:rPr>
              <a:t>Bounce rate yang tinggi</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Caption produk yang kurang menarik</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Konten website client yang terlalu panjang</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Produk tidak sesuai dengan kebutuhan user</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Target audience yang kurang tepat</a:t>
            </a:r>
            <a:endParaRPr sz="1400">
              <a:solidFill>
                <a:schemeClr val="dk1"/>
              </a:solidFill>
            </a:endParaRPr>
          </a:p>
          <a:p>
            <a:pPr marL="0" lvl="0" indent="0" algn="l" rtl="0">
              <a:spcBef>
                <a:spcPts val="1200"/>
              </a:spcBef>
              <a:spcAft>
                <a:spcPts val="1200"/>
              </a:spcAft>
              <a:buNone/>
            </a:pP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a:t>Problem Statement &amp; Root Cause</a:t>
            </a:r>
            <a:endParaRPr sz="40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a:t>Muhamad Rayhand Prasetya</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Company Overview</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a:solidFill>
                  <a:schemeClr val="dk1"/>
                </a:solidFill>
              </a:rPr>
              <a:t>Revo Apps adalah perusahaan terletak di Jakarta barat yang menyediakan jasa pembuatan aplikasi Android / IOS dan website toko online untuk individu, komunitas, dan korporat dengan fitur lengkap seperti pembayaran otomatis dari berbagai bank dan e-wallet, laporan yang real-time, user statistic, dan perhitungan ongkir otomatis dengan pengalaman lebih dari 12 tahun dan sudah memiliki lebih dari 1000 klien di seluruh indonesia. Selain itu, Revo Apps juga menyediakan jasa untuk mengiklankan produk dengan Facebook dan Google Ads dengan target meningkatkan penjualan produk bisnis.</a:t>
            </a:r>
            <a:endParaRPr>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a:solidFill>
                  <a:schemeClr val="dk1"/>
                </a:solidFill>
              </a:rPr>
              <a:t>Why is Revo Apps’ sales decreasing by 22% in the last 3 months compared to last year at the same month?</a:t>
            </a:r>
            <a:endParaRPr>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174150" y="513225"/>
            <a:ext cx="2036700" cy="9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rgbClr val="263238"/>
                </a:solidFill>
              </a:rPr>
              <a:t>Issue Tree</a:t>
            </a:r>
            <a:endParaRPr sz="2700">
              <a:solidFill>
                <a:srgbClr val="263238"/>
              </a:solidFill>
            </a:endParaRPr>
          </a:p>
        </p:txBody>
      </p:sp>
      <p:sp>
        <p:nvSpPr>
          <p:cNvPr id="73" name="Google Shape;73;p16"/>
          <p:cNvSpPr txBox="1"/>
          <p:nvPr/>
        </p:nvSpPr>
        <p:spPr>
          <a:xfrm>
            <a:off x="74650" y="1834350"/>
            <a:ext cx="1407300" cy="1650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highlight>
                  <a:srgbClr val="FFFFFF"/>
                </a:highlight>
              </a:rPr>
              <a:t>Why is Revo Apps’ sales decreasing by 22% in the last 3 months compared to last year at the same month?</a:t>
            </a:r>
            <a:endParaRPr sz="1200">
              <a:highlight>
                <a:srgbClr val="FFFFFF"/>
              </a:highlight>
            </a:endParaRPr>
          </a:p>
          <a:p>
            <a:pPr marL="0" lvl="0" indent="0" algn="ctr" rtl="0">
              <a:spcBef>
                <a:spcPts val="1600"/>
              </a:spcBef>
              <a:spcAft>
                <a:spcPts val="1600"/>
              </a:spcAft>
              <a:buNone/>
            </a:pPr>
            <a:endParaRPr sz="1200">
              <a:solidFill>
                <a:srgbClr val="263238"/>
              </a:solidFill>
              <a:highlight>
                <a:srgbClr val="FFFFFF"/>
              </a:highlight>
              <a:latin typeface="Righteous"/>
              <a:ea typeface="Righteous"/>
              <a:cs typeface="Righteous"/>
              <a:sym typeface="Righteous"/>
            </a:endParaRPr>
          </a:p>
        </p:txBody>
      </p:sp>
      <p:sp>
        <p:nvSpPr>
          <p:cNvPr id="74" name="Google Shape;74;p16"/>
          <p:cNvSpPr txBox="1"/>
          <p:nvPr/>
        </p:nvSpPr>
        <p:spPr>
          <a:xfrm>
            <a:off x="3914075" y="3281150"/>
            <a:ext cx="2036700" cy="559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dk1"/>
                </a:solidFill>
              </a:rPr>
              <a:t>Sedikit visitor yang membeli produk client</a:t>
            </a:r>
            <a:endParaRPr sz="1200">
              <a:solidFill>
                <a:schemeClr val="dk1"/>
              </a:solidFill>
            </a:endParaRPr>
          </a:p>
        </p:txBody>
      </p:sp>
      <p:sp>
        <p:nvSpPr>
          <p:cNvPr id="75" name="Google Shape;75;p16"/>
          <p:cNvSpPr txBox="1"/>
          <p:nvPr/>
        </p:nvSpPr>
        <p:spPr>
          <a:xfrm>
            <a:off x="2201250" y="1343025"/>
            <a:ext cx="1407300" cy="924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t>Client tidak puas dengan aplikasi yang dibuat revo apps</a:t>
            </a:r>
            <a:endParaRPr sz="1200"/>
          </a:p>
        </p:txBody>
      </p:sp>
      <p:sp>
        <p:nvSpPr>
          <p:cNvPr id="76" name="Google Shape;76;p16"/>
          <p:cNvSpPr txBox="1"/>
          <p:nvPr/>
        </p:nvSpPr>
        <p:spPr>
          <a:xfrm>
            <a:off x="3914075" y="1121713"/>
            <a:ext cx="2036700" cy="41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dk1"/>
                </a:solidFill>
              </a:rPr>
              <a:t>Banyak bugs</a:t>
            </a:r>
            <a:endParaRPr sz="1200">
              <a:solidFill>
                <a:schemeClr val="dk1"/>
              </a:solidFill>
            </a:endParaRPr>
          </a:p>
        </p:txBody>
      </p:sp>
      <p:sp>
        <p:nvSpPr>
          <p:cNvPr id="77" name="Google Shape;77;p16"/>
          <p:cNvSpPr txBox="1"/>
          <p:nvPr/>
        </p:nvSpPr>
        <p:spPr>
          <a:xfrm>
            <a:off x="6256300" y="4076275"/>
            <a:ext cx="2615700" cy="467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dk1"/>
                </a:solidFill>
              </a:rPr>
              <a:t>Konten website client yang terlalu panjang</a:t>
            </a:r>
            <a:endParaRPr sz="1200">
              <a:solidFill>
                <a:schemeClr val="dk1"/>
              </a:solidFill>
            </a:endParaRPr>
          </a:p>
        </p:txBody>
      </p:sp>
      <p:sp>
        <p:nvSpPr>
          <p:cNvPr id="78" name="Google Shape;78;p16"/>
          <p:cNvSpPr txBox="1"/>
          <p:nvPr/>
        </p:nvSpPr>
        <p:spPr>
          <a:xfrm>
            <a:off x="6222875" y="4641300"/>
            <a:ext cx="2615700" cy="467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dk1"/>
                </a:solidFill>
              </a:rPr>
              <a:t>Produk tidak sesuai dengan kebutuhan user</a:t>
            </a:r>
            <a:endParaRPr sz="1200">
              <a:solidFill>
                <a:schemeClr val="dk1"/>
              </a:solidFill>
            </a:endParaRPr>
          </a:p>
        </p:txBody>
      </p:sp>
      <p:sp>
        <p:nvSpPr>
          <p:cNvPr id="79" name="Google Shape;79;p16"/>
          <p:cNvSpPr txBox="1"/>
          <p:nvPr/>
        </p:nvSpPr>
        <p:spPr>
          <a:xfrm>
            <a:off x="6256150" y="62825"/>
            <a:ext cx="26157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dk1"/>
                </a:solidFill>
              </a:rPr>
              <a:t>Kurangnya komunikasi dengan client ketika mendesain UI</a:t>
            </a:r>
            <a:endParaRPr sz="1200">
              <a:solidFill>
                <a:schemeClr val="dk1"/>
              </a:solidFill>
            </a:endParaRPr>
          </a:p>
        </p:txBody>
      </p:sp>
      <p:sp>
        <p:nvSpPr>
          <p:cNvPr id="80" name="Google Shape;80;p16"/>
          <p:cNvSpPr txBox="1"/>
          <p:nvPr/>
        </p:nvSpPr>
        <p:spPr>
          <a:xfrm>
            <a:off x="3900000" y="187925"/>
            <a:ext cx="2036700" cy="667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t>Tampilan aplikasi tidak sesuai dengan keinginan client</a:t>
            </a:r>
            <a:endParaRPr sz="1200"/>
          </a:p>
        </p:txBody>
      </p:sp>
      <p:sp>
        <p:nvSpPr>
          <p:cNvPr id="81" name="Google Shape;81;p16"/>
          <p:cNvSpPr txBox="1"/>
          <p:nvPr/>
        </p:nvSpPr>
        <p:spPr>
          <a:xfrm>
            <a:off x="6243296" y="768213"/>
            <a:ext cx="2615700" cy="316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dk1"/>
                </a:solidFill>
              </a:rPr>
              <a:t>Terlalu sedikit testing</a:t>
            </a:r>
            <a:endParaRPr sz="1200">
              <a:solidFill>
                <a:schemeClr val="dk1"/>
              </a:solidFill>
            </a:endParaRPr>
          </a:p>
        </p:txBody>
      </p:sp>
      <p:sp>
        <p:nvSpPr>
          <p:cNvPr id="82" name="Google Shape;82;p16"/>
          <p:cNvSpPr txBox="1"/>
          <p:nvPr/>
        </p:nvSpPr>
        <p:spPr>
          <a:xfrm>
            <a:off x="3898050" y="4433850"/>
            <a:ext cx="2036700" cy="41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dk1"/>
                </a:solidFill>
              </a:rPr>
              <a:t>Bounce rate yang tinggi</a:t>
            </a:r>
            <a:endParaRPr sz="1200">
              <a:solidFill>
                <a:schemeClr val="dk1"/>
              </a:solidFill>
            </a:endParaRPr>
          </a:p>
        </p:txBody>
      </p:sp>
      <p:sp>
        <p:nvSpPr>
          <p:cNvPr id="83" name="Google Shape;83;p16"/>
          <p:cNvSpPr txBox="1"/>
          <p:nvPr/>
        </p:nvSpPr>
        <p:spPr>
          <a:xfrm>
            <a:off x="6243300" y="2205975"/>
            <a:ext cx="26157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dk1"/>
                </a:solidFill>
              </a:rPr>
              <a:t>Banyak orderan lain yang harus dikerjakan juga</a:t>
            </a:r>
            <a:endParaRPr sz="1200">
              <a:solidFill>
                <a:schemeClr val="dk1"/>
              </a:solidFill>
            </a:endParaRPr>
          </a:p>
        </p:txBody>
      </p:sp>
      <p:sp>
        <p:nvSpPr>
          <p:cNvPr id="84" name="Google Shape;84;p16"/>
          <p:cNvSpPr txBox="1"/>
          <p:nvPr/>
        </p:nvSpPr>
        <p:spPr>
          <a:xfrm>
            <a:off x="6256300" y="1803608"/>
            <a:ext cx="2615700" cy="317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dk1"/>
                </a:solidFill>
              </a:rPr>
              <a:t>Cuma dikerjakan oleh 1-2 orang</a:t>
            </a:r>
            <a:endParaRPr sz="1200">
              <a:solidFill>
                <a:schemeClr val="dk1"/>
              </a:solidFill>
            </a:endParaRPr>
          </a:p>
        </p:txBody>
      </p:sp>
      <p:cxnSp>
        <p:nvCxnSpPr>
          <p:cNvPr id="85" name="Google Shape;85;p16"/>
          <p:cNvCxnSpPr>
            <a:stCxn id="73" idx="3"/>
            <a:endCxn id="75" idx="1"/>
          </p:cNvCxnSpPr>
          <p:nvPr/>
        </p:nvCxnSpPr>
        <p:spPr>
          <a:xfrm rot="10800000" flipH="1">
            <a:off x="1481950" y="1805100"/>
            <a:ext cx="719400" cy="854700"/>
          </a:xfrm>
          <a:prstGeom prst="straightConnector1">
            <a:avLst/>
          </a:prstGeom>
          <a:noFill/>
          <a:ln w="28575" cap="flat" cmpd="sng">
            <a:solidFill>
              <a:schemeClr val="dk1"/>
            </a:solidFill>
            <a:prstDash val="solid"/>
            <a:round/>
            <a:headEnd type="none" w="med" len="med"/>
            <a:tailEnd type="none" w="med" len="med"/>
          </a:ln>
        </p:spPr>
      </p:cxnSp>
      <p:sp>
        <p:nvSpPr>
          <p:cNvPr id="86" name="Google Shape;86;p16"/>
          <p:cNvSpPr txBox="1"/>
          <p:nvPr/>
        </p:nvSpPr>
        <p:spPr>
          <a:xfrm>
            <a:off x="2114425" y="3163850"/>
            <a:ext cx="1495500" cy="1729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dk1"/>
                </a:solidFill>
              </a:rPr>
              <a:t>Client tidak puas dengan hasil produk yang diiklankan oleh Revo Apps karena tidak meningkatkan pendapatan client</a:t>
            </a:r>
            <a:endParaRPr sz="1200">
              <a:solidFill>
                <a:schemeClr val="dk1"/>
              </a:solidFill>
            </a:endParaRPr>
          </a:p>
        </p:txBody>
      </p:sp>
      <p:cxnSp>
        <p:nvCxnSpPr>
          <p:cNvPr id="87" name="Google Shape;87;p16"/>
          <p:cNvCxnSpPr>
            <a:stCxn id="73" idx="3"/>
            <a:endCxn id="86" idx="1"/>
          </p:cNvCxnSpPr>
          <p:nvPr/>
        </p:nvCxnSpPr>
        <p:spPr>
          <a:xfrm>
            <a:off x="1481950" y="2659800"/>
            <a:ext cx="632400" cy="1368900"/>
          </a:xfrm>
          <a:prstGeom prst="straightConnector1">
            <a:avLst/>
          </a:prstGeom>
          <a:noFill/>
          <a:ln w="28575" cap="flat" cmpd="sng">
            <a:solidFill>
              <a:schemeClr val="dk1"/>
            </a:solidFill>
            <a:prstDash val="solid"/>
            <a:round/>
            <a:headEnd type="none" w="med" len="med"/>
            <a:tailEnd type="none" w="med" len="med"/>
          </a:ln>
        </p:spPr>
      </p:cxnSp>
      <p:sp>
        <p:nvSpPr>
          <p:cNvPr id="88" name="Google Shape;88;p16"/>
          <p:cNvSpPr txBox="1"/>
          <p:nvPr/>
        </p:nvSpPr>
        <p:spPr>
          <a:xfrm>
            <a:off x="3907575" y="1898225"/>
            <a:ext cx="20367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rPr>
              <a:t>Pembuatan aplikasi yang lama</a:t>
            </a:r>
            <a:endParaRPr sz="1200">
              <a:solidFill>
                <a:schemeClr val="dk1"/>
              </a:solidFill>
            </a:endParaRPr>
          </a:p>
          <a:p>
            <a:pPr marL="0" lvl="0" indent="0" algn="ctr" rtl="0">
              <a:spcBef>
                <a:spcPts val="1600"/>
              </a:spcBef>
              <a:spcAft>
                <a:spcPts val="1600"/>
              </a:spcAft>
              <a:buNone/>
            </a:pPr>
            <a:endParaRPr sz="1200">
              <a:solidFill>
                <a:srgbClr val="263238"/>
              </a:solidFill>
              <a:latin typeface="Righteous"/>
              <a:ea typeface="Righteous"/>
              <a:cs typeface="Righteous"/>
              <a:sym typeface="Righteous"/>
            </a:endParaRPr>
          </a:p>
        </p:txBody>
      </p:sp>
      <p:sp>
        <p:nvSpPr>
          <p:cNvPr id="89" name="Google Shape;89;p16"/>
          <p:cNvSpPr txBox="1"/>
          <p:nvPr/>
        </p:nvSpPr>
        <p:spPr>
          <a:xfrm>
            <a:off x="6254850" y="3167900"/>
            <a:ext cx="2772900" cy="317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chemeClr val="dk1"/>
                </a:solidFill>
              </a:rPr>
              <a:t>Target audience yang kurang tepat</a:t>
            </a:r>
            <a:endParaRPr sz="1200">
              <a:solidFill>
                <a:schemeClr val="dk1"/>
              </a:solidFill>
            </a:endParaRPr>
          </a:p>
        </p:txBody>
      </p:sp>
      <p:sp>
        <p:nvSpPr>
          <p:cNvPr id="90" name="Google Shape;90;p16"/>
          <p:cNvSpPr txBox="1"/>
          <p:nvPr/>
        </p:nvSpPr>
        <p:spPr>
          <a:xfrm>
            <a:off x="6256300" y="3604325"/>
            <a:ext cx="2887800" cy="316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chemeClr val="dk1"/>
                </a:solidFill>
              </a:rPr>
              <a:t>Caption produk yang kurang menarik</a:t>
            </a:r>
            <a:endParaRPr sz="1200">
              <a:solidFill>
                <a:schemeClr val="dk1"/>
              </a:solidFill>
            </a:endParaRPr>
          </a:p>
        </p:txBody>
      </p:sp>
      <p:cxnSp>
        <p:nvCxnSpPr>
          <p:cNvPr id="91" name="Google Shape;91;p16"/>
          <p:cNvCxnSpPr>
            <a:stCxn id="74" idx="3"/>
            <a:endCxn id="90" idx="1"/>
          </p:cNvCxnSpPr>
          <p:nvPr/>
        </p:nvCxnSpPr>
        <p:spPr>
          <a:xfrm>
            <a:off x="5950775" y="3561050"/>
            <a:ext cx="305400" cy="201600"/>
          </a:xfrm>
          <a:prstGeom prst="straightConnector1">
            <a:avLst/>
          </a:prstGeom>
          <a:noFill/>
          <a:ln w="28575" cap="flat" cmpd="sng">
            <a:solidFill>
              <a:schemeClr val="dk1"/>
            </a:solidFill>
            <a:prstDash val="solid"/>
            <a:round/>
            <a:headEnd type="none" w="med" len="med"/>
            <a:tailEnd type="none" w="med" len="med"/>
          </a:ln>
        </p:spPr>
      </p:cxnSp>
      <p:sp>
        <p:nvSpPr>
          <p:cNvPr id="92" name="Google Shape;92;p16"/>
          <p:cNvSpPr txBox="1"/>
          <p:nvPr/>
        </p:nvSpPr>
        <p:spPr>
          <a:xfrm>
            <a:off x="6243300" y="1163288"/>
            <a:ext cx="2615700" cy="467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dk1"/>
                </a:solidFill>
              </a:rPr>
              <a:t>Logic error sehingga output yang berbeda</a:t>
            </a:r>
            <a:endParaRPr sz="1200">
              <a:solidFill>
                <a:schemeClr val="dk1"/>
              </a:solidFill>
            </a:endParaRPr>
          </a:p>
        </p:txBody>
      </p:sp>
      <p:cxnSp>
        <p:nvCxnSpPr>
          <p:cNvPr id="93" name="Google Shape;93;p16"/>
          <p:cNvCxnSpPr>
            <a:stCxn id="74" idx="1"/>
            <a:endCxn id="86" idx="3"/>
          </p:cNvCxnSpPr>
          <p:nvPr/>
        </p:nvCxnSpPr>
        <p:spPr>
          <a:xfrm flipH="1">
            <a:off x="3609875" y="3561050"/>
            <a:ext cx="304200" cy="467700"/>
          </a:xfrm>
          <a:prstGeom prst="straightConnector1">
            <a:avLst/>
          </a:prstGeom>
          <a:noFill/>
          <a:ln w="28575" cap="flat" cmpd="sng">
            <a:solidFill>
              <a:schemeClr val="dk1"/>
            </a:solidFill>
            <a:prstDash val="solid"/>
            <a:round/>
            <a:headEnd type="none" w="med" len="med"/>
            <a:tailEnd type="none" w="med" len="med"/>
          </a:ln>
        </p:spPr>
      </p:cxnSp>
      <p:cxnSp>
        <p:nvCxnSpPr>
          <p:cNvPr id="94" name="Google Shape;94;p16"/>
          <p:cNvCxnSpPr>
            <a:stCxn id="86" idx="3"/>
            <a:endCxn id="82" idx="1"/>
          </p:cNvCxnSpPr>
          <p:nvPr/>
        </p:nvCxnSpPr>
        <p:spPr>
          <a:xfrm>
            <a:off x="3609925" y="4028600"/>
            <a:ext cx="288000" cy="612600"/>
          </a:xfrm>
          <a:prstGeom prst="straightConnector1">
            <a:avLst/>
          </a:prstGeom>
          <a:noFill/>
          <a:ln w="28575" cap="flat" cmpd="sng">
            <a:solidFill>
              <a:schemeClr val="dk1"/>
            </a:solidFill>
            <a:prstDash val="solid"/>
            <a:round/>
            <a:headEnd type="none" w="med" len="med"/>
            <a:tailEnd type="none" w="med" len="med"/>
          </a:ln>
        </p:spPr>
      </p:cxnSp>
      <p:cxnSp>
        <p:nvCxnSpPr>
          <p:cNvPr id="95" name="Google Shape;95;p16"/>
          <p:cNvCxnSpPr>
            <a:stCxn id="74" idx="3"/>
            <a:endCxn id="89" idx="1"/>
          </p:cNvCxnSpPr>
          <p:nvPr/>
        </p:nvCxnSpPr>
        <p:spPr>
          <a:xfrm rot="10800000" flipH="1">
            <a:off x="5950775" y="3326750"/>
            <a:ext cx="304200" cy="234300"/>
          </a:xfrm>
          <a:prstGeom prst="straightConnector1">
            <a:avLst/>
          </a:prstGeom>
          <a:noFill/>
          <a:ln w="28575" cap="flat" cmpd="sng">
            <a:solidFill>
              <a:schemeClr val="dk1"/>
            </a:solidFill>
            <a:prstDash val="solid"/>
            <a:round/>
            <a:headEnd type="none" w="med" len="med"/>
            <a:tailEnd type="none" w="med" len="med"/>
          </a:ln>
        </p:spPr>
      </p:cxnSp>
      <p:cxnSp>
        <p:nvCxnSpPr>
          <p:cNvPr id="96" name="Google Shape;96;p16"/>
          <p:cNvCxnSpPr>
            <a:stCxn id="80" idx="3"/>
            <a:endCxn id="79" idx="1"/>
          </p:cNvCxnSpPr>
          <p:nvPr/>
        </p:nvCxnSpPr>
        <p:spPr>
          <a:xfrm rot="10800000" flipH="1">
            <a:off x="5936700" y="306725"/>
            <a:ext cx="319500" cy="214800"/>
          </a:xfrm>
          <a:prstGeom prst="straightConnector1">
            <a:avLst/>
          </a:prstGeom>
          <a:noFill/>
          <a:ln w="28575" cap="flat" cmpd="sng">
            <a:solidFill>
              <a:schemeClr val="dk1"/>
            </a:solidFill>
            <a:prstDash val="solid"/>
            <a:round/>
            <a:headEnd type="none" w="med" len="med"/>
            <a:tailEnd type="none" w="med" len="med"/>
          </a:ln>
        </p:spPr>
      </p:cxnSp>
      <p:cxnSp>
        <p:nvCxnSpPr>
          <p:cNvPr id="97" name="Google Shape;97;p16"/>
          <p:cNvCxnSpPr>
            <a:stCxn id="82" idx="3"/>
            <a:endCxn id="77" idx="1"/>
          </p:cNvCxnSpPr>
          <p:nvPr/>
        </p:nvCxnSpPr>
        <p:spPr>
          <a:xfrm rot="10800000" flipH="1">
            <a:off x="5934750" y="4310100"/>
            <a:ext cx="321600" cy="331200"/>
          </a:xfrm>
          <a:prstGeom prst="straightConnector1">
            <a:avLst/>
          </a:prstGeom>
          <a:noFill/>
          <a:ln w="28575" cap="flat" cmpd="sng">
            <a:solidFill>
              <a:schemeClr val="dk1"/>
            </a:solidFill>
            <a:prstDash val="solid"/>
            <a:round/>
            <a:headEnd type="none" w="med" len="med"/>
            <a:tailEnd type="none" w="med" len="med"/>
          </a:ln>
        </p:spPr>
      </p:cxnSp>
      <p:cxnSp>
        <p:nvCxnSpPr>
          <p:cNvPr id="98" name="Google Shape;98;p16"/>
          <p:cNvCxnSpPr>
            <a:stCxn id="75" idx="3"/>
            <a:endCxn id="80" idx="1"/>
          </p:cNvCxnSpPr>
          <p:nvPr/>
        </p:nvCxnSpPr>
        <p:spPr>
          <a:xfrm rot="10800000" flipH="1">
            <a:off x="3608550" y="521475"/>
            <a:ext cx="291600" cy="1283700"/>
          </a:xfrm>
          <a:prstGeom prst="straightConnector1">
            <a:avLst/>
          </a:prstGeom>
          <a:noFill/>
          <a:ln w="28575" cap="flat" cmpd="sng">
            <a:solidFill>
              <a:schemeClr val="dk1"/>
            </a:solidFill>
            <a:prstDash val="solid"/>
            <a:round/>
            <a:headEnd type="none" w="med" len="med"/>
            <a:tailEnd type="none" w="med" len="med"/>
          </a:ln>
        </p:spPr>
      </p:cxnSp>
      <p:cxnSp>
        <p:nvCxnSpPr>
          <p:cNvPr id="99" name="Google Shape;99;p16"/>
          <p:cNvCxnSpPr>
            <a:stCxn id="75" idx="3"/>
            <a:endCxn id="76" idx="1"/>
          </p:cNvCxnSpPr>
          <p:nvPr/>
        </p:nvCxnSpPr>
        <p:spPr>
          <a:xfrm rot="10800000" flipH="1">
            <a:off x="3608550" y="1329075"/>
            <a:ext cx="305400" cy="476100"/>
          </a:xfrm>
          <a:prstGeom prst="straightConnector1">
            <a:avLst/>
          </a:prstGeom>
          <a:noFill/>
          <a:ln w="28575" cap="flat" cmpd="sng">
            <a:solidFill>
              <a:schemeClr val="dk1"/>
            </a:solidFill>
            <a:prstDash val="solid"/>
            <a:round/>
            <a:headEnd type="none" w="med" len="med"/>
            <a:tailEnd type="none" w="med" len="med"/>
          </a:ln>
        </p:spPr>
      </p:cxnSp>
      <p:cxnSp>
        <p:nvCxnSpPr>
          <p:cNvPr id="100" name="Google Shape;100;p16"/>
          <p:cNvCxnSpPr>
            <a:stCxn id="82" idx="3"/>
            <a:endCxn id="78" idx="1"/>
          </p:cNvCxnSpPr>
          <p:nvPr/>
        </p:nvCxnSpPr>
        <p:spPr>
          <a:xfrm>
            <a:off x="5934750" y="4641300"/>
            <a:ext cx="288000" cy="234000"/>
          </a:xfrm>
          <a:prstGeom prst="straightConnector1">
            <a:avLst/>
          </a:prstGeom>
          <a:noFill/>
          <a:ln w="28575" cap="flat" cmpd="sng">
            <a:solidFill>
              <a:schemeClr val="dk1"/>
            </a:solidFill>
            <a:prstDash val="solid"/>
            <a:round/>
            <a:headEnd type="none" w="med" len="med"/>
            <a:tailEnd type="none" w="med" len="med"/>
          </a:ln>
        </p:spPr>
      </p:cxnSp>
      <p:cxnSp>
        <p:nvCxnSpPr>
          <p:cNvPr id="101" name="Google Shape;101;p16"/>
          <p:cNvCxnSpPr>
            <a:stCxn id="76" idx="3"/>
            <a:endCxn id="81" idx="1"/>
          </p:cNvCxnSpPr>
          <p:nvPr/>
        </p:nvCxnSpPr>
        <p:spPr>
          <a:xfrm rot="10800000" flipH="1">
            <a:off x="5950775" y="926563"/>
            <a:ext cx="292500" cy="402600"/>
          </a:xfrm>
          <a:prstGeom prst="straightConnector1">
            <a:avLst/>
          </a:prstGeom>
          <a:noFill/>
          <a:ln w="28575" cap="flat" cmpd="sng">
            <a:solidFill>
              <a:schemeClr val="dk1"/>
            </a:solidFill>
            <a:prstDash val="solid"/>
            <a:round/>
            <a:headEnd type="none" w="med" len="med"/>
            <a:tailEnd type="none" w="med" len="med"/>
          </a:ln>
        </p:spPr>
      </p:cxnSp>
      <p:cxnSp>
        <p:nvCxnSpPr>
          <p:cNvPr id="102" name="Google Shape;102;p16"/>
          <p:cNvCxnSpPr>
            <a:stCxn id="88" idx="3"/>
            <a:endCxn id="84" idx="1"/>
          </p:cNvCxnSpPr>
          <p:nvPr/>
        </p:nvCxnSpPr>
        <p:spPr>
          <a:xfrm rot="10800000" flipH="1">
            <a:off x="5944275" y="1962275"/>
            <a:ext cx="312000" cy="1797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16"/>
          <p:cNvCxnSpPr/>
          <p:nvPr/>
        </p:nvCxnSpPr>
        <p:spPr>
          <a:xfrm rot="10800000" flipH="1">
            <a:off x="5950775" y="1295000"/>
            <a:ext cx="292500" cy="73500"/>
          </a:xfrm>
          <a:prstGeom prst="straightConnector1">
            <a:avLst/>
          </a:prstGeom>
          <a:noFill/>
          <a:ln w="28575" cap="flat" cmpd="sng">
            <a:solidFill>
              <a:schemeClr val="dk1"/>
            </a:solidFill>
            <a:prstDash val="solid"/>
            <a:round/>
            <a:headEnd type="none" w="med" len="med"/>
            <a:tailEnd type="none" w="med" len="med"/>
          </a:ln>
        </p:spPr>
      </p:cxnSp>
      <p:cxnSp>
        <p:nvCxnSpPr>
          <p:cNvPr id="104" name="Google Shape;104;p16"/>
          <p:cNvCxnSpPr>
            <a:stCxn id="88" idx="3"/>
            <a:endCxn id="83" idx="1"/>
          </p:cNvCxnSpPr>
          <p:nvPr/>
        </p:nvCxnSpPr>
        <p:spPr>
          <a:xfrm>
            <a:off x="5944275" y="2141975"/>
            <a:ext cx="299100" cy="307800"/>
          </a:xfrm>
          <a:prstGeom prst="straightConnector1">
            <a:avLst/>
          </a:prstGeom>
          <a:noFill/>
          <a:ln w="28575" cap="flat" cmpd="sng">
            <a:solidFill>
              <a:schemeClr val="dk1"/>
            </a:solidFill>
            <a:prstDash val="solid"/>
            <a:round/>
            <a:headEnd type="none" w="med" len="med"/>
            <a:tailEnd type="none" w="med" len="med"/>
          </a:ln>
        </p:spPr>
      </p:cxnSp>
      <p:cxnSp>
        <p:nvCxnSpPr>
          <p:cNvPr id="105" name="Google Shape;105;p16"/>
          <p:cNvCxnSpPr>
            <a:stCxn id="75" idx="3"/>
            <a:endCxn id="88" idx="1"/>
          </p:cNvCxnSpPr>
          <p:nvPr/>
        </p:nvCxnSpPr>
        <p:spPr>
          <a:xfrm>
            <a:off x="3608550" y="1805175"/>
            <a:ext cx="299100" cy="3369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718</Words>
  <Application>Microsoft Office PowerPoint</Application>
  <PresentationFormat>On-screen Show (16:9)</PresentationFormat>
  <Paragraphs>57</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Righteous</vt:lpstr>
      <vt:lpstr>Simple Light</vt:lpstr>
      <vt:lpstr>Communicating Problem &amp; Defining Metrics</vt:lpstr>
      <vt:lpstr>Communicating Problem</vt:lpstr>
      <vt:lpstr>Metrics</vt:lpstr>
      <vt:lpstr>PowerPoint Presentation</vt:lpstr>
      <vt:lpstr>PowerPoint Presentation</vt:lpstr>
      <vt:lpstr>Problem Statement &amp; Root Cause</vt:lpstr>
      <vt:lpstr>Company Overview</vt:lpstr>
      <vt:lpstr>Problem Statement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Problem &amp; Defining Metrics</dc:title>
  <cp:lastModifiedBy>Muhamad Rayhand Prasetya</cp:lastModifiedBy>
  <cp:revision>1</cp:revision>
  <dcterms:modified xsi:type="dcterms:W3CDTF">2022-07-23T05:03:49Z</dcterms:modified>
</cp:coreProperties>
</file>