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Nuni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3d2089828d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3d2089828d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3d2089828d_1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3d2089828d_1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3d0fbf771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3d0fbf771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3d0fbf771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3d0fbf771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3d0fbf771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3d0fbf771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3d2089828d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3d2089828d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3d2089828d_1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3d2089828d_1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d2089828d_1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3d2089828d_1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f4817adf8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f4817adf8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4817adf8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f4817adf8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3d2089828d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3d2089828d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3d2089828d_1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3d2089828d_1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3d2089828d_1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3d2089828d_1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f4817adf8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f4817adf8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3d2089828d_1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3d2089828d_1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4000"/>
              <a:t>Intermediate &amp; Advanced Assignment</a:t>
            </a:r>
            <a:endParaRPr sz="40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Muhamad Rayhand Prasetya</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335" name="Google Shape;335;p22"/>
          <p:cNvSpPr txBox="1"/>
          <p:nvPr>
            <p:ph idx="1" type="body"/>
          </p:nvPr>
        </p:nvSpPr>
        <p:spPr>
          <a:xfrm>
            <a:off x="1303800" y="1669200"/>
            <a:ext cx="7030500" cy="254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688"/>
              <a:buNone/>
            </a:pPr>
            <a:r>
              <a:rPr lang="en"/>
              <a:t>Gojek is a technology company from Indonesia founded in 2009 by Nadiem Makarim, Gojek serves transportation through motorcycle taxi services, food delivery, logistics, digital wallets. The Gojek app was launched in January 2015 for users in Indonesia with only four services: Go-Ride, Go-Send, Go-Shop, and Go-Food.</a:t>
            </a:r>
            <a:endParaRPr/>
          </a:p>
          <a:p>
            <a:pPr indent="0" lvl="0" marL="0" rtl="0" algn="l">
              <a:lnSpc>
                <a:spcPct val="115000"/>
              </a:lnSpc>
              <a:spcBef>
                <a:spcPts val="1200"/>
              </a:spcBef>
              <a:spcAft>
                <a:spcPts val="0"/>
              </a:spcAft>
              <a:buSzPts val="688"/>
              <a:buNone/>
            </a:pPr>
            <a:r>
              <a:rPr b="1" lang="en"/>
              <a:t>OKR</a:t>
            </a:r>
            <a:r>
              <a:rPr lang="en"/>
              <a:t>: Increase 40% number of user that books the shuttle in 2 months after feature release.</a:t>
            </a:r>
            <a:endParaRPr/>
          </a:p>
          <a:p>
            <a:pPr indent="0" lvl="0" marL="0" rtl="0" algn="l">
              <a:lnSpc>
                <a:spcPct val="115000"/>
              </a:lnSpc>
              <a:spcBef>
                <a:spcPts val="1200"/>
              </a:spcBef>
              <a:spcAft>
                <a:spcPts val="0"/>
              </a:spcAft>
              <a:buSzPts val="688"/>
              <a:buNone/>
            </a:pPr>
            <a:r>
              <a:rPr b="1" lang="en"/>
              <a:t>Feature</a:t>
            </a:r>
            <a:r>
              <a:rPr lang="en"/>
              <a:t>: Go-Nebeng is new Gojek feature that lets users to book their shuttle for daily life that served all the needed from logistical, transport and etcetera.</a:t>
            </a:r>
            <a:endParaRPr/>
          </a:p>
          <a:p>
            <a:pPr indent="0" lvl="0" marL="457200" rtl="0" algn="l">
              <a:lnSpc>
                <a:spcPct val="115000"/>
              </a:lnSpc>
              <a:spcBef>
                <a:spcPts val="1200"/>
              </a:spcBef>
              <a:spcAft>
                <a:spcPts val="0"/>
              </a:spcAft>
              <a:buSzPts val="688"/>
              <a:buNone/>
            </a:pPr>
            <a:r>
              <a:t/>
            </a:r>
            <a:endParaRPr b="1" sz="1175"/>
          </a:p>
          <a:p>
            <a:pPr indent="0" lvl="0" marL="0" rtl="0" algn="l">
              <a:lnSpc>
                <a:spcPct val="115000"/>
              </a:lnSpc>
              <a:spcBef>
                <a:spcPts val="1200"/>
              </a:spcBef>
              <a:spcAft>
                <a:spcPts val="0"/>
              </a:spcAft>
              <a:buSzPts val="688"/>
              <a:buNone/>
            </a:pPr>
            <a:r>
              <a:t/>
            </a:r>
            <a:endParaRPr sz="1112"/>
          </a:p>
          <a:p>
            <a:pPr indent="0" lvl="0" marL="0" rtl="0" algn="l">
              <a:lnSpc>
                <a:spcPct val="115000"/>
              </a:lnSpc>
              <a:spcBef>
                <a:spcPts val="1200"/>
              </a:spcBef>
              <a:spcAft>
                <a:spcPts val="0"/>
              </a:spcAft>
              <a:buSzPts val="688"/>
              <a:buNone/>
            </a:pPr>
            <a:r>
              <a:t/>
            </a:r>
            <a:endParaRPr sz="1112"/>
          </a:p>
          <a:p>
            <a:pPr indent="0" lvl="0" marL="0" rtl="0" algn="l">
              <a:lnSpc>
                <a:spcPct val="115000"/>
              </a:lnSpc>
              <a:spcBef>
                <a:spcPts val="1200"/>
              </a:spcBef>
              <a:spcAft>
                <a:spcPts val="1200"/>
              </a:spcAft>
              <a:buSzPts val="688"/>
              <a:buNone/>
            </a:pPr>
            <a:r>
              <a:t/>
            </a:r>
            <a:endParaRPr sz="1112"/>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Develop Go-Nebeng and What’s the Feature?</a:t>
            </a:r>
            <a:endParaRPr/>
          </a:p>
        </p:txBody>
      </p:sp>
      <p:sp>
        <p:nvSpPr>
          <p:cNvPr id="341" name="Google Shape;341;p23"/>
          <p:cNvSpPr txBox="1"/>
          <p:nvPr>
            <p:ph idx="1" type="body"/>
          </p:nvPr>
        </p:nvSpPr>
        <p:spPr>
          <a:xfrm>
            <a:off x="1303800" y="1707775"/>
            <a:ext cx="7030500" cy="330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304"/>
              <a:buFont typeface="Arial"/>
              <a:buNone/>
            </a:pPr>
            <a:r>
              <a:rPr b="1" lang="en" sz="1305"/>
              <a:t>Why?</a:t>
            </a:r>
            <a:endParaRPr b="1" sz="1305"/>
          </a:p>
          <a:p>
            <a:pPr indent="0" lvl="0" marL="0" rtl="0" algn="l">
              <a:lnSpc>
                <a:spcPct val="115000"/>
              </a:lnSpc>
              <a:spcBef>
                <a:spcPts val="1200"/>
              </a:spcBef>
              <a:spcAft>
                <a:spcPts val="0"/>
              </a:spcAft>
              <a:buClr>
                <a:schemeClr val="dk1"/>
              </a:buClr>
              <a:buSzPts val="304"/>
              <a:buFont typeface="Arial"/>
              <a:buNone/>
            </a:pPr>
            <a:r>
              <a:rPr lang="en" sz="1305"/>
              <a:t>The use of shuttle in 2021 has increased 50% compared to the last year. But the difficulty when want to use shuttle is the long queue when buying tickets. It is still difficult to find apps that sell ticket online for shuttle.</a:t>
            </a:r>
            <a:endParaRPr sz="1305"/>
          </a:p>
          <a:p>
            <a:pPr indent="0" lvl="0" marL="0" rtl="0" algn="l">
              <a:lnSpc>
                <a:spcPct val="115000"/>
              </a:lnSpc>
              <a:spcBef>
                <a:spcPts val="1200"/>
              </a:spcBef>
              <a:spcAft>
                <a:spcPts val="0"/>
              </a:spcAft>
              <a:buClr>
                <a:schemeClr val="dk1"/>
              </a:buClr>
              <a:buSzPts val="304"/>
              <a:buFont typeface="Arial"/>
              <a:buNone/>
            </a:pPr>
            <a:r>
              <a:rPr b="1" lang="en" sz="1305"/>
              <a:t>Features</a:t>
            </a:r>
            <a:endParaRPr b="1" sz="1305"/>
          </a:p>
          <a:p>
            <a:pPr indent="0" lvl="0" marL="0" rtl="0" algn="l">
              <a:lnSpc>
                <a:spcPct val="115000"/>
              </a:lnSpc>
              <a:spcBef>
                <a:spcPts val="1200"/>
              </a:spcBef>
              <a:spcAft>
                <a:spcPts val="0"/>
              </a:spcAft>
              <a:buClr>
                <a:schemeClr val="dk1"/>
              </a:buClr>
              <a:buSzPts val="935"/>
              <a:buFont typeface="Arial"/>
              <a:buNone/>
            </a:pPr>
            <a:r>
              <a:rPr lang="en" sz="1305"/>
              <a:t>Book: Book shuttle based on user’s pick up location and it’s destination</a:t>
            </a:r>
            <a:endParaRPr sz="1305"/>
          </a:p>
          <a:p>
            <a:pPr indent="0" lvl="0" marL="0" rtl="0" algn="l">
              <a:lnSpc>
                <a:spcPct val="115000"/>
              </a:lnSpc>
              <a:spcBef>
                <a:spcPts val="1200"/>
              </a:spcBef>
              <a:spcAft>
                <a:spcPts val="0"/>
              </a:spcAft>
              <a:buClr>
                <a:schemeClr val="dk1"/>
              </a:buClr>
              <a:buSzPts val="935"/>
              <a:buFont typeface="Arial"/>
              <a:buNone/>
            </a:pPr>
            <a:r>
              <a:rPr lang="en" sz="1305"/>
              <a:t>Schedule: Set schedule based user’s needed and choose the type of shuttle</a:t>
            </a:r>
            <a:endParaRPr sz="1305"/>
          </a:p>
          <a:p>
            <a:pPr indent="0" lvl="0" marL="0" rtl="0" algn="l">
              <a:lnSpc>
                <a:spcPct val="115000"/>
              </a:lnSpc>
              <a:spcBef>
                <a:spcPts val="1200"/>
              </a:spcBef>
              <a:spcAft>
                <a:spcPts val="0"/>
              </a:spcAft>
              <a:buClr>
                <a:schemeClr val="dk1"/>
              </a:buClr>
              <a:buSzPts val="935"/>
              <a:buFont typeface="Arial"/>
              <a:buNone/>
            </a:pPr>
            <a:r>
              <a:rPr lang="en" sz="1305"/>
              <a:t>Payment: Various types of payments that the user can choose</a:t>
            </a:r>
            <a:endParaRPr sz="1305"/>
          </a:p>
          <a:p>
            <a:pPr indent="0" lvl="0" marL="0" rtl="0" algn="l">
              <a:lnSpc>
                <a:spcPct val="115000"/>
              </a:lnSpc>
              <a:spcBef>
                <a:spcPts val="1200"/>
              </a:spcBef>
              <a:spcAft>
                <a:spcPts val="1200"/>
              </a:spcAft>
              <a:buClr>
                <a:schemeClr val="dk1"/>
              </a:buClr>
              <a:buSzPts val="304"/>
              <a:buFont typeface="Arial"/>
              <a:buNone/>
            </a:pPr>
            <a:r>
              <a:t/>
            </a:r>
            <a:endParaRPr sz="1305"/>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Go-Nebeng is Important for User	</a:t>
            </a:r>
            <a:endParaRPr/>
          </a:p>
        </p:txBody>
      </p:sp>
      <p:sp>
        <p:nvSpPr>
          <p:cNvPr id="347" name="Google Shape;347;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Make it easy for user to book a shuttle only from their phones without need to queue to buy tickets at the office.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Possible Pitfalls</a:t>
            </a:r>
            <a:endParaRPr/>
          </a:p>
        </p:txBody>
      </p:sp>
      <p:sp>
        <p:nvSpPr>
          <p:cNvPr id="353" name="Google Shape;353;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was a miscommunication between the design people with each other, resulting in the shuttle booking button not leading to the payment method page.</a:t>
            </a:r>
            <a:endParaRPr/>
          </a:p>
          <a:p>
            <a:pPr indent="0" lvl="0" marL="0" rtl="0" algn="l">
              <a:spcBef>
                <a:spcPts val="1200"/>
              </a:spcBef>
              <a:spcAft>
                <a:spcPts val="1200"/>
              </a:spcAft>
              <a:buNone/>
            </a:pPr>
            <a:r>
              <a:rPr b="1" lang="en"/>
              <a:t>Conducting meetings for re-discussion to find the right solution.</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359" name="Google Shape;359;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Develop Gojek new feature Go-Nebeng, to let users book shuttle online through Gojek App with target </a:t>
            </a:r>
            <a:r>
              <a:rPr lang="en"/>
              <a:t>40% number of user that books the shuttle in 2 months.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7"/>
          <p:cNvSpPr txBox="1"/>
          <p:nvPr>
            <p:ph idx="1" type="body"/>
          </p:nvPr>
        </p:nvSpPr>
        <p:spPr>
          <a:xfrm>
            <a:off x="311700" y="901650"/>
            <a:ext cx="8520600" cy="33402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3000">
                <a:solidFill>
                  <a:srgbClr val="000000"/>
                </a:solidFill>
              </a:rPr>
              <a:t>Thank you</a:t>
            </a:r>
            <a:endParaRPr sz="30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000"/>
              <a:t>Stakeholders Management</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311700" y="165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Identify &amp; Prioritize Stakeholders</a:t>
            </a:r>
            <a:endParaRPr sz="2000"/>
          </a:p>
        </p:txBody>
      </p:sp>
      <p:sp>
        <p:nvSpPr>
          <p:cNvPr id="289" name="Google Shape;289;p15"/>
          <p:cNvSpPr txBox="1"/>
          <p:nvPr>
            <p:ph idx="1" type="body"/>
          </p:nvPr>
        </p:nvSpPr>
        <p:spPr>
          <a:xfrm>
            <a:off x="311700" y="797025"/>
            <a:ext cx="8520600" cy="413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stakeholders involved are those who are interested and have an influence on the workmanship of the product and the products produced have an impact on them either directly or indirectly.</a:t>
            </a:r>
            <a:endParaRPr/>
          </a:p>
          <a:p>
            <a:pPr indent="0" lvl="0" marL="0" rtl="0" algn="l">
              <a:spcBef>
                <a:spcPts val="1200"/>
              </a:spcBef>
              <a:spcAft>
                <a:spcPts val="0"/>
              </a:spcAft>
              <a:buClr>
                <a:schemeClr val="dk1"/>
              </a:buClr>
              <a:buSzPts val="1100"/>
              <a:buFont typeface="Arial"/>
              <a:buNone/>
            </a:pPr>
            <a:r>
              <a:rPr b="1" lang="en"/>
              <a:t>Product </a:t>
            </a:r>
            <a:r>
              <a:rPr b="1" lang="en"/>
              <a:t>Development </a:t>
            </a:r>
            <a:endParaRPr b="1"/>
          </a:p>
          <a:p>
            <a:pPr indent="-311150" lvl="0" marL="457200" rtl="0" algn="l">
              <a:spcBef>
                <a:spcPts val="1200"/>
              </a:spcBef>
              <a:spcAft>
                <a:spcPts val="0"/>
              </a:spcAft>
              <a:buSzPts val="1300"/>
              <a:buChar char="●"/>
            </a:pPr>
            <a:r>
              <a:rPr lang="en"/>
              <a:t>Engineering Team</a:t>
            </a:r>
            <a:endParaRPr/>
          </a:p>
          <a:p>
            <a:pPr indent="-311150" lvl="0" marL="457200" rtl="0" algn="l">
              <a:spcBef>
                <a:spcPts val="0"/>
              </a:spcBef>
              <a:spcAft>
                <a:spcPts val="0"/>
              </a:spcAft>
              <a:buSzPts val="1300"/>
              <a:buChar char="●"/>
            </a:pPr>
            <a:r>
              <a:rPr lang="en"/>
              <a:t>Data Team</a:t>
            </a:r>
            <a:endParaRPr/>
          </a:p>
          <a:p>
            <a:pPr indent="-311150" lvl="0" marL="457200" rtl="0" algn="l">
              <a:spcBef>
                <a:spcPts val="0"/>
              </a:spcBef>
              <a:spcAft>
                <a:spcPts val="0"/>
              </a:spcAft>
              <a:buSzPts val="1300"/>
              <a:buChar char="●"/>
            </a:pPr>
            <a:r>
              <a:rPr lang="en"/>
              <a:t>UI/UX Team</a:t>
            </a:r>
            <a:endParaRPr/>
          </a:p>
          <a:p>
            <a:pPr indent="-311150" lvl="0" marL="457200" rtl="0" algn="l">
              <a:spcBef>
                <a:spcPts val="0"/>
              </a:spcBef>
              <a:spcAft>
                <a:spcPts val="0"/>
              </a:spcAft>
              <a:buSzPts val="1300"/>
              <a:buChar char="●"/>
            </a:pPr>
            <a:r>
              <a:rPr lang="en"/>
              <a:t>Product Team</a:t>
            </a:r>
            <a:endParaRPr/>
          </a:p>
          <a:p>
            <a:pPr indent="0" lvl="0" marL="0" rtl="0" algn="l">
              <a:spcBef>
                <a:spcPts val="1200"/>
              </a:spcBef>
              <a:spcAft>
                <a:spcPts val="0"/>
              </a:spcAft>
              <a:buClr>
                <a:schemeClr val="dk1"/>
              </a:buClr>
              <a:buSzPts val="1100"/>
              <a:buFont typeface="Arial"/>
              <a:buNone/>
            </a:pPr>
            <a:r>
              <a:rPr b="1" lang="en"/>
              <a:t>Marketing and Partnership </a:t>
            </a:r>
            <a:endParaRPr b="1"/>
          </a:p>
          <a:p>
            <a:pPr indent="-311150" lvl="0" marL="457200" rtl="0" algn="l">
              <a:spcBef>
                <a:spcPts val="1200"/>
              </a:spcBef>
              <a:spcAft>
                <a:spcPts val="0"/>
              </a:spcAft>
              <a:buSzPts val="1300"/>
              <a:buChar char="●"/>
            </a:pPr>
            <a:r>
              <a:rPr lang="en"/>
              <a:t>Marketing Team</a:t>
            </a:r>
            <a:endParaRPr/>
          </a:p>
          <a:p>
            <a:pPr indent="-311150" lvl="0" marL="457200" rtl="0" algn="l">
              <a:spcBef>
                <a:spcPts val="0"/>
              </a:spcBef>
              <a:spcAft>
                <a:spcPts val="0"/>
              </a:spcAft>
              <a:buSzPts val="1300"/>
              <a:buChar char="●"/>
            </a:pPr>
            <a:r>
              <a:rPr lang="en"/>
              <a:t>Business Partnership Team</a:t>
            </a:r>
            <a:endParaRPr/>
          </a:p>
          <a:p>
            <a:pPr indent="0" lvl="0" marL="0" rtl="0" algn="l">
              <a:spcBef>
                <a:spcPts val="1200"/>
              </a:spcBef>
              <a:spcAft>
                <a:spcPts val="0"/>
              </a:spcAft>
              <a:buNone/>
            </a:pPr>
            <a:r>
              <a:rPr b="1" lang="en"/>
              <a:t>Financial</a:t>
            </a:r>
            <a:endParaRPr b="1"/>
          </a:p>
          <a:p>
            <a:pPr indent="-311150" lvl="0" marL="457200" rtl="0" algn="l">
              <a:spcBef>
                <a:spcPts val="1200"/>
              </a:spcBef>
              <a:spcAft>
                <a:spcPts val="0"/>
              </a:spcAft>
              <a:buSzPts val="1300"/>
              <a:buChar char="●"/>
            </a:pPr>
            <a:r>
              <a:rPr lang="en"/>
              <a:t>Financial Analyst Team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311700" y="165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Identify &amp; Prioritize Stakeholders</a:t>
            </a:r>
            <a:endParaRPr sz="2000"/>
          </a:p>
        </p:txBody>
      </p:sp>
      <p:sp>
        <p:nvSpPr>
          <p:cNvPr id="295" name="Google Shape;295;p16"/>
          <p:cNvSpPr txBox="1"/>
          <p:nvPr>
            <p:ph idx="1" type="body"/>
          </p:nvPr>
        </p:nvSpPr>
        <p:spPr>
          <a:xfrm>
            <a:off x="311700" y="797025"/>
            <a:ext cx="8520600" cy="37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Product Development </a:t>
            </a:r>
            <a:endParaRPr b="1"/>
          </a:p>
          <a:p>
            <a:pPr indent="-311150" lvl="0" marL="457200" rtl="0" algn="l">
              <a:spcBef>
                <a:spcPts val="1200"/>
              </a:spcBef>
              <a:spcAft>
                <a:spcPts val="0"/>
              </a:spcAft>
              <a:buSzPts val="1300"/>
              <a:buChar char="●"/>
            </a:pPr>
            <a:r>
              <a:rPr lang="en"/>
              <a:t>Product Team: Create Backlog, PRD, User Flow, User Story/Journey.</a:t>
            </a:r>
            <a:endParaRPr/>
          </a:p>
          <a:p>
            <a:pPr indent="-311150" lvl="0" marL="457200" rtl="0" algn="l">
              <a:spcBef>
                <a:spcPts val="0"/>
              </a:spcBef>
              <a:spcAft>
                <a:spcPts val="0"/>
              </a:spcAft>
              <a:buSzPts val="1300"/>
              <a:buChar char="●"/>
            </a:pPr>
            <a:r>
              <a:rPr lang="en"/>
              <a:t>Engineering Team: Develop</a:t>
            </a:r>
            <a:r>
              <a:rPr lang="en"/>
              <a:t> product based on the design of the UI/UX team, perform testing, debugging, and deployment.</a:t>
            </a:r>
            <a:endParaRPr/>
          </a:p>
          <a:p>
            <a:pPr indent="-311150" lvl="0" marL="457200" rtl="0" algn="l">
              <a:spcBef>
                <a:spcPts val="0"/>
              </a:spcBef>
              <a:spcAft>
                <a:spcPts val="0"/>
              </a:spcAft>
              <a:buSzPts val="1300"/>
              <a:buChar char="●"/>
            </a:pPr>
            <a:r>
              <a:rPr lang="en"/>
              <a:t>Data Team: </a:t>
            </a:r>
            <a:r>
              <a:rPr lang="en"/>
              <a:t>Prepare and clean user data that will be used by Product Manager to understand user behavior.</a:t>
            </a:r>
            <a:endParaRPr/>
          </a:p>
          <a:p>
            <a:pPr indent="-311150" lvl="0" marL="457200" rtl="0" algn="l">
              <a:spcBef>
                <a:spcPts val="0"/>
              </a:spcBef>
              <a:spcAft>
                <a:spcPts val="0"/>
              </a:spcAft>
              <a:buSzPts val="1300"/>
              <a:buChar char="●"/>
            </a:pPr>
            <a:r>
              <a:rPr lang="en"/>
              <a:t>UI Team: Create design of the product (Mockup and Prototype).</a:t>
            </a:r>
            <a:endParaRPr/>
          </a:p>
          <a:p>
            <a:pPr indent="0" lvl="0" marL="0" rtl="0" algn="l">
              <a:spcBef>
                <a:spcPts val="1200"/>
              </a:spcBef>
              <a:spcAft>
                <a:spcPts val="0"/>
              </a:spcAft>
              <a:buNone/>
            </a:pPr>
            <a:r>
              <a:rPr b="1" lang="en"/>
              <a:t>Marketing and Partnership </a:t>
            </a:r>
            <a:endParaRPr b="1"/>
          </a:p>
          <a:p>
            <a:pPr indent="-311150" lvl="0" marL="457200" rtl="0" algn="l">
              <a:spcBef>
                <a:spcPts val="1200"/>
              </a:spcBef>
              <a:spcAft>
                <a:spcPts val="0"/>
              </a:spcAft>
              <a:buSzPts val="1300"/>
              <a:buChar char="●"/>
            </a:pPr>
            <a:r>
              <a:rPr lang="en"/>
              <a:t>Marketing Team: Make content planning and competitor research and analysis.</a:t>
            </a:r>
            <a:endParaRPr/>
          </a:p>
          <a:p>
            <a:pPr indent="-311150" lvl="0" marL="457200" rtl="0" algn="l">
              <a:spcBef>
                <a:spcPts val="0"/>
              </a:spcBef>
              <a:spcAft>
                <a:spcPts val="0"/>
              </a:spcAft>
              <a:buSzPts val="1300"/>
              <a:buChar char="●"/>
            </a:pPr>
            <a:r>
              <a:rPr lang="en"/>
              <a:t>Business Partnership Team: </a:t>
            </a:r>
            <a:r>
              <a:rPr lang="en"/>
              <a:t>Develop strong and long-lasting relationships with related brands through long term planning.</a:t>
            </a:r>
            <a:endParaRPr/>
          </a:p>
          <a:p>
            <a:pPr indent="0" lvl="0" marL="0" rtl="0" algn="l">
              <a:spcBef>
                <a:spcPts val="1200"/>
              </a:spcBef>
              <a:spcAft>
                <a:spcPts val="0"/>
              </a:spcAft>
              <a:buNone/>
            </a:pPr>
            <a:r>
              <a:rPr b="1" lang="en"/>
              <a:t>Financial</a:t>
            </a:r>
            <a:endParaRPr b="1"/>
          </a:p>
          <a:p>
            <a:pPr indent="-311150" lvl="0" marL="457200" rtl="0" algn="l">
              <a:spcBef>
                <a:spcPts val="1200"/>
              </a:spcBef>
              <a:spcAft>
                <a:spcPts val="0"/>
              </a:spcAft>
              <a:buSzPts val="1300"/>
              <a:buChar char="●"/>
            </a:pPr>
            <a:r>
              <a:rPr lang="en"/>
              <a:t>Financial Analyst Team: Project financial analysis such as cost estimation, audit, and findings report.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311700" y="165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Identify &amp; Prioritize Stakeholders</a:t>
            </a:r>
            <a:endParaRPr sz="2000"/>
          </a:p>
        </p:txBody>
      </p:sp>
      <p:cxnSp>
        <p:nvCxnSpPr>
          <p:cNvPr id="301" name="Google Shape;301;p17"/>
          <p:cNvCxnSpPr/>
          <p:nvPr/>
        </p:nvCxnSpPr>
        <p:spPr>
          <a:xfrm flipH="1">
            <a:off x="2980950" y="1190700"/>
            <a:ext cx="7800" cy="2985000"/>
          </a:xfrm>
          <a:prstGeom prst="straightConnector1">
            <a:avLst/>
          </a:prstGeom>
          <a:noFill/>
          <a:ln cap="flat" cmpd="sng" w="9525">
            <a:solidFill>
              <a:srgbClr val="595959"/>
            </a:solidFill>
            <a:prstDash val="solid"/>
            <a:round/>
            <a:headEnd len="sm" w="sm" type="none"/>
            <a:tailEnd len="sm" w="sm" type="none"/>
          </a:ln>
        </p:spPr>
      </p:cxnSp>
      <p:cxnSp>
        <p:nvCxnSpPr>
          <p:cNvPr id="302" name="Google Shape;302;p17"/>
          <p:cNvCxnSpPr/>
          <p:nvPr/>
        </p:nvCxnSpPr>
        <p:spPr>
          <a:xfrm flipH="1" rot="10800000">
            <a:off x="2759100" y="3766825"/>
            <a:ext cx="4084800" cy="9000"/>
          </a:xfrm>
          <a:prstGeom prst="straightConnector1">
            <a:avLst/>
          </a:prstGeom>
          <a:noFill/>
          <a:ln cap="flat" cmpd="sng" w="9525">
            <a:solidFill>
              <a:srgbClr val="595959"/>
            </a:solidFill>
            <a:prstDash val="solid"/>
            <a:round/>
            <a:headEnd len="sm" w="sm" type="none"/>
            <a:tailEnd len="sm" w="sm" type="none"/>
          </a:ln>
        </p:spPr>
      </p:cxnSp>
      <p:sp>
        <p:nvSpPr>
          <p:cNvPr id="303" name="Google Shape;303;p17"/>
          <p:cNvSpPr txBox="1"/>
          <p:nvPr/>
        </p:nvSpPr>
        <p:spPr>
          <a:xfrm>
            <a:off x="1832250" y="2155075"/>
            <a:ext cx="1156500" cy="401100"/>
          </a:xfrm>
          <a:prstGeom prst="rect">
            <a:avLst/>
          </a:prstGeom>
          <a:noFill/>
          <a:ln>
            <a:noFill/>
          </a:ln>
        </p:spPr>
        <p:txBody>
          <a:bodyPr anchorCtr="0" anchor="t" bIns="91825" lIns="91825" spcFirstLastPara="1" rIns="91825" wrap="square" tIns="91825">
            <a:spAutoFit/>
          </a:bodyPr>
          <a:lstStyle/>
          <a:p>
            <a:pPr indent="0" lvl="0" marL="0" marR="0" rtl="0" algn="ctr">
              <a:lnSpc>
                <a:spcPct val="100000"/>
              </a:lnSpc>
              <a:spcBef>
                <a:spcPts val="0"/>
              </a:spcBef>
              <a:spcAft>
                <a:spcPts val="0"/>
              </a:spcAft>
              <a:buClr>
                <a:srgbClr val="000000"/>
              </a:buClr>
              <a:buSzPts val="1400"/>
              <a:buFont typeface="Arial"/>
              <a:buNone/>
            </a:pPr>
            <a:r>
              <a:rPr b="1" lang="en">
                <a:latin typeface="Raleway"/>
                <a:ea typeface="Raleway"/>
                <a:cs typeface="Raleway"/>
                <a:sym typeface="Raleway"/>
              </a:rPr>
              <a:t>Power</a:t>
            </a:r>
            <a:endParaRPr b="1" i="0" sz="1400" u="none" cap="none" strike="noStrike">
              <a:solidFill>
                <a:srgbClr val="000000"/>
              </a:solidFill>
              <a:latin typeface="Raleway"/>
              <a:ea typeface="Raleway"/>
              <a:cs typeface="Raleway"/>
              <a:sym typeface="Raleway"/>
            </a:endParaRPr>
          </a:p>
        </p:txBody>
      </p:sp>
      <p:sp>
        <p:nvSpPr>
          <p:cNvPr id="304" name="Google Shape;304;p17"/>
          <p:cNvSpPr txBox="1"/>
          <p:nvPr/>
        </p:nvSpPr>
        <p:spPr>
          <a:xfrm>
            <a:off x="4123750" y="3855200"/>
            <a:ext cx="1156500" cy="401100"/>
          </a:xfrm>
          <a:prstGeom prst="rect">
            <a:avLst/>
          </a:prstGeom>
          <a:noFill/>
          <a:ln>
            <a:noFill/>
          </a:ln>
        </p:spPr>
        <p:txBody>
          <a:bodyPr anchorCtr="0" anchor="t" bIns="91825" lIns="91825" spcFirstLastPara="1" rIns="91825" wrap="square" tIns="91825">
            <a:spAutoFit/>
          </a:bodyPr>
          <a:lstStyle/>
          <a:p>
            <a:pPr indent="0" lvl="0" marL="0" marR="0" rtl="0" algn="ctr">
              <a:lnSpc>
                <a:spcPct val="100000"/>
              </a:lnSpc>
              <a:spcBef>
                <a:spcPts val="0"/>
              </a:spcBef>
              <a:spcAft>
                <a:spcPts val="0"/>
              </a:spcAft>
              <a:buClr>
                <a:srgbClr val="000000"/>
              </a:buClr>
              <a:buSzPts val="1400"/>
              <a:buFont typeface="Arial"/>
              <a:buNone/>
            </a:pPr>
            <a:r>
              <a:rPr b="1" lang="en">
                <a:latin typeface="Raleway"/>
                <a:ea typeface="Raleway"/>
                <a:cs typeface="Raleway"/>
                <a:sym typeface="Raleway"/>
              </a:rPr>
              <a:t>Interest</a:t>
            </a:r>
            <a:endParaRPr b="1" i="0" sz="1400" u="none" cap="none" strike="noStrike">
              <a:solidFill>
                <a:srgbClr val="000000"/>
              </a:solidFill>
              <a:latin typeface="Raleway"/>
              <a:ea typeface="Raleway"/>
              <a:cs typeface="Raleway"/>
              <a:sym typeface="Raleway"/>
            </a:endParaRPr>
          </a:p>
        </p:txBody>
      </p:sp>
      <p:sp>
        <p:nvSpPr>
          <p:cNvPr id="305" name="Google Shape;305;p17"/>
          <p:cNvSpPr txBox="1"/>
          <p:nvPr/>
        </p:nvSpPr>
        <p:spPr>
          <a:xfrm>
            <a:off x="5345275" y="1322250"/>
            <a:ext cx="1156500" cy="74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solidFill>
                  <a:schemeClr val="dk2"/>
                </a:solidFill>
              </a:rPr>
              <a:t>Engineering, Data, UI, Product Team</a:t>
            </a:r>
            <a:endParaRPr sz="700"/>
          </a:p>
        </p:txBody>
      </p:sp>
      <p:sp>
        <p:nvSpPr>
          <p:cNvPr id="306" name="Google Shape;306;p17"/>
          <p:cNvSpPr txBox="1"/>
          <p:nvPr/>
        </p:nvSpPr>
        <p:spPr>
          <a:xfrm>
            <a:off x="3191300" y="2119563"/>
            <a:ext cx="12639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solidFill>
                  <a:schemeClr val="dk2"/>
                </a:solidFill>
              </a:rPr>
              <a:t>Financial Team</a:t>
            </a:r>
            <a:endParaRPr sz="1100"/>
          </a:p>
        </p:txBody>
      </p:sp>
      <p:sp>
        <p:nvSpPr>
          <p:cNvPr id="307" name="Google Shape;307;p17"/>
          <p:cNvSpPr txBox="1"/>
          <p:nvPr/>
        </p:nvSpPr>
        <p:spPr>
          <a:xfrm>
            <a:off x="5345275" y="2614800"/>
            <a:ext cx="13140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a:solidFill>
                  <a:schemeClr val="dk2"/>
                </a:solidFill>
              </a:rPr>
              <a:t>Marketing, Business Partnership Team</a:t>
            </a:r>
            <a:endParaRPr sz="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311700" y="165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00"/>
              <a:t>Engagement Strategy</a:t>
            </a:r>
            <a:endParaRPr sz="2000"/>
          </a:p>
        </p:txBody>
      </p:sp>
      <p:sp>
        <p:nvSpPr>
          <p:cNvPr id="313" name="Google Shape;313;p18"/>
          <p:cNvSpPr txBox="1"/>
          <p:nvPr>
            <p:ph idx="1" type="body"/>
          </p:nvPr>
        </p:nvSpPr>
        <p:spPr>
          <a:xfrm>
            <a:off x="311700" y="797025"/>
            <a:ext cx="8520600" cy="37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Product Development </a:t>
            </a:r>
            <a:endParaRPr b="1" sz="1400"/>
          </a:p>
          <a:p>
            <a:pPr indent="-317500" lvl="0" marL="457200" rtl="0" algn="l">
              <a:spcBef>
                <a:spcPts val="1200"/>
              </a:spcBef>
              <a:spcAft>
                <a:spcPts val="0"/>
              </a:spcAft>
              <a:buSzPts val="1400"/>
              <a:buChar char="●"/>
            </a:pPr>
            <a:r>
              <a:rPr lang="en" sz="1400"/>
              <a:t>Ensure the suitability of the data used from the Data team to see the behavior of the user. </a:t>
            </a:r>
            <a:endParaRPr sz="1400"/>
          </a:p>
          <a:p>
            <a:pPr indent="-317500" lvl="0" marL="457200" rtl="0" algn="l">
              <a:spcBef>
                <a:spcPts val="0"/>
              </a:spcBef>
              <a:spcAft>
                <a:spcPts val="0"/>
              </a:spcAft>
              <a:buSzPts val="1400"/>
              <a:buChar char="●"/>
            </a:pPr>
            <a:r>
              <a:rPr lang="en" sz="1400"/>
              <a:t>Explain the backlog list that must be done, PRD, and user flow/story/journey to the Engineering and UI team. </a:t>
            </a:r>
            <a:endParaRPr sz="1400"/>
          </a:p>
          <a:p>
            <a:pPr indent="-317500" lvl="0" marL="457200" rtl="0" algn="l">
              <a:spcBef>
                <a:spcPts val="0"/>
              </a:spcBef>
              <a:spcAft>
                <a:spcPts val="0"/>
              </a:spcAft>
              <a:buSzPts val="1400"/>
              <a:buChar char="●"/>
            </a:pPr>
            <a:r>
              <a:rPr lang="en" sz="1400"/>
              <a:t>Ensure that the product made is based on the UI team's design.</a:t>
            </a:r>
            <a:endParaRPr sz="1400"/>
          </a:p>
          <a:p>
            <a:pPr indent="0" lvl="0" marL="0" rtl="0" algn="l">
              <a:spcBef>
                <a:spcPts val="1200"/>
              </a:spcBef>
              <a:spcAft>
                <a:spcPts val="0"/>
              </a:spcAft>
              <a:buNone/>
            </a:pPr>
            <a:r>
              <a:rPr b="1" lang="en" sz="1400"/>
              <a:t>Marketing and Partnership </a:t>
            </a:r>
            <a:endParaRPr b="1" sz="1400"/>
          </a:p>
          <a:p>
            <a:pPr indent="-317500" lvl="0" marL="457200" rtl="0" algn="l">
              <a:spcBef>
                <a:spcPts val="1200"/>
              </a:spcBef>
              <a:spcAft>
                <a:spcPts val="0"/>
              </a:spcAft>
              <a:buSzPts val="1400"/>
              <a:buChar char="●"/>
            </a:pPr>
            <a:r>
              <a:rPr lang="en" sz="1400"/>
              <a:t>Prepare a content strategy to be published for the product to be launched.</a:t>
            </a:r>
            <a:endParaRPr sz="1400"/>
          </a:p>
          <a:p>
            <a:pPr indent="-317500" lvl="0" marL="457200" rtl="0" algn="l">
              <a:spcBef>
                <a:spcPts val="0"/>
              </a:spcBef>
              <a:spcAft>
                <a:spcPts val="0"/>
              </a:spcAft>
              <a:buSzPts val="1400"/>
              <a:buChar char="●"/>
            </a:pPr>
            <a:r>
              <a:rPr lang="en" sz="1400"/>
              <a:t>Ensure that cooperation with various shuttle companies has been agreed.</a:t>
            </a:r>
            <a:endParaRPr sz="1400"/>
          </a:p>
          <a:p>
            <a:pPr indent="0" lvl="0" marL="0" rtl="0" algn="l">
              <a:spcBef>
                <a:spcPts val="1200"/>
              </a:spcBef>
              <a:spcAft>
                <a:spcPts val="0"/>
              </a:spcAft>
              <a:buNone/>
            </a:pPr>
            <a:r>
              <a:rPr b="1" lang="en" sz="1400"/>
              <a:t>Financial</a:t>
            </a:r>
            <a:endParaRPr b="1" sz="1400"/>
          </a:p>
          <a:p>
            <a:pPr indent="-317500" lvl="0" marL="457200" rtl="0" algn="l">
              <a:spcBef>
                <a:spcPts val="1200"/>
              </a:spcBef>
              <a:spcAft>
                <a:spcPts val="0"/>
              </a:spcAft>
              <a:buSzPts val="1400"/>
              <a:buChar char="●"/>
            </a:pPr>
            <a:r>
              <a:rPr lang="en" sz="1400"/>
              <a:t>Ensure that the budget for all project processes is appropriate and audited.</a:t>
            </a:r>
            <a:endParaRPr b="1"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000"/>
              <a:t>Effective Communication</a:t>
            </a:r>
            <a:endParaRPr sz="4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311700" y="165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Generating Influence for Business Partnership Team</a:t>
            </a:r>
            <a:endParaRPr sz="2000"/>
          </a:p>
        </p:txBody>
      </p:sp>
      <p:sp>
        <p:nvSpPr>
          <p:cNvPr id="324" name="Google Shape;324;p20"/>
          <p:cNvSpPr txBox="1"/>
          <p:nvPr>
            <p:ph idx="1" type="body"/>
          </p:nvPr>
        </p:nvSpPr>
        <p:spPr>
          <a:xfrm>
            <a:off x="311700" y="797025"/>
            <a:ext cx="8520600" cy="37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Summary</a:t>
            </a:r>
            <a:endParaRPr b="1" sz="1500"/>
          </a:p>
          <a:p>
            <a:pPr indent="0" lvl="0" marL="0" rtl="0" algn="l">
              <a:spcBef>
                <a:spcPts val="1200"/>
              </a:spcBef>
              <a:spcAft>
                <a:spcPts val="0"/>
              </a:spcAft>
              <a:buNone/>
            </a:pPr>
            <a:r>
              <a:rPr lang="en" sz="1400"/>
              <a:t>Prepare a list of shuttle companies to be invited to join Go-Nebeng.</a:t>
            </a:r>
            <a:endParaRPr sz="1400"/>
          </a:p>
          <a:p>
            <a:pPr indent="0" lvl="0" marL="0" rtl="0" algn="l">
              <a:spcBef>
                <a:spcPts val="1200"/>
              </a:spcBef>
              <a:spcAft>
                <a:spcPts val="0"/>
              </a:spcAft>
              <a:buNone/>
            </a:pPr>
            <a:r>
              <a:rPr b="1" lang="en" sz="1500"/>
              <a:t>Details</a:t>
            </a:r>
            <a:endParaRPr b="1" sz="1500"/>
          </a:p>
          <a:p>
            <a:pPr indent="0" lvl="0" marL="0" rtl="0" algn="l">
              <a:spcBef>
                <a:spcPts val="1200"/>
              </a:spcBef>
              <a:spcAft>
                <a:spcPts val="0"/>
              </a:spcAft>
              <a:buNone/>
            </a:pPr>
            <a:r>
              <a:rPr lang="en" sz="1400"/>
              <a:t>Create a partnership proposal submission document for each company on the list and start submitting a partnership proposal with the company.</a:t>
            </a:r>
            <a:endParaRPr sz="1400"/>
          </a:p>
          <a:p>
            <a:pPr indent="0" lvl="0" marL="0" rtl="0" algn="l">
              <a:spcBef>
                <a:spcPts val="1200"/>
              </a:spcBef>
              <a:spcAft>
                <a:spcPts val="0"/>
              </a:spcAft>
              <a:buNone/>
            </a:pPr>
            <a:r>
              <a:rPr b="1" lang="en" sz="1500"/>
              <a:t>Next step and resolution</a:t>
            </a:r>
            <a:endParaRPr b="1" sz="1500"/>
          </a:p>
          <a:p>
            <a:pPr indent="0" lvl="0" marL="0" rtl="0" algn="l">
              <a:spcBef>
                <a:spcPts val="1200"/>
              </a:spcBef>
              <a:spcAft>
                <a:spcPts val="0"/>
              </a:spcAft>
              <a:buNone/>
            </a:pPr>
            <a:r>
              <a:rPr lang="en" sz="1400"/>
              <a:t>Filter the shuttle companies that are willing to join Go-Nebeng. </a:t>
            </a:r>
            <a:endParaRPr sz="1400"/>
          </a:p>
          <a:p>
            <a:pPr indent="0" lvl="0" marL="0" rtl="0" algn="l">
              <a:spcBef>
                <a:spcPts val="1200"/>
              </a:spcBef>
              <a:spcAft>
                <a:spcPts val="0"/>
              </a:spcAft>
              <a:buNone/>
            </a:pPr>
            <a:r>
              <a:rPr b="1" lang="en" sz="1500"/>
              <a:t>Next Update</a:t>
            </a:r>
            <a:endParaRPr b="1" sz="1500"/>
          </a:p>
          <a:p>
            <a:pPr indent="0" lvl="0" marL="0" rtl="0" algn="l">
              <a:spcBef>
                <a:spcPts val="1200"/>
              </a:spcBef>
              <a:spcAft>
                <a:spcPts val="1200"/>
              </a:spcAft>
              <a:buNone/>
            </a:pPr>
            <a:r>
              <a:rPr lang="en" sz="1400"/>
              <a:t>Send an update on the partnership report to me at least on 21 July 2022 at 11 AM.</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000"/>
              <a:t>Idea Pitching </a:t>
            </a:r>
            <a:endParaRPr sz="4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