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Proxima Nova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Raleway Medium"/>
      <p:regular r:id="rId31"/>
      <p:bold r:id="rId32"/>
      <p:italic r:id="rId33"/>
      <p:boldItalic r:id="rId34"/>
    </p:embeddedFont>
    <p:embeddedFont>
      <p:font typeface="Alfa Slab On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RalewayMedium-italic.fntdata"/><Relationship Id="rId10" Type="http://schemas.openxmlformats.org/officeDocument/2006/relationships/slide" Target="slides/slide5.xml"/><Relationship Id="rId32" Type="http://schemas.openxmlformats.org/officeDocument/2006/relationships/font" Target="fonts/RalewayMedium-bold.fntdata"/><Relationship Id="rId13" Type="http://schemas.openxmlformats.org/officeDocument/2006/relationships/slide" Target="slides/slide8.xml"/><Relationship Id="rId35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34" Type="http://schemas.openxmlformats.org/officeDocument/2006/relationships/font" Target="fonts/Raleway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014300b9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014300b9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014300b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014300b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014300b9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014300b9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7764c873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7764c873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014300b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014300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014300b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014300b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014300b9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014300b9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014300b9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014300b9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014300b9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014300b9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014300b9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014300b9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014300b9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014300b9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014300b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014300b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Research on Creating RevoU Mobile App</a:t>
            </a:r>
            <a:endParaRPr sz="3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Muhamad Rayhand Prasetya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you think it’s enough with the features that provided by </a:t>
            </a:r>
            <a:r>
              <a:rPr lang="en"/>
              <a:t>online</a:t>
            </a:r>
            <a:r>
              <a:rPr lang="en"/>
              <a:t> courses in the current situation?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</a:t>
            </a:r>
            <a:r>
              <a:rPr lang="en"/>
              <a:t> other features do you think would be beneficial for students to support their learning process?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 off: </a:t>
            </a:r>
            <a:r>
              <a:rPr b="1" lang="en"/>
              <a:t>9 Juli 2022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Research: </a:t>
            </a:r>
            <a:r>
              <a:rPr b="1" lang="en"/>
              <a:t>12 Juli - 18 Juli 2022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Report: </a:t>
            </a:r>
            <a:r>
              <a:rPr b="1" lang="en"/>
              <a:t>24 Juli 2022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Live chat/call feature because that is one of the important feature that users need.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attractive </a:t>
            </a:r>
            <a:r>
              <a:rPr lang="en"/>
              <a:t>UI of </a:t>
            </a:r>
            <a:r>
              <a:rPr lang="en"/>
              <a:t>platform</a:t>
            </a:r>
            <a:r>
              <a:rPr lang="en"/>
              <a:t> is </a:t>
            </a:r>
            <a:r>
              <a:rPr lang="en"/>
              <a:t>important for user, it facilitates interactions between the user and platform.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prefer </a:t>
            </a:r>
            <a:r>
              <a:rPr lang="en"/>
              <a:t>flexible platform to use without having to browse</a:t>
            </a:r>
            <a:r>
              <a:rPr lang="en"/>
              <a:t> on internet first.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573"/>
            <a:ext cx="9144000" cy="4378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065302" y="817750"/>
            <a:ext cx="1349700" cy="429900"/>
          </a:xfrm>
          <a:prstGeom prst="chevron">
            <a:avLst>
              <a:gd fmla="val 50000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Research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272682" y="817775"/>
            <a:ext cx="1443300" cy="4299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Browse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565396" y="817775"/>
            <a:ext cx="1394100" cy="429900"/>
          </a:xfrm>
          <a:prstGeom prst="chevron">
            <a:avLst>
              <a:gd fmla="val 5000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Setup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036683" y="817775"/>
            <a:ext cx="1443300" cy="429900"/>
          </a:xfrm>
          <a:prstGeom prst="chevron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Review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82800" y="890988"/>
            <a:ext cx="98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Stages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82775" y="1562125"/>
            <a:ext cx="972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Customer Goals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065302" y="1469728"/>
            <a:ext cx="12072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Flexible courses can be accessed on many platform</a:t>
            </a:r>
            <a:endParaRPr sz="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350521" y="1458065"/>
            <a:ext cx="1176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aleway Medium"/>
                <a:ea typeface="Raleway Medium"/>
                <a:cs typeface="Raleway Medium"/>
                <a:sym typeface="Raleway Medium"/>
              </a:rPr>
              <a:t>Get to know the website of the course</a:t>
            </a:r>
            <a:endParaRPr sz="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821337" y="817775"/>
            <a:ext cx="1349700" cy="4299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605175" y="1469728"/>
            <a:ext cx="1176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Easy to setup account	</a:t>
            </a:r>
            <a:endParaRPr sz="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859843" y="1458053"/>
            <a:ext cx="1176900" cy="738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Easy to use </a:t>
            </a:r>
            <a:endParaRPr sz="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114524" y="1469716"/>
            <a:ext cx="1176900" cy="738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Rate and feedback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3713" y="3140013"/>
            <a:ext cx="98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Process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048675" y="2361550"/>
            <a:ext cx="1207200" cy="2313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35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Find some best courses in any platform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356225" y="2361546"/>
            <a:ext cx="1165500" cy="2313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Go to the website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622075" y="2361546"/>
            <a:ext cx="1165500" cy="2313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35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Fill registration form</a:t>
            </a:r>
            <a:endParaRPr sz="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887925" y="2361546"/>
            <a:ext cx="1165500" cy="2313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Try some needed features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120225" y="2361550"/>
            <a:ext cx="1165500" cy="2313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Write feedback in course web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-75" y="193000"/>
            <a:ext cx="9144000" cy="52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7002150" y="193000"/>
            <a:ext cx="254100" cy="522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7195750" y="193000"/>
            <a:ext cx="1028100" cy="522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8196750" y="193000"/>
            <a:ext cx="947100" cy="5226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80075" y="239350"/>
            <a:ext cx="5977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 Journey Map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1600" y="136225"/>
            <a:ext cx="557401" cy="5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6"/>
          <p:cNvCxnSpPr/>
          <p:nvPr/>
        </p:nvCxnSpPr>
        <p:spPr>
          <a:xfrm flipH="1" rot="10800000">
            <a:off x="1280150" y="2475550"/>
            <a:ext cx="605880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 txBox="1"/>
          <p:nvPr/>
        </p:nvSpPr>
        <p:spPr>
          <a:xfrm>
            <a:off x="82800" y="884825"/>
            <a:ext cx="98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Stages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82775" y="1614650"/>
            <a:ext cx="102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Expectation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065302" y="1469728"/>
            <a:ext cx="12072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Montserrat"/>
                <a:ea typeface="Montserrat"/>
                <a:cs typeface="Montserrat"/>
                <a:sym typeface="Montserrat"/>
              </a:rPr>
              <a:t>Receive information about potential workshops or webinars that could help him to shift his career.</a:t>
            </a:r>
            <a:endParaRPr sz="700"/>
          </a:p>
        </p:txBody>
      </p:sp>
      <p:sp>
        <p:nvSpPr>
          <p:cNvPr id="101" name="Google Shape;101;p16"/>
          <p:cNvSpPr/>
          <p:nvPr/>
        </p:nvSpPr>
        <p:spPr>
          <a:xfrm>
            <a:off x="2350521" y="1458065"/>
            <a:ext cx="1176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Montserrat"/>
                <a:ea typeface="Montserrat"/>
                <a:cs typeface="Montserrat"/>
                <a:sym typeface="Montserrat"/>
              </a:rPr>
              <a:t>Compare different offers across other platforms that offer workshops, training, or certifications</a:t>
            </a:r>
            <a:endParaRPr sz="700"/>
          </a:p>
        </p:txBody>
      </p:sp>
      <p:sp>
        <p:nvSpPr>
          <p:cNvPr id="102" name="Google Shape;102;p16"/>
          <p:cNvSpPr/>
          <p:nvPr/>
        </p:nvSpPr>
        <p:spPr>
          <a:xfrm>
            <a:off x="3605175" y="1469728"/>
            <a:ext cx="1176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Montserrat"/>
                <a:ea typeface="Montserrat"/>
                <a:cs typeface="Montserrat"/>
                <a:sym typeface="Montserrat"/>
              </a:rPr>
              <a:t>Book a class that he wants according to the skills that he needs</a:t>
            </a:r>
            <a:endParaRPr sz="700"/>
          </a:p>
        </p:txBody>
      </p:sp>
      <p:sp>
        <p:nvSpPr>
          <p:cNvPr id="103" name="Google Shape;103;p16"/>
          <p:cNvSpPr/>
          <p:nvPr/>
        </p:nvSpPr>
        <p:spPr>
          <a:xfrm>
            <a:off x="4859843" y="1458053"/>
            <a:ext cx="1176900" cy="738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Montserrat"/>
                <a:ea typeface="Montserrat"/>
                <a:cs typeface="Montserrat"/>
                <a:sym typeface="Montserrat"/>
              </a:rPr>
              <a:t>Receive confirmation that they have successfully booked a class and saved a spot</a:t>
            </a:r>
            <a:endParaRPr sz="700"/>
          </a:p>
        </p:txBody>
      </p:sp>
      <p:sp>
        <p:nvSpPr>
          <p:cNvPr id="104" name="Google Shape;104;p16"/>
          <p:cNvSpPr/>
          <p:nvPr/>
        </p:nvSpPr>
        <p:spPr>
          <a:xfrm>
            <a:off x="6114524" y="1469716"/>
            <a:ext cx="1176900" cy="738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Didn’t face any problem in the web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82800" y="2521700"/>
            <a:ext cx="98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Experience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05575" y="3306500"/>
            <a:ext cx="98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Channels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05575" y="4152400"/>
            <a:ext cx="98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Touch Points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065577" y="1469728"/>
            <a:ext cx="12072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aleway Medium"/>
                <a:ea typeface="Raleway Medium"/>
                <a:cs typeface="Raleway Medium"/>
                <a:sym typeface="Raleway Medium"/>
              </a:rPr>
              <a:t>Get information about best courses app with great feature and user friendly</a:t>
            </a:r>
            <a:endParaRPr sz="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350521" y="1458065"/>
            <a:ext cx="1176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Web Smooth or Not lag</a:t>
            </a:r>
            <a:endParaRPr sz="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605188" y="1469728"/>
            <a:ext cx="1176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Simple account setup</a:t>
            </a:r>
            <a:endParaRPr sz="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859855" y="1458053"/>
            <a:ext cx="1176900" cy="738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lot of benefit features</a:t>
            </a:r>
            <a:endParaRPr sz="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065302" y="3265653"/>
            <a:ext cx="12072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Instagram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Tiktok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Google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350521" y="3253990"/>
            <a:ext cx="1176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Course Website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605175" y="3265653"/>
            <a:ext cx="1176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Course Website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4859843" y="3253978"/>
            <a:ext cx="1176900" cy="738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Course Website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6114524" y="3265641"/>
            <a:ext cx="1176900" cy="738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Course Website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1065302" y="4127328"/>
            <a:ext cx="12072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72000" spcFirstLastPara="1" rIns="91425" wrap="square" tIns="91425">
            <a:noAutofit/>
          </a:bodyPr>
          <a:lstStyle/>
          <a:p>
            <a:pPr indent="-166850" lvl="0" marL="1944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700"/>
              <a:buFont typeface="Raleway Medium"/>
              <a:buChar char="●"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Instagram Feed 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166850" lvl="0" marL="1944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700"/>
              <a:buFont typeface="Raleway Medium"/>
              <a:buChar char="●"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Instagram Story 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166850" lvl="0" marL="1944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700"/>
              <a:buFont typeface="Raleway Medium"/>
              <a:buChar char="●"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TikTok home 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166850" lvl="0" marL="1944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700"/>
              <a:buFont typeface="Raleway Medium"/>
              <a:buChar char="●"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Some reputation website about courses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2339039" y="4127328"/>
            <a:ext cx="12072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Homepage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612777" y="4127328"/>
            <a:ext cx="12072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Registration or Login page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886500" y="4127325"/>
            <a:ext cx="11502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Main page in Web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Dashboard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103225" y="4152400"/>
            <a:ext cx="1176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72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Web feedback corm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280150" y="2379688"/>
            <a:ext cx="51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🤔</a:t>
            </a:r>
            <a:endParaRPr sz="2800"/>
          </a:p>
        </p:txBody>
      </p:sp>
      <p:sp>
        <p:nvSpPr>
          <p:cNvPr id="123" name="Google Shape;123;p16"/>
          <p:cNvSpPr txBox="1"/>
          <p:nvPr/>
        </p:nvSpPr>
        <p:spPr>
          <a:xfrm>
            <a:off x="1186775" y="2860400"/>
            <a:ext cx="73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Curious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5194625" y="2196938"/>
            <a:ext cx="65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😁</a:t>
            </a:r>
            <a:endParaRPr sz="2800"/>
          </a:p>
        </p:txBody>
      </p:sp>
      <p:sp>
        <p:nvSpPr>
          <p:cNvPr id="125" name="Google Shape;125;p16"/>
          <p:cNvSpPr txBox="1"/>
          <p:nvPr/>
        </p:nvSpPr>
        <p:spPr>
          <a:xfrm>
            <a:off x="5101025" y="2648938"/>
            <a:ext cx="83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Happy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856663" y="2243788"/>
            <a:ext cx="58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🙂</a:t>
            </a:r>
            <a:endParaRPr sz="2800"/>
          </a:p>
        </p:txBody>
      </p:sp>
      <p:sp>
        <p:nvSpPr>
          <p:cNvPr id="127" name="Google Shape;127;p16"/>
          <p:cNvSpPr txBox="1"/>
          <p:nvPr/>
        </p:nvSpPr>
        <p:spPr>
          <a:xfrm>
            <a:off x="3714488" y="2751500"/>
            <a:ext cx="83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Okay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6276350" y="2196938"/>
            <a:ext cx="5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😆</a:t>
            </a:r>
            <a:endParaRPr sz="2800"/>
          </a:p>
        </p:txBody>
      </p:sp>
      <p:sp>
        <p:nvSpPr>
          <p:cNvPr id="129" name="Google Shape;129;p16"/>
          <p:cNvSpPr txBox="1"/>
          <p:nvPr/>
        </p:nvSpPr>
        <p:spPr>
          <a:xfrm>
            <a:off x="6257563" y="2687488"/>
            <a:ext cx="83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Satisfied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065302" y="817750"/>
            <a:ext cx="1349700" cy="429900"/>
          </a:xfrm>
          <a:prstGeom prst="chevron">
            <a:avLst>
              <a:gd fmla="val 50000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Research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2272682" y="817775"/>
            <a:ext cx="1443300" cy="4299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Browse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565396" y="817775"/>
            <a:ext cx="1394100" cy="429900"/>
          </a:xfrm>
          <a:prstGeom prst="chevron">
            <a:avLst>
              <a:gd fmla="val 5000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Setup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6036683" y="817775"/>
            <a:ext cx="1443300" cy="429900"/>
          </a:xfrm>
          <a:prstGeom prst="chevron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Review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4821337" y="817775"/>
            <a:ext cx="1349700" cy="4299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75" y="193000"/>
            <a:ext cx="9144000" cy="52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7002150" y="193000"/>
            <a:ext cx="254100" cy="522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7195750" y="193000"/>
            <a:ext cx="1028100" cy="522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8196750" y="193000"/>
            <a:ext cx="947100" cy="5226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280075" y="239350"/>
            <a:ext cx="5977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 Journey Map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1600" y="136225"/>
            <a:ext cx="557401" cy="55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/>
          <p:nvPr/>
        </p:nvSpPr>
        <p:spPr>
          <a:xfrm>
            <a:off x="6871250" y="2219050"/>
            <a:ext cx="12072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0" y="1906475"/>
            <a:ext cx="8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2350513" y="2294800"/>
            <a:ext cx="58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😐</a:t>
            </a:r>
            <a:endParaRPr sz="2800"/>
          </a:p>
        </p:txBody>
      </p:sp>
      <p:sp>
        <p:nvSpPr>
          <p:cNvPr id="144" name="Google Shape;144;p16"/>
          <p:cNvSpPr txBox="1"/>
          <p:nvPr/>
        </p:nvSpPr>
        <p:spPr>
          <a:xfrm>
            <a:off x="2339050" y="2786900"/>
            <a:ext cx="73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Hmm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1065302" y="817750"/>
            <a:ext cx="1349700" cy="429900"/>
          </a:xfrm>
          <a:prstGeom prst="chevron">
            <a:avLst>
              <a:gd fmla="val 50000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Search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2272682" y="817775"/>
            <a:ext cx="1443300" cy="4299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Browse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3565396" y="817775"/>
            <a:ext cx="1394100" cy="429900"/>
          </a:xfrm>
          <a:prstGeom prst="chevron">
            <a:avLst>
              <a:gd fmla="val 5000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Setup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6036683" y="817775"/>
            <a:ext cx="1443300" cy="429900"/>
          </a:xfrm>
          <a:prstGeom prst="chevron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Review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82800" y="890988"/>
            <a:ext cx="98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Stages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82775" y="1562125"/>
            <a:ext cx="97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Pain Point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1065302" y="1469728"/>
            <a:ext cx="12072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Some links are dead when it’s supposed to direct to the play store/app store </a:t>
            </a:r>
            <a:endParaRPr sz="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350521" y="1458065"/>
            <a:ext cx="1176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Not flexible because </a:t>
            </a: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y</a:t>
            </a: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ou have to browse on Google first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4821337" y="817775"/>
            <a:ext cx="1349700" cy="429900"/>
          </a:xfrm>
          <a:prstGeom prst="chevron">
            <a:avLst>
              <a:gd fmla="val 50000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</a:t>
            </a:r>
            <a:endParaRPr b="1"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05175" y="1469728"/>
            <a:ext cx="1176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Need to login every time get into the web</a:t>
            </a:r>
            <a:endParaRPr sz="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4859843" y="1458053"/>
            <a:ext cx="1176900" cy="738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UI of app is a bit confusing </a:t>
            </a:r>
            <a:endParaRPr sz="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6114524" y="1469716"/>
            <a:ext cx="1176900" cy="738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There is no option to ask the Lecturer  and Customer Service in a live chat/call</a:t>
            </a:r>
            <a:endParaRPr sz="7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83713" y="3140013"/>
            <a:ext cx="98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Possible Solution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1048675" y="2361550"/>
            <a:ext cx="1207200" cy="2313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35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Renew the link that directs user to play store/ app store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marR="35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2356225" y="2361546"/>
            <a:ext cx="1165500" cy="2313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Thinking about new platform that accessible anywhere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3622075" y="2361546"/>
            <a:ext cx="1165500" cy="2313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marR="35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Make a one-time login option </a:t>
            </a:r>
            <a:endParaRPr sz="7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4887925" y="2361546"/>
            <a:ext cx="1165500" cy="2313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Revamp the UI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120225" y="2361550"/>
            <a:ext cx="1165500" cy="2313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A4A4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Provide in-app live chat/call for user to ask to Customer Service and Teacher</a:t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30399" lvl="0" marL="6875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4A4A4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-75" y="193000"/>
            <a:ext cx="9144000" cy="52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7002150" y="193000"/>
            <a:ext cx="254100" cy="522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7195750" y="193000"/>
            <a:ext cx="1028100" cy="522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8196750" y="193000"/>
            <a:ext cx="947100" cy="5226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280075" y="239350"/>
            <a:ext cx="5977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 Journey Map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1600" y="136225"/>
            <a:ext cx="557401" cy="5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has to browse on Google first before get into the course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has no option to contact Customer Service and asking Lecturer in live chat/call.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feels that the UI is confusing and need a better one that is </a:t>
            </a:r>
            <a:r>
              <a:rPr lang="en"/>
              <a:t>easy</a:t>
            </a:r>
            <a:r>
              <a:rPr lang="en"/>
              <a:t> to understand.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Purpose/Objectives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Create a mobile application for courses with an attractive User Interface and available live chat/call features for student to ask teachers and customer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Application that is made can help students learn RevoU course material flexibly with full </a:t>
            </a:r>
            <a:r>
              <a:rPr lang="en"/>
              <a:t>features</a:t>
            </a:r>
            <a:r>
              <a:rPr lang="en"/>
              <a:t> and live interaction and students can also monitor the courses that they taken.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OKR #1: </a:t>
            </a:r>
            <a:r>
              <a:rPr b="1" lang="en"/>
              <a:t>Increase the number of students from 25% to 50%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OKR #2: </a:t>
            </a:r>
            <a:r>
              <a:rPr b="1" lang="en"/>
              <a:t>Increase the </a:t>
            </a:r>
            <a:r>
              <a:rPr b="1" lang="en"/>
              <a:t>active</a:t>
            </a:r>
            <a:r>
              <a:rPr b="1" lang="en"/>
              <a:t> students that </a:t>
            </a:r>
            <a:r>
              <a:rPr b="1" lang="en"/>
              <a:t>complete</a:t>
            </a:r>
            <a:r>
              <a:rPr b="1" lang="en"/>
              <a:t> the course in app from 30% to 60%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Methodology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Method: </a:t>
            </a:r>
            <a:r>
              <a:rPr b="1" lang="en"/>
              <a:t>Survey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behaviour in using courses </a:t>
            </a:r>
            <a:r>
              <a:rPr lang="en"/>
              <a:t>platform</a:t>
            </a:r>
            <a:r>
              <a:rPr lang="en"/>
              <a:t> based on their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pain points that they face </a:t>
            </a:r>
            <a:r>
              <a:rPr lang="en"/>
              <a:t>during</a:t>
            </a:r>
            <a:r>
              <a:rPr lang="en"/>
              <a:t> using the course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features that they need to support their study in the platform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 &amp; Target Respondent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Size: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25 respondents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Target Respondents: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Male or Female age 17 - 25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any city in Indonesia with </a:t>
            </a:r>
            <a:r>
              <a:rPr lang="en"/>
              <a:t>available internet connection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 student/Fresh graduate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of</a:t>
            </a:r>
            <a:r>
              <a:rPr lang="en"/>
              <a:t> live teaching online learning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