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ProximaNova-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3a196d24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3a196d24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4dd645a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4dd645a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4dd645a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4dd645a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4dd645a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4dd645a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a9a5079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a9a5079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a09adc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a09adc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a196d24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a196d24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Problem Understanding &amp; Prioritization</a:t>
            </a:r>
            <a:endParaRPr sz="3500"/>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Muhamad Rayhand Prasetya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has to browse on Google first before get into the course website.</a:t>
            </a:r>
            <a:endParaRPr/>
          </a:p>
          <a:p>
            <a:pPr indent="-342900" lvl="0" marL="457200" rtl="0" algn="l">
              <a:spcBef>
                <a:spcPts val="0"/>
              </a:spcBef>
              <a:spcAft>
                <a:spcPts val="0"/>
              </a:spcAft>
              <a:buSzPts val="1800"/>
              <a:buChar char="●"/>
            </a:pPr>
            <a:r>
              <a:rPr lang="en"/>
              <a:t>User has no option to contact Customer Service and asking Lecturer one-on-one in live chat/call.</a:t>
            </a:r>
            <a:endParaRPr/>
          </a:p>
          <a:p>
            <a:pPr indent="-342900" lvl="0" marL="457200" rtl="0" algn="l">
              <a:spcBef>
                <a:spcPts val="0"/>
              </a:spcBef>
              <a:spcAft>
                <a:spcPts val="0"/>
              </a:spcAft>
              <a:buSzPts val="1800"/>
              <a:buChar char="●"/>
            </a:pPr>
            <a:r>
              <a:rPr lang="en"/>
              <a:t>User feels that the UI is confusing and need a better one that is easy to understand.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Might We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How might we</a:t>
            </a:r>
            <a:r>
              <a:rPr lang="en"/>
              <a:t> develop an online course mobile platform </a:t>
            </a:r>
            <a:r>
              <a:rPr b="1" lang="en"/>
              <a:t>for</a:t>
            </a:r>
            <a:r>
              <a:rPr lang="en"/>
              <a:t> RevoU students </a:t>
            </a:r>
            <a:r>
              <a:rPr b="1" lang="en"/>
              <a:t>so that</a:t>
            </a:r>
            <a:r>
              <a:rPr lang="en"/>
              <a:t> they can explore all courses material on phone and without need to open browser anymore.</a:t>
            </a:r>
            <a:endParaRPr/>
          </a:p>
          <a:p>
            <a:pPr indent="-342900" lvl="0" marL="457200" rtl="0" algn="l">
              <a:spcBef>
                <a:spcPts val="0"/>
              </a:spcBef>
              <a:spcAft>
                <a:spcPts val="0"/>
              </a:spcAft>
              <a:buSzPts val="1800"/>
              <a:buChar char="●"/>
            </a:pPr>
            <a:r>
              <a:rPr b="1" lang="en"/>
              <a:t>How might we</a:t>
            </a:r>
            <a:r>
              <a:rPr lang="en"/>
              <a:t> provide one-on-one live session between students and lecturer and customer service feature </a:t>
            </a:r>
            <a:r>
              <a:rPr b="1" lang="en"/>
              <a:t>for</a:t>
            </a:r>
            <a:r>
              <a:rPr lang="en"/>
              <a:t> RevoU students </a:t>
            </a:r>
            <a:r>
              <a:rPr b="1" lang="en"/>
              <a:t>so that</a:t>
            </a:r>
            <a:r>
              <a:rPr lang="en"/>
              <a:t> it allows immediate answers to questions.</a:t>
            </a:r>
            <a:endParaRPr/>
          </a:p>
          <a:p>
            <a:pPr indent="-342900" lvl="0" marL="457200" rtl="0" algn="l">
              <a:spcBef>
                <a:spcPts val="0"/>
              </a:spcBef>
              <a:spcAft>
                <a:spcPts val="0"/>
              </a:spcAft>
              <a:buSzPts val="1800"/>
              <a:buChar char="●"/>
            </a:pPr>
            <a:r>
              <a:rPr b="1" lang="en"/>
              <a:t>How might we</a:t>
            </a:r>
            <a:r>
              <a:rPr lang="en"/>
              <a:t> design a better and responsive UI </a:t>
            </a:r>
            <a:r>
              <a:rPr b="1" lang="en"/>
              <a:t>for</a:t>
            </a:r>
            <a:r>
              <a:rPr lang="en"/>
              <a:t> RevoU students </a:t>
            </a:r>
            <a:r>
              <a:rPr b="1" lang="en"/>
              <a:t>so that </a:t>
            </a:r>
            <a:r>
              <a:rPr lang="en"/>
              <a:t>it makes it easier and makes students comfortable when using the application.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4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Prioritization</a:t>
            </a:r>
            <a:endParaRPr/>
          </a:p>
        </p:txBody>
      </p:sp>
      <p:cxnSp>
        <p:nvCxnSpPr>
          <p:cNvPr id="75" name="Google Shape;75;p16"/>
          <p:cNvCxnSpPr/>
          <p:nvPr/>
        </p:nvCxnSpPr>
        <p:spPr>
          <a:xfrm>
            <a:off x="4999175" y="1158850"/>
            <a:ext cx="0" cy="3555300"/>
          </a:xfrm>
          <a:prstGeom prst="straightConnector1">
            <a:avLst/>
          </a:prstGeom>
          <a:noFill/>
          <a:ln cap="flat" cmpd="sng" w="9525">
            <a:solidFill>
              <a:srgbClr val="595959"/>
            </a:solidFill>
            <a:prstDash val="solid"/>
            <a:round/>
            <a:headEnd len="sm" w="sm" type="none"/>
            <a:tailEnd len="sm" w="sm" type="none"/>
          </a:ln>
        </p:spPr>
      </p:cxnSp>
      <p:sp>
        <p:nvSpPr>
          <p:cNvPr id="76" name="Google Shape;76;p16"/>
          <p:cNvSpPr txBox="1"/>
          <p:nvPr/>
        </p:nvSpPr>
        <p:spPr>
          <a:xfrm>
            <a:off x="2547700" y="814075"/>
            <a:ext cx="1209600" cy="401100"/>
          </a:xfrm>
          <a:prstGeom prst="rect">
            <a:avLst/>
          </a:prstGeom>
          <a:noFill/>
          <a:ln>
            <a:noFill/>
          </a:ln>
        </p:spPr>
        <p:txBody>
          <a:bodyPr anchorCtr="0" anchor="t" bIns="91825" lIns="91825" spcFirstLastPara="1" rIns="91825" wrap="square" tIns="918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aleway"/>
                <a:ea typeface="Raleway"/>
                <a:cs typeface="Raleway"/>
                <a:sym typeface="Raleway"/>
              </a:rPr>
              <a:t>Urgent</a:t>
            </a:r>
            <a:endParaRPr b="1" i="0" sz="1400" u="none" cap="none" strike="noStrike">
              <a:solidFill>
                <a:srgbClr val="000000"/>
              </a:solidFill>
              <a:latin typeface="Raleway"/>
              <a:ea typeface="Raleway"/>
              <a:cs typeface="Raleway"/>
              <a:sym typeface="Raleway"/>
            </a:endParaRPr>
          </a:p>
        </p:txBody>
      </p:sp>
      <p:cxnSp>
        <p:nvCxnSpPr>
          <p:cNvPr id="77" name="Google Shape;77;p16"/>
          <p:cNvCxnSpPr/>
          <p:nvPr/>
        </p:nvCxnSpPr>
        <p:spPr>
          <a:xfrm>
            <a:off x="1381775" y="2936500"/>
            <a:ext cx="7234800" cy="0"/>
          </a:xfrm>
          <a:prstGeom prst="straightConnector1">
            <a:avLst/>
          </a:prstGeom>
          <a:noFill/>
          <a:ln cap="flat" cmpd="sng" w="9525">
            <a:solidFill>
              <a:srgbClr val="595959"/>
            </a:solidFill>
            <a:prstDash val="solid"/>
            <a:round/>
            <a:headEnd len="sm" w="sm" type="none"/>
            <a:tailEnd len="sm" w="sm" type="none"/>
          </a:ln>
        </p:spPr>
      </p:cxnSp>
      <p:sp>
        <p:nvSpPr>
          <p:cNvPr id="78" name="Google Shape;78;p16"/>
          <p:cNvSpPr txBox="1"/>
          <p:nvPr/>
        </p:nvSpPr>
        <p:spPr>
          <a:xfrm>
            <a:off x="282750" y="1701000"/>
            <a:ext cx="1156500" cy="401100"/>
          </a:xfrm>
          <a:prstGeom prst="rect">
            <a:avLst/>
          </a:prstGeom>
          <a:noFill/>
          <a:ln>
            <a:noFill/>
          </a:ln>
        </p:spPr>
        <p:txBody>
          <a:bodyPr anchorCtr="0" anchor="t" bIns="91825" lIns="91825" spcFirstLastPara="1" rIns="91825" wrap="square" tIns="918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aleway"/>
                <a:ea typeface="Raleway"/>
                <a:cs typeface="Raleway"/>
                <a:sym typeface="Raleway"/>
              </a:rPr>
              <a:t>Important</a:t>
            </a:r>
            <a:endParaRPr b="1" i="0" sz="1400" u="none" cap="none" strike="noStrike">
              <a:solidFill>
                <a:srgbClr val="000000"/>
              </a:solidFill>
              <a:latin typeface="Raleway"/>
              <a:ea typeface="Raleway"/>
              <a:cs typeface="Raleway"/>
              <a:sym typeface="Raleway"/>
            </a:endParaRPr>
          </a:p>
        </p:txBody>
      </p:sp>
      <p:sp>
        <p:nvSpPr>
          <p:cNvPr id="79" name="Google Shape;79;p16"/>
          <p:cNvSpPr txBox="1"/>
          <p:nvPr/>
        </p:nvSpPr>
        <p:spPr>
          <a:xfrm>
            <a:off x="6039225" y="814075"/>
            <a:ext cx="1209600" cy="401100"/>
          </a:xfrm>
          <a:prstGeom prst="rect">
            <a:avLst/>
          </a:prstGeom>
          <a:noFill/>
          <a:ln>
            <a:noFill/>
          </a:ln>
        </p:spPr>
        <p:txBody>
          <a:bodyPr anchorCtr="0" anchor="t" bIns="91825" lIns="91825" spcFirstLastPara="1" rIns="91825" wrap="square" tIns="918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aleway"/>
                <a:ea typeface="Raleway"/>
                <a:cs typeface="Raleway"/>
                <a:sym typeface="Raleway"/>
              </a:rPr>
              <a:t>Not Urgent</a:t>
            </a:r>
            <a:endParaRPr b="1" i="0" sz="1400" u="none" cap="none" strike="noStrike">
              <a:solidFill>
                <a:srgbClr val="000000"/>
              </a:solidFill>
              <a:latin typeface="Raleway"/>
              <a:ea typeface="Raleway"/>
              <a:cs typeface="Raleway"/>
              <a:sym typeface="Raleway"/>
            </a:endParaRPr>
          </a:p>
        </p:txBody>
      </p:sp>
      <p:sp>
        <p:nvSpPr>
          <p:cNvPr id="80" name="Google Shape;80;p16"/>
          <p:cNvSpPr txBox="1"/>
          <p:nvPr/>
        </p:nvSpPr>
        <p:spPr>
          <a:xfrm>
            <a:off x="228600" y="3467825"/>
            <a:ext cx="1156500" cy="616500"/>
          </a:xfrm>
          <a:prstGeom prst="rect">
            <a:avLst/>
          </a:prstGeom>
          <a:noFill/>
          <a:ln>
            <a:noFill/>
          </a:ln>
        </p:spPr>
        <p:txBody>
          <a:bodyPr anchorCtr="0" anchor="t" bIns="91825" lIns="91825" spcFirstLastPara="1" rIns="91825" wrap="square" tIns="918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aleway"/>
                <a:ea typeface="Raleway"/>
                <a:cs typeface="Raleway"/>
                <a:sym typeface="Raleway"/>
              </a:rPr>
              <a:t>Not Important</a:t>
            </a:r>
            <a:endParaRPr b="1" i="0" sz="1400" u="none" cap="none" strike="noStrike">
              <a:solidFill>
                <a:srgbClr val="000000"/>
              </a:solidFill>
              <a:latin typeface="Raleway"/>
              <a:ea typeface="Raleway"/>
              <a:cs typeface="Raleway"/>
              <a:sym typeface="Raleway"/>
            </a:endParaRPr>
          </a:p>
        </p:txBody>
      </p:sp>
      <p:sp>
        <p:nvSpPr>
          <p:cNvPr id="81" name="Google Shape;81;p16"/>
          <p:cNvSpPr txBox="1"/>
          <p:nvPr/>
        </p:nvSpPr>
        <p:spPr>
          <a:xfrm>
            <a:off x="1991663" y="1464200"/>
            <a:ext cx="25518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100">
                <a:solidFill>
                  <a:schemeClr val="dk2"/>
                </a:solidFill>
              </a:rPr>
              <a:t>How might we</a:t>
            </a:r>
            <a:r>
              <a:rPr lang="en" sz="1100">
                <a:solidFill>
                  <a:schemeClr val="dk2"/>
                </a:solidFill>
              </a:rPr>
              <a:t> develop an online course mobile platform </a:t>
            </a:r>
            <a:r>
              <a:rPr b="1" lang="en" sz="1100">
                <a:solidFill>
                  <a:schemeClr val="dk2"/>
                </a:solidFill>
              </a:rPr>
              <a:t>for</a:t>
            </a:r>
            <a:r>
              <a:rPr lang="en" sz="1100">
                <a:solidFill>
                  <a:schemeClr val="dk2"/>
                </a:solidFill>
              </a:rPr>
              <a:t> RevoU students </a:t>
            </a:r>
            <a:r>
              <a:rPr b="1" lang="en" sz="1100">
                <a:solidFill>
                  <a:schemeClr val="dk2"/>
                </a:solidFill>
              </a:rPr>
              <a:t>so that</a:t>
            </a:r>
            <a:r>
              <a:rPr lang="en" sz="1100">
                <a:solidFill>
                  <a:schemeClr val="dk2"/>
                </a:solidFill>
              </a:rPr>
              <a:t> they can explore all courses material on phone and without need to open browser anymore.</a:t>
            </a:r>
            <a:endParaRPr sz="700"/>
          </a:p>
        </p:txBody>
      </p:sp>
      <p:sp>
        <p:nvSpPr>
          <p:cNvPr id="82" name="Google Shape;82;p16"/>
          <p:cNvSpPr txBox="1"/>
          <p:nvPr/>
        </p:nvSpPr>
        <p:spPr>
          <a:xfrm>
            <a:off x="5095900" y="1174938"/>
            <a:ext cx="1844700" cy="17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100">
                <a:solidFill>
                  <a:schemeClr val="dk2"/>
                </a:solidFill>
              </a:rPr>
              <a:t>How might we</a:t>
            </a:r>
            <a:r>
              <a:rPr lang="en" sz="1100">
                <a:solidFill>
                  <a:schemeClr val="dk2"/>
                </a:solidFill>
              </a:rPr>
              <a:t> provide one-on-one live session between students and lecturer and customer service feature </a:t>
            </a:r>
            <a:r>
              <a:rPr b="1" lang="en" sz="1100">
                <a:solidFill>
                  <a:schemeClr val="dk2"/>
                </a:solidFill>
              </a:rPr>
              <a:t>for</a:t>
            </a:r>
            <a:r>
              <a:rPr lang="en" sz="1100">
                <a:solidFill>
                  <a:schemeClr val="dk2"/>
                </a:solidFill>
              </a:rPr>
              <a:t> RevoU students </a:t>
            </a:r>
            <a:r>
              <a:rPr b="1" lang="en" sz="1100">
                <a:solidFill>
                  <a:schemeClr val="dk2"/>
                </a:solidFill>
              </a:rPr>
              <a:t>so that</a:t>
            </a:r>
            <a:r>
              <a:rPr lang="en" sz="1100">
                <a:solidFill>
                  <a:schemeClr val="dk2"/>
                </a:solidFill>
              </a:rPr>
              <a:t> it allows immediate answers to questions.</a:t>
            </a:r>
            <a:endParaRPr sz="1100"/>
          </a:p>
        </p:txBody>
      </p:sp>
      <p:sp>
        <p:nvSpPr>
          <p:cNvPr id="83" name="Google Shape;83;p16"/>
          <p:cNvSpPr txBox="1"/>
          <p:nvPr/>
        </p:nvSpPr>
        <p:spPr>
          <a:xfrm>
            <a:off x="7176175" y="1147650"/>
            <a:ext cx="17982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solidFill>
                  <a:schemeClr val="dk2"/>
                </a:solidFill>
              </a:rPr>
              <a:t>How might we</a:t>
            </a:r>
            <a:r>
              <a:rPr lang="en" sz="1200">
                <a:solidFill>
                  <a:schemeClr val="dk2"/>
                </a:solidFill>
              </a:rPr>
              <a:t> design a better and responsive UI </a:t>
            </a:r>
            <a:r>
              <a:rPr b="1" lang="en" sz="1200">
                <a:solidFill>
                  <a:schemeClr val="dk2"/>
                </a:solidFill>
              </a:rPr>
              <a:t>for</a:t>
            </a:r>
            <a:r>
              <a:rPr lang="en" sz="1200">
                <a:solidFill>
                  <a:schemeClr val="dk2"/>
                </a:solidFill>
              </a:rPr>
              <a:t> RevoU students </a:t>
            </a:r>
            <a:r>
              <a:rPr b="1" lang="en" sz="1200">
                <a:solidFill>
                  <a:schemeClr val="dk2"/>
                </a:solidFill>
              </a:rPr>
              <a:t>so that </a:t>
            </a:r>
            <a:r>
              <a:rPr lang="en" sz="1200">
                <a:solidFill>
                  <a:schemeClr val="dk2"/>
                </a:solidFill>
              </a:rPr>
              <a:t>it makes it easier and makes students comfortable when using the application. </a:t>
            </a:r>
            <a:endParaRPr sz="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it’s important?</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AutoNum type="arabicPeriod"/>
            </a:pPr>
            <a:r>
              <a:rPr lang="en"/>
              <a:t>Creating mobile app is very </a:t>
            </a:r>
            <a:r>
              <a:rPr lang="en"/>
              <a:t>important for students</a:t>
            </a:r>
            <a:r>
              <a:rPr lang="en"/>
              <a:t> where it helps students to manage their own courses and </a:t>
            </a:r>
            <a:r>
              <a:rPr lang="en"/>
              <a:t>assignment</a:t>
            </a:r>
            <a:r>
              <a:rPr lang="en"/>
              <a:t> without have to open in browser anymore and more flexible.</a:t>
            </a:r>
            <a:endParaRPr/>
          </a:p>
          <a:p>
            <a:pPr indent="-334327" lvl="0" marL="457200" rtl="0" algn="l">
              <a:lnSpc>
                <a:spcPct val="150000"/>
              </a:lnSpc>
              <a:spcBef>
                <a:spcPts val="0"/>
              </a:spcBef>
              <a:spcAft>
                <a:spcPts val="0"/>
              </a:spcAft>
              <a:buSzPct val="100000"/>
              <a:buAutoNum type="arabicPeriod"/>
            </a:pPr>
            <a:r>
              <a:rPr lang="en"/>
              <a:t>It’s important for students to have live chat/call with lecturer that can help to make the session encourages debate and allows immediate answers to questions. Also have a live chat/call with customer service would be easier in terms of explaining problem about the app. </a:t>
            </a:r>
            <a:endParaRPr/>
          </a:p>
          <a:p>
            <a:pPr indent="-334327" lvl="0" marL="457200" rtl="0" algn="l">
              <a:lnSpc>
                <a:spcPct val="150000"/>
              </a:lnSpc>
              <a:spcBef>
                <a:spcPts val="0"/>
              </a:spcBef>
              <a:spcAft>
                <a:spcPts val="0"/>
              </a:spcAft>
              <a:buSzPct val="100000"/>
              <a:buAutoNum type="arabicPeriod"/>
            </a:pPr>
            <a:r>
              <a:rPr lang="en"/>
              <a:t>It’s important to have a good and </a:t>
            </a:r>
            <a:r>
              <a:rPr lang="en"/>
              <a:t>responsive</a:t>
            </a:r>
            <a:r>
              <a:rPr lang="en"/>
              <a:t> UI, but it can be done in a certain time and not that urgent as long as it doesn’t load every time open </a:t>
            </a:r>
            <a:r>
              <a:rPr lang="en"/>
              <a:t>another</a:t>
            </a:r>
            <a:r>
              <a:rPr lang="en"/>
              <a:t> menu.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00675"/>
            <a:ext cx="8520600" cy="48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Product Requirement Document</a:t>
            </a:r>
            <a:endParaRPr sz="2000"/>
          </a:p>
        </p:txBody>
      </p:sp>
      <p:sp>
        <p:nvSpPr>
          <p:cNvPr id="95" name="Google Shape;95;p18"/>
          <p:cNvSpPr txBox="1"/>
          <p:nvPr>
            <p:ph idx="1" type="body"/>
          </p:nvPr>
        </p:nvSpPr>
        <p:spPr>
          <a:xfrm>
            <a:off x="311700" y="538775"/>
            <a:ext cx="6187800" cy="4454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b="1" lang="en" sz="1200"/>
              <a:t>The problem</a:t>
            </a:r>
            <a:endParaRPr b="1" sz="1200"/>
          </a:p>
          <a:p>
            <a:pPr indent="0" lvl="0" marL="0" rtl="0" algn="l">
              <a:lnSpc>
                <a:spcPct val="105000"/>
              </a:lnSpc>
              <a:spcBef>
                <a:spcPts val="1200"/>
              </a:spcBef>
              <a:spcAft>
                <a:spcPts val="0"/>
              </a:spcAft>
              <a:buSzPts val="358"/>
              <a:buNone/>
            </a:pPr>
            <a:r>
              <a:rPr lang="en" sz="1185"/>
              <a:t>Students need mobile </a:t>
            </a:r>
            <a:r>
              <a:rPr lang="en" sz="1185"/>
              <a:t>platform</a:t>
            </a:r>
            <a:r>
              <a:rPr lang="en" sz="1185"/>
              <a:t> to access courses </a:t>
            </a:r>
            <a:r>
              <a:rPr lang="en" sz="1185"/>
              <a:t>material</a:t>
            </a:r>
            <a:r>
              <a:rPr lang="en" sz="1185"/>
              <a:t> in term of flexibility. This is important for </a:t>
            </a:r>
            <a:r>
              <a:rPr lang="en" sz="1185"/>
              <a:t>students where it helps students to manage their own courses and assignment without have to open in browser anymore. By creating mobile app, it will help in increasing the number of active students that complete the course with expectation they graduate on time.</a:t>
            </a:r>
            <a:endParaRPr sz="1185"/>
          </a:p>
          <a:p>
            <a:pPr indent="0" lvl="0" marL="0" rtl="0" algn="l">
              <a:lnSpc>
                <a:spcPct val="105000"/>
              </a:lnSpc>
              <a:spcBef>
                <a:spcPts val="1200"/>
              </a:spcBef>
              <a:spcAft>
                <a:spcPts val="0"/>
              </a:spcAft>
              <a:buSzPts val="358"/>
              <a:buNone/>
            </a:pPr>
            <a:r>
              <a:rPr b="1" lang="en" sz="1200"/>
              <a:t>High Level Approach</a:t>
            </a:r>
            <a:endParaRPr b="1" sz="1200"/>
          </a:p>
          <a:p>
            <a:pPr indent="-297497" lvl="0" marL="457200" rtl="0" algn="l">
              <a:lnSpc>
                <a:spcPct val="105000"/>
              </a:lnSpc>
              <a:spcBef>
                <a:spcPts val="1200"/>
              </a:spcBef>
              <a:spcAft>
                <a:spcPts val="0"/>
              </a:spcAft>
              <a:buSzPts val="1085"/>
              <a:buChar char="●"/>
            </a:pPr>
            <a:r>
              <a:rPr lang="en" sz="1085"/>
              <a:t>Collab with UI/UX team in designing the mockup and prototype</a:t>
            </a:r>
            <a:endParaRPr sz="1085"/>
          </a:p>
          <a:p>
            <a:pPr indent="-297497" lvl="0" marL="457200" rtl="0" algn="l">
              <a:lnSpc>
                <a:spcPct val="105000"/>
              </a:lnSpc>
              <a:spcBef>
                <a:spcPts val="0"/>
              </a:spcBef>
              <a:spcAft>
                <a:spcPts val="0"/>
              </a:spcAft>
              <a:buSzPts val="1085"/>
              <a:buChar char="●"/>
            </a:pPr>
            <a:r>
              <a:rPr lang="en" sz="1085"/>
              <a:t>Collab with IT Department in creating the mobile app, test, debug, trial &amp; error, and deploy to Play store or App store</a:t>
            </a:r>
            <a:endParaRPr sz="1085"/>
          </a:p>
          <a:p>
            <a:pPr indent="-297497" lvl="0" marL="457200" rtl="0" algn="l">
              <a:lnSpc>
                <a:spcPct val="105000"/>
              </a:lnSpc>
              <a:spcBef>
                <a:spcPts val="0"/>
              </a:spcBef>
              <a:spcAft>
                <a:spcPts val="0"/>
              </a:spcAft>
              <a:buSzPts val="1085"/>
              <a:buChar char="●"/>
            </a:pPr>
            <a:r>
              <a:rPr lang="en" sz="1085"/>
              <a:t>Monitor the progress after app launch, is there any problem with the app</a:t>
            </a:r>
            <a:endParaRPr sz="1085"/>
          </a:p>
          <a:p>
            <a:pPr indent="0" lvl="0" marL="0" rtl="0" algn="l">
              <a:lnSpc>
                <a:spcPct val="100000"/>
              </a:lnSpc>
              <a:spcBef>
                <a:spcPts val="1200"/>
              </a:spcBef>
              <a:spcAft>
                <a:spcPts val="0"/>
              </a:spcAft>
              <a:buSzPts val="358"/>
              <a:buNone/>
            </a:pPr>
            <a:r>
              <a:rPr b="1" lang="en" sz="1200"/>
              <a:t>Goals &amp; Success</a:t>
            </a:r>
            <a:endParaRPr b="1" sz="1200"/>
          </a:p>
          <a:p>
            <a:pPr indent="0" lvl="0" marL="0" rtl="0" algn="l">
              <a:lnSpc>
                <a:spcPct val="100000"/>
              </a:lnSpc>
              <a:spcBef>
                <a:spcPts val="1200"/>
              </a:spcBef>
              <a:spcAft>
                <a:spcPts val="0"/>
              </a:spcAft>
              <a:buSzPts val="358"/>
              <a:buNone/>
            </a:pPr>
            <a:r>
              <a:rPr lang="en" sz="1085"/>
              <a:t>Goal</a:t>
            </a:r>
            <a:endParaRPr sz="1085"/>
          </a:p>
          <a:p>
            <a:pPr indent="0" lvl="0" marL="0" rtl="0" algn="l">
              <a:lnSpc>
                <a:spcPct val="100000"/>
              </a:lnSpc>
              <a:spcBef>
                <a:spcPts val="1200"/>
              </a:spcBef>
              <a:spcAft>
                <a:spcPts val="0"/>
              </a:spcAft>
              <a:buSzPts val="358"/>
              <a:buNone/>
            </a:pPr>
            <a:r>
              <a:rPr lang="en" sz="1100"/>
              <a:t>Provide better course platform with better user experiences, load content faster, and are easier to use.</a:t>
            </a:r>
            <a:endParaRPr sz="1100"/>
          </a:p>
          <a:p>
            <a:pPr indent="0" lvl="0" marL="0" rtl="0" algn="l">
              <a:lnSpc>
                <a:spcPct val="100000"/>
              </a:lnSpc>
              <a:spcBef>
                <a:spcPts val="1200"/>
              </a:spcBef>
              <a:spcAft>
                <a:spcPts val="0"/>
              </a:spcAft>
              <a:buSzPts val="358"/>
              <a:buNone/>
            </a:pPr>
            <a:r>
              <a:rPr lang="en" sz="1100"/>
              <a:t>Success</a:t>
            </a:r>
            <a:endParaRPr sz="1100"/>
          </a:p>
          <a:p>
            <a:pPr indent="0" lvl="0" marL="0" rtl="0" algn="l">
              <a:lnSpc>
                <a:spcPct val="100000"/>
              </a:lnSpc>
              <a:spcBef>
                <a:spcPts val="1200"/>
              </a:spcBef>
              <a:spcAft>
                <a:spcPts val="0"/>
              </a:spcAft>
              <a:buClr>
                <a:schemeClr val="dk1"/>
              </a:buClr>
              <a:buSzPts val="1100"/>
              <a:buFont typeface="Arial"/>
              <a:buNone/>
            </a:pPr>
            <a:r>
              <a:rPr lang="en" sz="1100">
                <a:solidFill>
                  <a:srgbClr val="666666"/>
                </a:solidFill>
              </a:rPr>
              <a:t>Number of active students that complete the course in app increase from 30% to 60%</a:t>
            </a:r>
            <a:endParaRPr sz="1100"/>
          </a:p>
          <a:p>
            <a:pPr indent="0" lvl="0" marL="0" rtl="0" algn="l">
              <a:spcBef>
                <a:spcPts val="1200"/>
              </a:spcBef>
              <a:spcAft>
                <a:spcPts val="0"/>
              </a:spcAft>
              <a:buSzPts val="358"/>
              <a:buNone/>
            </a:pPr>
            <a:r>
              <a:t/>
            </a:r>
            <a:endParaRPr sz="1100"/>
          </a:p>
          <a:p>
            <a:pPr indent="0" lvl="0" marL="0" rtl="0" algn="l">
              <a:lnSpc>
                <a:spcPct val="105000"/>
              </a:lnSpc>
              <a:spcBef>
                <a:spcPts val="1200"/>
              </a:spcBef>
              <a:spcAft>
                <a:spcPts val="0"/>
              </a:spcAft>
              <a:buSzPts val="358"/>
              <a:buNone/>
            </a:pPr>
            <a:r>
              <a:rPr lang="en" sz="1085"/>
              <a:t> </a:t>
            </a:r>
            <a:endParaRPr sz="10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0"/>
              </a:spcAft>
              <a:buSzPts val="358"/>
              <a:buNone/>
            </a:pPr>
            <a:r>
              <a:t/>
            </a:r>
            <a:endParaRPr sz="1085"/>
          </a:p>
          <a:p>
            <a:pPr indent="0" lvl="0" marL="0" rtl="0" algn="l">
              <a:lnSpc>
                <a:spcPct val="105000"/>
              </a:lnSpc>
              <a:spcBef>
                <a:spcPts val="1200"/>
              </a:spcBef>
              <a:spcAft>
                <a:spcPts val="1200"/>
              </a:spcAft>
              <a:buSzPts val="358"/>
              <a:buNone/>
            </a:pPr>
            <a:r>
              <a:t/>
            </a:r>
            <a:endParaRPr sz="1085"/>
          </a:p>
        </p:txBody>
      </p:sp>
      <p:sp>
        <p:nvSpPr>
          <p:cNvPr id="96" name="Google Shape;96;p18"/>
          <p:cNvSpPr/>
          <p:nvPr/>
        </p:nvSpPr>
        <p:spPr>
          <a:xfrm>
            <a:off x="6733500" y="829400"/>
            <a:ext cx="2410500" cy="1312800"/>
          </a:xfrm>
          <a:prstGeom prst="rect">
            <a:avLst/>
          </a:prstGeom>
          <a:solidFill>
            <a:srgbClr val="EEEEEE"/>
          </a:solidFill>
          <a:ln>
            <a:noFill/>
          </a:ln>
        </p:spPr>
        <p:txBody>
          <a:bodyPr anchorCtr="0" anchor="ctr" bIns="163200" lIns="163200" spcFirstLastPara="1" rIns="163200" wrap="square" tIns="163200">
            <a:noAutofit/>
          </a:bodyPr>
          <a:lstStyle/>
          <a:p>
            <a:pPr indent="0" lvl="0" marL="0" rtl="0" algn="l">
              <a:spcBef>
                <a:spcPts val="0"/>
              </a:spcBef>
              <a:spcAft>
                <a:spcPts val="0"/>
              </a:spcAft>
              <a:buNone/>
            </a:pPr>
            <a:r>
              <a:rPr b="1" lang="en" sz="1100"/>
              <a:t>Project:</a:t>
            </a:r>
            <a:r>
              <a:rPr lang="en" sz="1100"/>
              <a:t> RevoU Mobile App</a:t>
            </a:r>
            <a:endParaRPr sz="1100"/>
          </a:p>
          <a:p>
            <a:pPr indent="0" lvl="0" marL="0" rtl="0" algn="l">
              <a:spcBef>
                <a:spcPts val="0"/>
              </a:spcBef>
              <a:spcAft>
                <a:spcPts val="0"/>
              </a:spcAft>
              <a:buNone/>
            </a:pPr>
            <a:r>
              <a:rPr b="1" lang="en" sz="1100"/>
              <a:t>Team</a:t>
            </a:r>
            <a:r>
              <a:rPr lang="en" sz="1100"/>
              <a:t>: Product</a:t>
            </a:r>
            <a:endParaRPr sz="1100"/>
          </a:p>
          <a:p>
            <a:pPr indent="0" lvl="0" marL="0" rtl="0" algn="l">
              <a:spcBef>
                <a:spcPts val="0"/>
              </a:spcBef>
              <a:spcAft>
                <a:spcPts val="0"/>
              </a:spcAft>
              <a:buNone/>
            </a:pPr>
            <a:r>
              <a:rPr b="1" lang="en" sz="1100"/>
              <a:t>Contributors:</a:t>
            </a:r>
            <a:r>
              <a:rPr lang="en" sz="1100"/>
              <a:t> Product Manager and Engineers</a:t>
            </a:r>
            <a:endParaRPr sz="1100"/>
          </a:p>
          <a:p>
            <a:pPr indent="0" lvl="0" marL="0" rtl="0" algn="l">
              <a:spcBef>
                <a:spcPts val="0"/>
              </a:spcBef>
              <a:spcAft>
                <a:spcPts val="0"/>
              </a:spcAft>
              <a:buNone/>
            </a:pPr>
            <a:r>
              <a:rPr b="1" lang="en" sz="1100"/>
              <a:t>Progress</a:t>
            </a:r>
            <a:r>
              <a:rPr lang="en" sz="1100"/>
              <a:t>: Problem Understanding &amp; Prioritization </a:t>
            </a:r>
            <a:endParaRPr sz="1100"/>
          </a:p>
          <a:p>
            <a:pPr indent="0" lvl="0" marL="0" rtl="0" algn="l">
              <a:spcBef>
                <a:spcPts val="0"/>
              </a:spcBef>
              <a:spcAft>
                <a:spcPts val="0"/>
              </a:spcAft>
              <a:buNone/>
            </a:pPr>
            <a:r>
              <a:rPr b="1" lang="en" sz="1100"/>
              <a:t>Shipping:</a:t>
            </a:r>
            <a:r>
              <a:rPr lang="en" sz="1100"/>
              <a:t> 23 Agustus 2022</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Thank you</a:t>
            </a:r>
            <a:endParaRPr sz="3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