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
      <p:font typeface="Lexen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17BBC4-FD4F-4C46-B822-D25DF06576BF}">
  <a:tblStyle styleId="{8017BBC4-FD4F-4C46-B822-D25DF06576B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5.xml"/><Relationship Id="rId22" Type="http://schemas.openxmlformats.org/officeDocument/2006/relationships/font" Target="fonts/Lexend-regular.fntdata"/><Relationship Id="rId10" Type="http://schemas.openxmlformats.org/officeDocument/2006/relationships/slide" Target="slides/slide4.xml"/><Relationship Id="rId21" Type="http://schemas.openxmlformats.org/officeDocument/2006/relationships/font" Target="fonts/SourceCodePro-bold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exe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slideMaster" Target="slideMasters/slideMaster1.xml"/><Relationship Id="rId19" Type="http://schemas.openxmlformats.org/officeDocument/2006/relationships/font" Target="fonts/SourceCodePro-bold.fntdata"/><Relationship Id="rId6" Type="http://schemas.openxmlformats.org/officeDocument/2006/relationships/notesMaster" Target="notesMasters/notesMaster1.xml"/><Relationship Id="rId18" Type="http://schemas.openxmlformats.org/officeDocument/2006/relationships/font" Target="fonts/SourceCodePr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689faed8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689faed8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689faed8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689faed8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689faed8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689faed8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689faed8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689faed8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689faed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689faed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ba25d17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ba25d17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689faed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689faed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689faed8f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689faed8f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t>GO-NEBENG </a:t>
            </a:r>
            <a:r>
              <a:rPr lang="en" sz="5000"/>
              <a:t>Development</a:t>
            </a:r>
            <a:endParaRPr sz="50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Muhamad Rayhand Prasetya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on GO-NEBENG</a:t>
            </a:r>
            <a:endParaRPr/>
          </a:p>
        </p:txBody>
      </p:sp>
      <p:sp>
        <p:nvSpPr>
          <p:cNvPr id="63" name="Google Shape;63;p14"/>
          <p:cNvSpPr txBox="1"/>
          <p:nvPr>
            <p:ph idx="1" type="body"/>
          </p:nvPr>
        </p:nvSpPr>
        <p:spPr>
          <a:xfrm>
            <a:off x="311700" y="1228675"/>
            <a:ext cx="8520600" cy="3635700"/>
          </a:xfrm>
          <a:prstGeom prst="rect">
            <a:avLst/>
          </a:prstGeom>
        </p:spPr>
        <p:txBody>
          <a:bodyPr anchorCtr="0" anchor="t" bIns="91425" lIns="91425" spcFirstLastPara="1" rIns="91425" wrap="square" tIns="91425">
            <a:noAutofit/>
          </a:bodyPr>
          <a:lstStyle/>
          <a:p>
            <a:pPr indent="0" lvl="0" marL="0" rtl="0" algn="just">
              <a:lnSpc>
                <a:spcPct val="140000"/>
              </a:lnSpc>
              <a:spcBef>
                <a:spcPts val="1200"/>
              </a:spcBef>
              <a:spcAft>
                <a:spcPts val="0"/>
              </a:spcAft>
              <a:buClr>
                <a:schemeClr val="dk1"/>
              </a:buClr>
              <a:buSzPts val="935"/>
              <a:buFont typeface="Arial"/>
              <a:buNone/>
            </a:pPr>
            <a:r>
              <a:rPr b="1" lang="en" sz="1035">
                <a:solidFill>
                  <a:srgbClr val="000000"/>
                </a:solidFill>
              </a:rPr>
              <a:t>Value Proposition of the Platform:</a:t>
            </a:r>
            <a:endParaRPr b="1" sz="1035">
              <a:solidFill>
                <a:srgbClr val="000000"/>
              </a:solidFill>
            </a:endParaRPr>
          </a:p>
          <a:p>
            <a:pPr indent="-294322" lvl="0" marL="457200" rtl="0" algn="just">
              <a:lnSpc>
                <a:spcPct val="140000"/>
              </a:lnSpc>
              <a:spcBef>
                <a:spcPts val="1200"/>
              </a:spcBef>
              <a:spcAft>
                <a:spcPts val="0"/>
              </a:spcAft>
              <a:buClr>
                <a:srgbClr val="000000"/>
              </a:buClr>
              <a:buSzPts val="1035"/>
              <a:buChar char="-"/>
            </a:pPr>
            <a:r>
              <a:rPr lang="en" sz="1035">
                <a:solidFill>
                  <a:srgbClr val="000000"/>
                </a:solidFill>
              </a:rPr>
              <a:t>Multiple Platform App: That served not just the user (the ride hailer) but also the drivers.</a:t>
            </a:r>
            <a:endParaRPr sz="1035">
              <a:solidFill>
                <a:srgbClr val="000000"/>
              </a:solidFill>
            </a:endParaRPr>
          </a:p>
          <a:p>
            <a:pPr indent="-294322" lvl="0" marL="457200" rtl="0" algn="just">
              <a:lnSpc>
                <a:spcPct val="140000"/>
              </a:lnSpc>
              <a:spcBef>
                <a:spcPts val="0"/>
              </a:spcBef>
              <a:spcAft>
                <a:spcPts val="0"/>
              </a:spcAft>
              <a:buClr>
                <a:srgbClr val="000000"/>
              </a:buClr>
              <a:buSzPts val="1035"/>
              <a:buChar char="-"/>
            </a:pPr>
            <a:r>
              <a:rPr lang="en" sz="1035">
                <a:solidFill>
                  <a:srgbClr val="000000"/>
                </a:solidFill>
              </a:rPr>
              <a:t>All-in-one lifestyle: Served all the needed by Indonesian, from logistical, transport and etcetera.</a:t>
            </a:r>
            <a:endParaRPr sz="1035">
              <a:solidFill>
                <a:srgbClr val="000000"/>
              </a:solidFill>
            </a:endParaRPr>
          </a:p>
          <a:p>
            <a:pPr indent="0" lvl="0" marL="0" rtl="0" algn="just">
              <a:lnSpc>
                <a:spcPct val="140000"/>
              </a:lnSpc>
              <a:spcBef>
                <a:spcPts val="1200"/>
              </a:spcBef>
              <a:spcAft>
                <a:spcPts val="0"/>
              </a:spcAft>
              <a:buClr>
                <a:schemeClr val="dk1"/>
              </a:buClr>
              <a:buSzPts val="935"/>
              <a:buFont typeface="Arial"/>
              <a:buNone/>
            </a:pPr>
            <a:r>
              <a:rPr b="1" lang="en" sz="1035">
                <a:solidFill>
                  <a:srgbClr val="000000"/>
                </a:solidFill>
              </a:rPr>
              <a:t>Jobs to be done GO-NEBENG:</a:t>
            </a:r>
            <a:endParaRPr b="1" sz="1035">
              <a:solidFill>
                <a:srgbClr val="000000"/>
              </a:solidFill>
            </a:endParaRPr>
          </a:p>
          <a:p>
            <a:pPr indent="-294322" lvl="0" marL="457200" rtl="0" algn="just">
              <a:lnSpc>
                <a:spcPct val="140000"/>
              </a:lnSpc>
              <a:spcBef>
                <a:spcPts val="1200"/>
              </a:spcBef>
              <a:spcAft>
                <a:spcPts val="0"/>
              </a:spcAft>
              <a:buClr>
                <a:srgbClr val="000000"/>
              </a:buClr>
              <a:buSzPts val="1035"/>
              <a:buChar char="-"/>
            </a:pPr>
            <a:r>
              <a:rPr lang="en" sz="1035">
                <a:solidFill>
                  <a:srgbClr val="000000"/>
                </a:solidFill>
              </a:rPr>
              <a:t>Users can book the public transportation</a:t>
            </a:r>
            <a:endParaRPr sz="1035">
              <a:solidFill>
                <a:srgbClr val="000000"/>
              </a:solidFill>
            </a:endParaRPr>
          </a:p>
          <a:p>
            <a:pPr indent="-294322" lvl="0" marL="457200" rtl="0" algn="just">
              <a:lnSpc>
                <a:spcPct val="140000"/>
              </a:lnSpc>
              <a:spcBef>
                <a:spcPts val="0"/>
              </a:spcBef>
              <a:spcAft>
                <a:spcPts val="0"/>
              </a:spcAft>
              <a:buClr>
                <a:srgbClr val="000000"/>
              </a:buClr>
              <a:buSzPts val="1035"/>
              <a:buChar char="-"/>
            </a:pPr>
            <a:r>
              <a:rPr lang="en" sz="1035">
                <a:solidFill>
                  <a:srgbClr val="000000"/>
                </a:solidFill>
              </a:rPr>
              <a:t>Users can know the schedule of public transportation</a:t>
            </a:r>
            <a:endParaRPr sz="1035">
              <a:solidFill>
                <a:srgbClr val="000000"/>
              </a:solidFill>
            </a:endParaRPr>
          </a:p>
          <a:p>
            <a:pPr indent="-294322" lvl="0" marL="457200" rtl="0" algn="just">
              <a:lnSpc>
                <a:spcPct val="140000"/>
              </a:lnSpc>
              <a:spcBef>
                <a:spcPts val="0"/>
              </a:spcBef>
              <a:spcAft>
                <a:spcPts val="0"/>
              </a:spcAft>
              <a:buClr>
                <a:srgbClr val="000000"/>
              </a:buClr>
              <a:buSzPts val="1035"/>
              <a:buChar char="-"/>
            </a:pPr>
            <a:r>
              <a:rPr lang="en" sz="1035">
                <a:solidFill>
                  <a:srgbClr val="000000"/>
                </a:solidFill>
              </a:rPr>
              <a:t>Users can know what public transportation needed to get somewhere</a:t>
            </a:r>
            <a:endParaRPr sz="1035">
              <a:solidFill>
                <a:srgbClr val="000000"/>
              </a:solidFill>
            </a:endParaRPr>
          </a:p>
          <a:p>
            <a:pPr indent="0" lvl="0" marL="0" rtl="0" algn="just">
              <a:lnSpc>
                <a:spcPct val="140000"/>
              </a:lnSpc>
              <a:spcBef>
                <a:spcPts val="1200"/>
              </a:spcBef>
              <a:spcAft>
                <a:spcPts val="0"/>
              </a:spcAft>
              <a:buSzPts val="935"/>
              <a:buNone/>
            </a:pPr>
            <a:r>
              <a:rPr b="1" lang="en" sz="1035">
                <a:solidFill>
                  <a:srgbClr val="000000"/>
                </a:solidFill>
                <a:latin typeface="Lexend"/>
                <a:ea typeface="Lexend"/>
                <a:cs typeface="Lexend"/>
                <a:sym typeface="Lexend"/>
              </a:rPr>
              <a:t>Your competitors (but not limited to):</a:t>
            </a:r>
            <a:endParaRPr b="1" sz="1035">
              <a:solidFill>
                <a:srgbClr val="000000"/>
              </a:solidFill>
              <a:latin typeface="Lexend"/>
              <a:ea typeface="Lexend"/>
              <a:cs typeface="Lexend"/>
              <a:sym typeface="Lexend"/>
            </a:endParaRPr>
          </a:p>
          <a:p>
            <a:pPr indent="-294322" lvl="0" marL="457200" rtl="0" algn="just">
              <a:lnSpc>
                <a:spcPct val="140000"/>
              </a:lnSpc>
              <a:spcBef>
                <a:spcPts val="1200"/>
              </a:spcBef>
              <a:spcAft>
                <a:spcPts val="0"/>
              </a:spcAft>
              <a:buClr>
                <a:srgbClr val="000000"/>
              </a:buClr>
              <a:buSzPts val="1035"/>
              <a:buFont typeface="Lexend"/>
              <a:buChar char="-"/>
            </a:pPr>
            <a:r>
              <a:rPr lang="en" sz="1035">
                <a:solidFill>
                  <a:srgbClr val="000000"/>
                </a:solidFill>
                <a:latin typeface="Lexend"/>
                <a:ea typeface="Lexend"/>
                <a:cs typeface="Lexend"/>
                <a:sym typeface="Lexend"/>
              </a:rPr>
              <a:t>GRAB</a:t>
            </a:r>
            <a:endParaRPr sz="1035">
              <a:solidFill>
                <a:srgbClr val="000000"/>
              </a:solidFill>
              <a:latin typeface="Lexend"/>
              <a:ea typeface="Lexend"/>
              <a:cs typeface="Lexend"/>
              <a:sym typeface="Lexend"/>
            </a:endParaRPr>
          </a:p>
          <a:p>
            <a:pPr indent="-294322" lvl="0" marL="457200" rtl="0" algn="just">
              <a:lnSpc>
                <a:spcPct val="140000"/>
              </a:lnSpc>
              <a:spcBef>
                <a:spcPts val="0"/>
              </a:spcBef>
              <a:spcAft>
                <a:spcPts val="0"/>
              </a:spcAft>
              <a:buClr>
                <a:srgbClr val="000000"/>
              </a:buClr>
              <a:buSzPts val="1035"/>
              <a:buFont typeface="Lexend"/>
              <a:buChar char="-"/>
            </a:pPr>
            <a:r>
              <a:rPr lang="en" sz="1035">
                <a:solidFill>
                  <a:srgbClr val="000000"/>
                </a:solidFill>
                <a:latin typeface="Lexend"/>
                <a:ea typeface="Lexend"/>
                <a:cs typeface="Lexend"/>
                <a:sym typeface="Lexend"/>
              </a:rPr>
              <a:t>Maxim</a:t>
            </a:r>
            <a:endParaRPr sz="1035">
              <a:solidFill>
                <a:srgbClr val="000000"/>
              </a:solidFill>
              <a:latin typeface="Lexend"/>
              <a:ea typeface="Lexend"/>
              <a:cs typeface="Lexend"/>
              <a:sym typeface="Lexend"/>
            </a:endParaRPr>
          </a:p>
          <a:p>
            <a:pPr indent="-294322" lvl="0" marL="457200" rtl="0" algn="just">
              <a:lnSpc>
                <a:spcPct val="140000"/>
              </a:lnSpc>
              <a:spcBef>
                <a:spcPts val="0"/>
              </a:spcBef>
              <a:spcAft>
                <a:spcPts val="0"/>
              </a:spcAft>
              <a:buClr>
                <a:srgbClr val="000000"/>
              </a:buClr>
              <a:buSzPts val="1035"/>
              <a:buFont typeface="Lexend"/>
              <a:buChar char="-"/>
            </a:pPr>
            <a:r>
              <a:rPr lang="en" sz="1035">
                <a:solidFill>
                  <a:srgbClr val="000000"/>
                </a:solidFill>
                <a:latin typeface="Lexend"/>
                <a:ea typeface="Lexend"/>
                <a:cs typeface="Lexend"/>
                <a:sym typeface="Lexend"/>
              </a:rPr>
              <a:t>Uber</a:t>
            </a:r>
            <a:endParaRPr sz="1035">
              <a:solidFill>
                <a:srgbClr val="000000"/>
              </a:solidFill>
              <a:latin typeface="Lexend"/>
              <a:ea typeface="Lexend"/>
              <a:cs typeface="Lexend"/>
              <a:sym typeface="Lexend"/>
            </a:endParaRPr>
          </a:p>
          <a:p>
            <a:pPr indent="-294322" lvl="0" marL="457200" rtl="0" algn="just">
              <a:lnSpc>
                <a:spcPct val="140000"/>
              </a:lnSpc>
              <a:spcBef>
                <a:spcPts val="0"/>
              </a:spcBef>
              <a:spcAft>
                <a:spcPts val="0"/>
              </a:spcAft>
              <a:buClr>
                <a:srgbClr val="000000"/>
              </a:buClr>
              <a:buSzPts val="1035"/>
              <a:buFont typeface="Lexend"/>
              <a:buChar char="-"/>
            </a:pPr>
            <a:r>
              <a:rPr lang="en" sz="1035">
                <a:solidFill>
                  <a:srgbClr val="000000"/>
                </a:solidFill>
                <a:latin typeface="Lexend"/>
                <a:ea typeface="Lexend"/>
                <a:cs typeface="Lexend"/>
                <a:sym typeface="Lexend"/>
              </a:rPr>
              <a:t>Moovit</a:t>
            </a:r>
            <a:endParaRPr sz="1035">
              <a:solidFill>
                <a:srgbClr val="000000"/>
              </a:solidFill>
              <a:latin typeface="Lexend"/>
              <a:ea typeface="Lexend"/>
              <a:cs typeface="Lexend"/>
              <a:sym typeface="Lexend"/>
            </a:endParaRPr>
          </a:p>
          <a:p>
            <a:pPr indent="0" lvl="0" marL="457200" rtl="0" algn="just">
              <a:lnSpc>
                <a:spcPct val="140000"/>
              </a:lnSpc>
              <a:spcBef>
                <a:spcPts val="1200"/>
              </a:spcBef>
              <a:spcAft>
                <a:spcPts val="1200"/>
              </a:spcAft>
              <a:buSzPts val="935"/>
              <a:buNone/>
            </a:pPr>
            <a:r>
              <a:t/>
            </a:r>
            <a:endParaRPr sz="1035">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Backlog</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lang="en">
                <a:solidFill>
                  <a:srgbClr val="000000"/>
                </a:solidFill>
              </a:rPr>
              <a:t>Develop GO-NEBENG Homepage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Create Pick Up Point Component for User</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Create Destination Component for User</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Create Schedule Component for User</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Create Payment Method Component</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Create Checking Availability of Shuttle Based on Schedule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Create Track Shuttle System for User</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Requirement Document</a:t>
            </a:r>
            <a:endParaRPr/>
          </a:p>
        </p:txBody>
      </p:sp>
      <p:graphicFrame>
        <p:nvGraphicFramePr>
          <p:cNvPr id="75" name="Google Shape;75;p16"/>
          <p:cNvGraphicFramePr/>
          <p:nvPr/>
        </p:nvGraphicFramePr>
        <p:xfrm>
          <a:off x="1049350" y="1253375"/>
          <a:ext cx="3000000" cy="3000000"/>
        </p:xfrm>
        <a:graphic>
          <a:graphicData uri="http://schemas.openxmlformats.org/drawingml/2006/table">
            <a:tbl>
              <a:tblPr>
                <a:noFill/>
                <a:tableStyleId>{8017BBC4-FD4F-4C46-B822-D25DF06576BF}</a:tableStyleId>
              </a:tblPr>
              <a:tblGrid>
                <a:gridCol w="3619500"/>
                <a:gridCol w="3619500"/>
              </a:tblGrid>
              <a:tr h="3810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Target Release</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October 2022</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EPIC</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GO-NEBENG (Gojek New Feature)</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Document Status</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Draft</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Document Owner</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Jihan</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Project Manager</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Jerio</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Designers</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Wanda, Karin, Ogi, Paber</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Developers</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Farhan, A’raf, Rayhand, Valerie</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QAs</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Yani, Cika, Siska, Dyah</a:t>
                      </a:r>
                      <a:endParaRPr>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37500" y="564900"/>
            <a:ext cx="8469000" cy="4013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b="1" lang="en" sz="1300">
                <a:solidFill>
                  <a:srgbClr val="000000"/>
                </a:solidFill>
              </a:rPr>
              <a:t>The Problem</a:t>
            </a:r>
            <a:endParaRPr b="1" sz="1300">
              <a:solidFill>
                <a:srgbClr val="000000"/>
              </a:solidFill>
            </a:endParaRPr>
          </a:p>
          <a:p>
            <a:pPr indent="0" lvl="0" marL="0" rtl="0" algn="l">
              <a:lnSpc>
                <a:spcPct val="105000"/>
              </a:lnSpc>
              <a:spcBef>
                <a:spcPts val="1200"/>
              </a:spcBef>
              <a:spcAft>
                <a:spcPts val="0"/>
              </a:spcAft>
              <a:buSzPts val="358"/>
              <a:buNone/>
            </a:pPr>
            <a:r>
              <a:rPr lang="en" sz="1300">
                <a:solidFill>
                  <a:srgbClr val="000000"/>
                </a:solidFill>
              </a:rPr>
              <a:t>The use of shuttle has increased quite drastically during this year. But the difficulty when want to use shuttle is the long queue when buying tickets. It is still difficult to find apps that sell ticket online for shuttle.</a:t>
            </a:r>
            <a:endParaRPr sz="1300">
              <a:solidFill>
                <a:srgbClr val="000000"/>
              </a:solidFill>
            </a:endParaRPr>
          </a:p>
          <a:p>
            <a:pPr indent="0" lvl="0" marL="0" rtl="0" algn="l">
              <a:lnSpc>
                <a:spcPct val="105000"/>
              </a:lnSpc>
              <a:spcBef>
                <a:spcPts val="1200"/>
              </a:spcBef>
              <a:spcAft>
                <a:spcPts val="0"/>
              </a:spcAft>
              <a:buSzPts val="358"/>
              <a:buNone/>
            </a:pPr>
            <a:r>
              <a:rPr b="1" lang="en" sz="1300">
                <a:solidFill>
                  <a:srgbClr val="000000"/>
                </a:solidFill>
              </a:rPr>
              <a:t>Proposed Solution</a:t>
            </a:r>
            <a:endParaRPr b="1" sz="1300">
              <a:solidFill>
                <a:srgbClr val="000000"/>
              </a:solidFill>
            </a:endParaRPr>
          </a:p>
          <a:p>
            <a:pPr indent="0" lvl="0" marL="0" rtl="0" algn="l">
              <a:lnSpc>
                <a:spcPct val="105000"/>
              </a:lnSpc>
              <a:spcBef>
                <a:spcPts val="1200"/>
              </a:spcBef>
              <a:spcAft>
                <a:spcPts val="0"/>
              </a:spcAft>
              <a:buNone/>
            </a:pPr>
            <a:r>
              <a:rPr lang="en" sz="1300">
                <a:solidFill>
                  <a:srgbClr val="000000"/>
                </a:solidFill>
              </a:rPr>
              <a:t>Develop GO-NEBENG homepage that covers book shuttle including pick up location, destination, schedule, transportation, payment method, and live tracking.</a:t>
            </a:r>
            <a:endParaRPr b="1" sz="1300">
              <a:solidFill>
                <a:srgbClr val="000000"/>
              </a:solidFill>
            </a:endParaRPr>
          </a:p>
          <a:p>
            <a:pPr indent="0" lvl="0" marL="0" rtl="0" algn="l">
              <a:lnSpc>
                <a:spcPct val="100000"/>
              </a:lnSpc>
              <a:spcBef>
                <a:spcPts val="1200"/>
              </a:spcBef>
              <a:spcAft>
                <a:spcPts val="0"/>
              </a:spcAft>
              <a:buSzPts val="358"/>
              <a:buNone/>
            </a:pPr>
            <a:r>
              <a:rPr b="1" lang="en" sz="1300">
                <a:solidFill>
                  <a:srgbClr val="000000"/>
                </a:solidFill>
              </a:rPr>
              <a:t>Goal</a:t>
            </a:r>
            <a:endParaRPr b="1" sz="1300">
              <a:solidFill>
                <a:srgbClr val="000000"/>
              </a:solidFill>
            </a:endParaRPr>
          </a:p>
          <a:p>
            <a:pPr indent="0" lvl="0" marL="0" rtl="0" algn="l">
              <a:lnSpc>
                <a:spcPct val="100000"/>
              </a:lnSpc>
              <a:spcBef>
                <a:spcPts val="1200"/>
              </a:spcBef>
              <a:spcAft>
                <a:spcPts val="0"/>
              </a:spcAft>
              <a:buSzPts val="358"/>
              <a:buNone/>
            </a:pPr>
            <a:r>
              <a:rPr lang="en" sz="1300">
                <a:solidFill>
                  <a:srgbClr val="000000"/>
                </a:solidFill>
              </a:rPr>
              <a:t>Provide new feature to help people in booking shuttle online.</a:t>
            </a:r>
            <a:endParaRPr sz="1300">
              <a:solidFill>
                <a:srgbClr val="000000"/>
              </a:solidFill>
            </a:endParaRPr>
          </a:p>
          <a:p>
            <a:pPr indent="0" lvl="0" marL="0" rtl="0" algn="l">
              <a:lnSpc>
                <a:spcPct val="100000"/>
              </a:lnSpc>
              <a:spcBef>
                <a:spcPts val="1200"/>
              </a:spcBef>
              <a:spcAft>
                <a:spcPts val="0"/>
              </a:spcAft>
              <a:buSzPts val="358"/>
              <a:buNone/>
            </a:pPr>
            <a:r>
              <a:rPr b="1" lang="en" sz="1300">
                <a:solidFill>
                  <a:srgbClr val="000000"/>
                </a:solidFill>
              </a:rPr>
              <a:t>Success Metrics</a:t>
            </a:r>
            <a:endParaRPr b="1" sz="1300">
              <a:solidFill>
                <a:srgbClr val="000000"/>
              </a:solidFill>
            </a:endParaRPr>
          </a:p>
          <a:p>
            <a:pPr indent="0" lvl="0" marL="0" rtl="0" algn="l">
              <a:lnSpc>
                <a:spcPct val="100000"/>
              </a:lnSpc>
              <a:spcBef>
                <a:spcPts val="1200"/>
              </a:spcBef>
              <a:spcAft>
                <a:spcPts val="0"/>
              </a:spcAft>
              <a:buClr>
                <a:schemeClr val="dk1"/>
              </a:buClr>
              <a:buSzPts val="1100"/>
              <a:buFont typeface="Arial"/>
              <a:buNone/>
            </a:pPr>
            <a:r>
              <a:rPr lang="en" sz="1300">
                <a:solidFill>
                  <a:srgbClr val="000000"/>
                </a:solidFill>
              </a:rPr>
              <a:t>Number of user that books the shuttle increase 40% in 2 months after feature release.</a:t>
            </a:r>
            <a:endParaRPr sz="1300">
              <a:solidFill>
                <a:srgbClr val="000000"/>
              </a:solidFill>
            </a:endParaRPr>
          </a:p>
          <a:p>
            <a:pPr indent="0" lvl="0" marL="0" rtl="0" algn="l">
              <a:lnSpc>
                <a:spcPct val="100000"/>
              </a:lnSpc>
              <a:spcBef>
                <a:spcPts val="1200"/>
              </a:spcBef>
              <a:spcAft>
                <a:spcPts val="0"/>
              </a:spcAft>
              <a:buClr>
                <a:schemeClr val="dk1"/>
              </a:buClr>
              <a:buSzPts val="1100"/>
              <a:buFont typeface="Arial"/>
              <a:buNone/>
            </a:pPr>
            <a:r>
              <a:t/>
            </a:r>
            <a:endParaRPr sz="1300">
              <a:solidFill>
                <a:srgbClr val="666666"/>
              </a:solidFill>
            </a:endParaRPr>
          </a:p>
          <a:p>
            <a:pPr indent="0" lvl="0" marL="0" rtl="0" algn="l">
              <a:spcBef>
                <a:spcPts val="1200"/>
              </a:spcBef>
              <a:spcAft>
                <a:spcPts val="0"/>
              </a:spcAft>
              <a:buSzPts val="358"/>
              <a:buNone/>
            </a:pPr>
            <a:r>
              <a:t/>
            </a:r>
            <a:endParaRPr sz="1300"/>
          </a:p>
          <a:p>
            <a:pPr indent="0" lvl="0" marL="0" rtl="0" algn="l">
              <a:lnSpc>
                <a:spcPct val="105000"/>
              </a:lnSpc>
              <a:spcBef>
                <a:spcPts val="1200"/>
              </a:spcBef>
              <a:spcAft>
                <a:spcPts val="0"/>
              </a:spcAft>
              <a:buSzPts val="358"/>
              <a:buNone/>
            </a:pPr>
            <a:r>
              <a:rPr lang="en" sz="1300"/>
              <a:t> </a:t>
            </a:r>
            <a:endParaRPr sz="1300"/>
          </a:p>
          <a:p>
            <a:pPr indent="0" lvl="0" marL="0" rtl="0" algn="l">
              <a:lnSpc>
                <a:spcPct val="105000"/>
              </a:lnSpc>
              <a:spcBef>
                <a:spcPts val="1200"/>
              </a:spcBef>
              <a:spcAft>
                <a:spcPts val="0"/>
              </a:spcAft>
              <a:buSzPts val="358"/>
              <a:buNone/>
            </a:pPr>
            <a:r>
              <a:t/>
            </a:r>
            <a:endParaRPr sz="1300"/>
          </a:p>
          <a:p>
            <a:pPr indent="0" lvl="0" marL="0" rtl="0" algn="l">
              <a:lnSpc>
                <a:spcPct val="105000"/>
              </a:lnSpc>
              <a:spcBef>
                <a:spcPts val="1200"/>
              </a:spcBef>
              <a:spcAft>
                <a:spcPts val="0"/>
              </a:spcAft>
              <a:buSzPts val="358"/>
              <a:buNone/>
            </a:pPr>
            <a:r>
              <a:t/>
            </a:r>
            <a:endParaRPr sz="1300"/>
          </a:p>
          <a:p>
            <a:pPr indent="0" lvl="0" marL="0" rtl="0" algn="l">
              <a:lnSpc>
                <a:spcPct val="105000"/>
              </a:lnSpc>
              <a:spcBef>
                <a:spcPts val="1200"/>
              </a:spcBef>
              <a:spcAft>
                <a:spcPts val="1200"/>
              </a:spcAft>
              <a:buSzPts val="358"/>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Flow</a:t>
            </a:r>
            <a:endParaRPr/>
          </a:p>
        </p:txBody>
      </p:sp>
      <p:pic>
        <p:nvPicPr>
          <p:cNvPr id="86" name="Google Shape;86;p18"/>
          <p:cNvPicPr preferRelativeResize="0"/>
          <p:nvPr/>
        </p:nvPicPr>
        <p:blipFill>
          <a:blip r:embed="rId3">
            <a:alphaModFix/>
          </a:blip>
          <a:stretch>
            <a:fillRect/>
          </a:stretch>
        </p:blipFill>
        <p:spPr>
          <a:xfrm>
            <a:off x="152400" y="2053000"/>
            <a:ext cx="8839198" cy="10374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aphicFrame>
        <p:nvGraphicFramePr>
          <p:cNvPr id="91" name="Google Shape;91;p19"/>
          <p:cNvGraphicFramePr/>
          <p:nvPr/>
        </p:nvGraphicFramePr>
        <p:xfrm>
          <a:off x="226175" y="1093838"/>
          <a:ext cx="3000000" cy="3000000"/>
        </p:xfrm>
        <a:graphic>
          <a:graphicData uri="http://schemas.openxmlformats.org/drawingml/2006/table">
            <a:tbl>
              <a:tblPr>
                <a:noFill/>
                <a:tableStyleId>{8017BBC4-FD4F-4C46-B822-D25DF06576BF}</a:tableStyleId>
              </a:tblPr>
              <a:tblGrid>
                <a:gridCol w="1788050"/>
                <a:gridCol w="3662050"/>
                <a:gridCol w="3241550"/>
              </a:tblGrid>
              <a:tr h="3810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Epic</a:t>
                      </a:r>
                      <a:endParaRPr>
                        <a:latin typeface="Source Code Pro"/>
                        <a:ea typeface="Source Code Pro"/>
                        <a:cs typeface="Source Code Pro"/>
                        <a:sym typeface="Source Code Pr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User Story</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Acceptance Criteria</a:t>
                      </a:r>
                      <a:endParaRPr>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Book Shuttle</a:t>
                      </a:r>
                      <a:endParaRPr sz="1000">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As a user, I want to book shuttle based on my schedule so that I can get to my destination on time. </a:t>
                      </a:r>
                      <a:endParaRPr sz="1000">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292100" lvl="0" marL="457200" rtl="0" algn="l">
                        <a:spcBef>
                          <a:spcPts val="0"/>
                        </a:spcBef>
                        <a:spcAft>
                          <a:spcPts val="0"/>
                        </a:spcAft>
                        <a:buSzPts val="1000"/>
                        <a:buFont typeface="Source Code Pro"/>
                        <a:buChar char="●"/>
                      </a:pPr>
                      <a:r>
                        <a:rPr lang="en" sz="1000">
                          <a:latin typeface="Source Code Pro"/>
                          <a:ea typeface="Source Code Pro"/>
                          <a:cs typeface="Source Code Pro"/>
                          <a:sym typeface="Source Code Pro"/>
                        </a:rPr>
                        <a:t>User has to access the Go-Nebeng Homepage</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lang="en" sz="1000">
                          <a:latin typeface="Source Code Pro"/>
                          <a:ea typeface="Source Code Pro"/>
                          <a:cs typeface="Source Code Pro"/>
                          <a:sym typeface="Source Code Pro"/>
                        </a:rPr>
                        <a:t>Then User needs to set the Pick Up Location</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lang="en" sz="1000">
                          <a:latin typeface="Source Code Pro"/>
                          <a:ea typeface="Source Code Pro"/>
                          <a:cs typeface="Source Code Pro"/>
                          <a:sym typeface="Source Code Pro"/>
                        </a:rPr>
                        <a:t>User needs to set Destination</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lang="en" sz="1000">
                          <a:latin typeface="Source Code Pro"/>
                          <a:ea typeface="Source Code Pro"/>
                          <a:cs typeface="Source Code Pro"/>
                          <a:sym typeface="Source Code Pro"/>
                        </a:rPr>
                        <a:t>User needs to set Schedule</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lang="en" sz="1000">
                          <a:latin typeface="Source Code Pro"/>
                          <a:ea typeface="Source Code Pro"/>
                          <a:cs typeface="Source Code Pro"/>
                          <a:sym typeface="Source Code Pro"/>
                        </a:rPr>
                        <a:t>User needs to select </a:t>
                      </a:r>
                      <a:r>
                        <a:rPr lang="en" sz="1000">
                          <a:latin typeface="Source Code Pro"/>
                          <a:ea typeface="Source Code Pro"/>
                          <a:cs typeface="Source Code Pro"/>
                          <a:sym typeface="Source Code Pro"/>
                        </a:rPr>
                        <a:t>type of shuttle</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lang="en" sz="1000">
                          <a:latin typeface="Source Code Pro"/>
                          <a:ea typeface="Source Code Pro"/>
                          <a:cs typeface="Source Code Pro"/>
                          <a:sym typeface="Source Code Pro"/>
                        </a:rPr>
                        <a:t>If the shuttle isn’t available, user needs to re-schedule</a:t>
                      </a:r>
                      <a:endParaRPr sz="10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Payment</a:t>
                      </a:r>
                      <a:endParaRPr sz="1000">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latin typeface="Source Code Pro"/>
                          <a:ea typeface="Source Code Pro"/>
                          <a:cs typeface="Source Code Pro"/>
                          <a:sym typeface="Source Code Pro"/>
                        </a:rPr>
                        <a:t>As a user, I want to have various payment methods so that I can choose a payment method based on my current balance.</a:t>
                      </a:r>
                      <a:endParaRPr sz="1000">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User needs to select the payment method they want.</a:t>
                      </a:r>
                      <a:endParaRPr sz="10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Tracking</a:t>
                      </a:r>
                      <a:endParaRPr sz="1000">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As a user, I want to to be able to track the current location of the shuttle so that </a:t>
                      </a:r>
                      <a:r>
                        <a:rPr lang="en" sz="1000">
                          <a:latin typeface="Source Code Pro"/>
                          <a:ea typeface="Source Code Pro"/>
                          <a:cs typeface="Source Code Pro"/>
                          <a:sym typeface="Source Code Pro"/>
                        </a:rPr>
                        <a:t>I can know the current location of the shuttle.</a:t>
                      </a:r>
                      <a:endParaRPr sz="1000">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000">
                          <a:latin typeface="Source Code Pro"/>
                          <a:ea typeface="Source Code Pro"/>
                          <a:cs typeface="Source Code Pro"/>
                          <a:sym typeface="Source Code Pro"/>
                        </a:rPr>
                        <a:t>User can track where the current location of the shuttle</a:t>
                      </a:r>
                      <a:endParaRPr sz="1000">
                        <a:latin typeface="Source Code Pro"/>
                        <a:ea typeface="Source Code Pro"/>
                        <a:cs typeface="Source Code Pro"/>
                        <a:sym typeface="Source Code Pro"/>
                      </a:endParaRPr>
                    </a:p>
                  </a:txBody>
                  <a:tcPr marT="91425" marB="91425" marR="91425" marL="91425"/>
                </a:tc>
              </a:tr>
            </a:tbl>
          </a:graphicData>
        </a:graphic>
      </p:graphicFrame>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a:t>
            </a:r>
            <a:endParaRPr/>
          </a:p>
        </p:txBody>
      </p:sp>
      <p:graphicFrame>
        <p:nvGraphicFramePr>
          <p:cNvPr id="98" name="Google Shape;98;p20"/>
          <p:cNvGraphicFramePr/>
          <p:nvPr/>
        </p:nvGraphicFramePr>
        <p:xfrm>
          <a:off x="1490525" y="1482075"/>
          <a:ext cx="3000000" cy="3000000"/>
        </p:xfrm>
        <a:graphic>
          <a:graphicData uri="http://schemas.openxmlformats.org/drawingml/2006/table">
            <a:tbl>
              <a:tblPr>
                <a:noFill/>
                <a:tableStyleId>{8017BBC4-FD4F-4C46-B822-D25DF06576BF}</a:tableStyleId>
              </a:tblPr>
              <a:tblGrid>
                <a:gridCol w="2046325"/>
                <a:gridCol w="3941800"/>
              </a:tblGrid>
              <a:tr h="362650">
                <a:tc>
                  <a:txBody>
                    <a:bodyPr/>
                    <a:lstStyle/>
                    <a:p>
                      <a:pPr indent="0" lvl="0" marL="0" rtl="0" algn="l">
                        <a:spcBef>
                          <a:spcPts val="0"/>
                        </a:spcBef>
                        <a:spcAft>
                          <a:spcPts val="0"/>
                        </a:spcAft>
                        <a:buNone/>
                      </a:pPr>
                      <a:r>
                        <a:rPr lang="en">
                          <a:latin typeface="Source Code Pro"/>
                          <a:ea typeface="Source Code Pro"/>
                          <a:cs typeface="Source Code Pro"/>
                          <a:sym typeface="Source Code Pro"/>
                        </a:rPr>
                        <a:t>Ideas</a:t>
                      </a:r>
                      <a:endParaRPr>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Description</a:t>
                      </a:r>
                      <a:endParaRPr>
                        <a:latin typeface="Source Code Pro"/>
                        <a:ea typeface="Source Code Pro"/>
                        <a:cs typeface="Source Code Pro"/>
                        <a:sym typeface="Source Code Pro"/>
                      </a:endParaRPr>
                    </a:p>
                  </a:txBody>
                  <a:tcPr marT="91425" marB="91425" marR="91425" marL="91425"/>
                </a:tc>
              </a:tr>
              <a:tr h="1143800">
                <a:tc>
                  <a:txBody>
                    <a:bodyPr/>
                    <a:lstStyle/>
                    <a:p>
                      <a:pPr indent="0" lvl="0" marL="0" rtl="0" algn="l">
                        <a:spcBef>
                          <a:spcPts val="0"/>
                        </a:spcBef>
                        <a:spcAft>
                          <a:spcPts val="0"/>
                        </a:spcAft>
                        <a:buNone/>
                      </a:pPr>
                      <a:r>
                        <a:rPr lang="en">
                          <a:latin typeface="Source Code Pro"/>
                          <a:ea typeface="Source Code Pro"/>
                          <a:cs typeface="Source Code Pro"/>
                          <a:sym typeface="Source Code Pro"/>
                        </a:rPr>
                        <a:t>Book Shuttle</a:t>
                      </a:r>
                      <a:endParaRPr>
                        <a:latin typeface="Source Code Pro"/>
                        <a:ea typeface="Source Code Pro"/>
                        <a:cs typeface="Source Code Pro"/>
                        <a:sym typeface="Source Code Pr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Set Pick Up Point</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Set Destination</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Set Schedule</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Select type of Shuttle</a:t>
                      </a:r>
                      <a:endParaRPr>
                        <a:latin typeface="Source Code Pro"/>
                        <a:ea typeface="Source Code Pro"/>
                        <a:cs typeface="Source Code Pro"/>
                        <a:sym typeface="Source Code Pro"/>
                      </a:endParaRPr>
                    </a:p>
                  </a:txBody>
                  <a:tcPr marT="91425" marB="91425" marR="91425" marL="91425"/>
                </a:tc>
              </a:tr>
              <a:tr h="362650">
                <a:tc>
                  <a:txBody>
                    <a:bodyPr/>
                    <a:lstStyle/>
                    <a:p>
                      <a:pPr indent="0" lvl="0" marL="0" rtl="0" algn="l">
                        <a:spcBef>
                          <a:spcPts val="0"/>
                        </a:spcBef>
                        <a:spcAft>
                          <a:spcPts val="0"/>
                        </a:spcAft>
                        <a:buNone/>
                      </a:pPr>
                      <a:r>
                        <a:rPr lang="en">
                          <a:latin typeface="Source Code Pro"/>
                          <a:ea typeface="Source Code Pro"/>
                          <a:cs typeface="Source Code Pro"/>
                          <a:sym typeface="Source Code Pro"/>
                        </a:rPr>
                        <a:t>Payment</a:t>
                      </a:r>
                      <a:endParaRPr>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Select Payment Method</a:t>
                      </a:r>
                      <a:endParaRPr>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tcPr>
                </a:tc>
              </a:tr>
              <a:tr h="362650">
                <a:tc>
                  <a:txBody>
                    <a:bodyPr/>
                    <a:lstStyle/>
                    <a:p>
                      <a:pPr indent="0" lvl="0" marL="0" rtl="0" algn="l">
                        <a:spcBef>
                          <a:spcPts val="0"/>
                        </a:spcBef>
                        <a:spcAft>
                          <a:spcPts val="0"/>
                        </a:spcAft>
                        <a:buNone/>
                      </a:pPr>
                      <a:r>
                        <a:rPr lang="en">
                          <a:latin typeface="Source Code Pro"/>
                          <a:ea typeface="Source Code Pro"/>
                          <a:cs typeface="Source Code Pro"/>
                          <a:sym typeface="Source Code Pro"/>
                        </a:rPr>
                        <a:t>Tracking</a:t>
                      </a:r>
                      <a:endParaRPr>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Source Code Pro"/>
                          <a:ea typeface="Source Code Pro"/>
                          <a:cs typeface="Source Code Pro"/>
                          <a:sym typeface="Source Code Pro"/>
                        </a:rPr>
                        <a:t>Track the Shuttle</a:t>
                      </a:r>
                      <a:endParaRPr>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901650"/>
            <a:ext cx="8520600" cy="3340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000">
                <a:solidFill>
                  <a:srgbClr val="000000"/>
                </a:solidFill>
              </a:rPr>
              <a:t>Thank you</a:t>
            </a:r>
            <a:endParaRPr sz="3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