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>
        <p:scale>
          <a:sx n="37" d="100"/>
          <a:sy n="37" d="100"/>
        </p:scale>
        <p:origin x="171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0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4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4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8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3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2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0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0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6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4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5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0913" y="476518"/>
            <a:ext cx="265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Understanding the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913" y="1953846"/>
            <a:ext cx="306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Defining Problem Statement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0912" y="2795954"/>
            <a:ext cx="209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Making Issue Tree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0913" y="845850"/>
            <a:ext cx="1709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Harga</a:t>
            </a:r>
            <a:r>
              <a:rPr lang="en-US" dirty="0"/>
              <a:t> Pizza</a:t>
            </a:r>
          </a:p>
          <a:p>
            <a:pPr marL="285750" indent="-285750">
              <a:buFontTx/>
              <a:buChar char="-"/>
            </a:pPr>
            <a:r>
              <a:rPr lang="en-US" dirty="0"/>
              <a:t>Order ID</a:t>
            </a:r>
          </a:p>
          <a:p>
            <a:pPr marL="285750" indent="-285750">
              <a:buFontTx/>
              <a:buChar char="-"/>
            </a:pPr>
            <a:r>
              <a:rPr lang="en-US" dirty="0"/>
              <a:t>Order Details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36148" y="845850"/>
            <a:ext cx="20315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Pizza Type</a:t>
            </a:r>
          </a:p>
          <a:p>
            <a:pPr marL="285750" indent="-285750">
              <a:buFontTx/>
              <a:buChar char="-"/>
            </a:pPr>
            <a:r>
              <a:rPr lang="en-US" dirty="0"/>
              <a:t>Date Time Order</a:t>
            </a:r>
          </a:p>
          <a:p>
            <a:pPr marL="285750" indent="-285750">
              <a:buFontTx/>
              <a:buChar char="-"/>
            </a:pPr>
            <a:r>
              <a:rPr lang="en-US" dirty="0"/>
              <a:t>Ingredient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67730" y="854573"/>
            <a:ext cx="24180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Pizza category/name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pemesan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Ukuran</a:t>
            </a:r>
            <a:r>
              <a:rPr lang="en-US" dirty="0"/>
              <a:t> Pizza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0912" y="2282567"/>
            <a:ext cx="810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1 </a:t>
            </a:r>
            <a:r>
              <a:rPr lang="en-US" dirty="0" err="1"/>
              <a:t>quartal</a:t>
            </a:r>
            <a:r>
              <a:rPr lang="en-US" dirty="0"/>
              <a:t> </a:t>
            </a:r>
            <a:r>
              <a:rPr lang="en-US" dirty="0" err="1"/>
              <a:t>kedepan</a:t>
            </a:r>
            <a:r>
              <a:rPr lang="en-US" dirty="0"/>
              <a:t>, </a:t>
            </a:r>
            <a:r>
              <a:rPr lang="en-US" dirty="0" err="1"/>
              <a:t>sebanyak</a:t>
            </a:r>
            <a:r>
              <a:rPr lang="en-US" dirty="0"/>
              <a:t> 5%.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63695" y="3925813"/>
            <a:ext cx="20941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1 </a:t>
            </a:r>
            <a:r>
              <a:rPr lang="en-US" dirty="0" err="1"/>
              <a:t>Quartal</a:t>
            </a:r>
            <a:r>
              <a:rPr lang="en-US" dirty="0"/>
              <a:t> </a:t>
            </a:r>
            <a:r>
              <a:rPr lang="en-US" dirty="0" err="1"/>
              <a:t>kedepan</a:t>
            </a:r>
            <a:r>
              <a:rPr lang="en-US" dirty="0"/>
              <a:t>, </a:t>
            </a:r>
            <a:r>
              <a:rPr lang="en-US" dirty="0" err="1"/>
              <a:t>sebanyak</a:t>
            </a:r>
            <a:r>
              <a:rPr lang="en-US" dirty="0"/>
              <a:t> 5%.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367730" y="3431174"/>
            <a:ext cx="2094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Capitalize Revenue from Best Selling Product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68499" y="5170891"/>
            <a:ext cx="14226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Improve Operational Efficiency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73303" y="5079095"/>
            <a:ext cx="2094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Promosi</a:t>
            </a:r>
            <a:r>
              <a:rPr lang="en-US" dirty="0"/>
              <a:t> based on date and time 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5653642" y="5218475"/>
            <a:ext cx="1334628" cy="441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320956" y="3359401"/>
            <a:ext cx="917556" cy="390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3416921" y="4069329"/>
            <a:ext cx="914958" cy="545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3" idx="1"/>
          </p:cNvCxnSpPr>
          <p:nvPr/>
        </p:nvCxnSpPr>
        <p:spPr>
          <a:xfrm>
            <a:off x="3416920" y="4841120"/>
            <a:ext cx="851579" cy="791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90273" y="3068276"/>
            <a:ext cx="209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 Pizza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90273" y="3588358"/>
            <a:ext cx="209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Ukuran</a:t>
            </a:r>
            <a:r>
              <a:rPr lang="en-US" dirty="0"/>
              <a:t> Pizza</a:t>
            </a:r>
          </a:p>
        </p:txBody>
      </p:sp>
      <p:cxnSp>
        <p:nvCxnSpPr>
          <p:cNvPr id="21" name="Straight Arrow Connector 20"/>
          <p:cNvCxnSpPr>
            <a:endCxn id="20" idx="1"/>
          </p:cNvCxnSpPr>
          <p:nvPr/>
        </p:nvCxnSpPr>
        <p:spPr>
          <a:xfrm flipV="1">
            <a:off x="6320956" y="3773024"/>
            <a:ext cx="1069317" cy="9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90273" y="4087412"/>
            <a:ext cx="209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Harga</a:t>
            </a:r>
            <a:r>
              <a:rPr lang="en-US" dirty="0"/>
              <a:t> Pizza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365428" y="3809985"/>
            <a:ext cx="873084" cy="453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90273" y="4586466"/>
            <a:ext cx="28861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Best Ingredient Pizza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362662" y="3846822"/>
            <a:ext cx="909103" cy="90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691121" y="5712263"/>
            <a:ext cx="1334628" cy="370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046909" y="5869759"/>
            <a:ext cx="2094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Promosi</a:t>
            </a:r>
            <a:r>
              <a:rPr lang="en-US" dirty="0"/>
              <a:t> based on product bundling</a:t>
            </a:r>
          </a:p>
        </p:txBody>
      </p:sp>
    </p:spTree>
    <p:extLst>
      <p:ext uri="{BB962C8B-B14F-4D97-AF65-F5344CB8AC3E}">
        <p14:creationId xmlns:p14="http://schemas.microsoft.com/office/powerpoint/2010/main" val="91787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092B09E-2FA7-7760-4461-70AC45DB2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908912"/>
            <a:ext cx="56896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mempertahankan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menu yang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peminatnya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mencapai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kenaikan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5%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penjualan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kuartal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kedepan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(Frans)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F541E5-8C56-FF5E-7BFC-A1869F72D1C9}"/>
              </a:ext>
            </a:extLst>
          </p:cNvPr>
          <p:cNvSpPr txBox="1"/>
          <p:nvPr/>
        </p:nvSpPr>
        <p:spPr>
          <a:xfrm flipH="1">
            <a:off x="2870074" y="198295"/>
            <a:ext cx="173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Hyphothesis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2A3F83-7B62-0116-BA5A-1A33B8982A0C}"/>
              </a:ext>
            </a:extLst>
          </p:cNvPr>
          <p:cNvSpPr txBox="1"/>
          <p:nvPr/>
        </p:nvSpPr>
        <p:spPr>
          <a:xfrm flipH="1">
            <a:off x="8208955" y="206090"/>
            <a:ext cx="173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Metrics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DEA1290-70B4-84B9-6150-EB69E9D67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555" y="908912"/>
            <a:ext cx="29972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Pizza Name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 err="1">
                <a:latin typeface="Arial" panose="020B0604020202020204" pitchFamily="34" charset="0"/>
              </a:rPr>
              <a:t>Jumlah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Penjualan</a:t>
            </a:r>
            <a:r>
              <a:rPr lang="en-US" altLang="en-US" dirty="0">
                <a:latin typeface="Arial" panose="020B0604020202020204" pitchFamily="34" charset="0"/>
              </a:rPr>
              <a:t> Pizza per Nama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384F5EE-48DA-B674-A565-15A45D4DA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1047411"/>
            <a:ext cx="28956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Avg.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Penjualan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Pizza per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Kuartal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 Nama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AFB11B-0AAB-D0B3-F88C-70F5306C4D0F}"/>
              </a:ext>
            </a:extLst>
          </p:cNvPr>
          <p:cNvCxnSpPr/>
          <p:nvPr/>
        </p:nvCxnSpPr>
        <p:spPr>
          <a:xfrm>
            <a:off x="5981700" y="445945"/>
            <a:ext cx="0" cy="5966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F0A78B98-0704-7F8E-6D5D-A961A7B63E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2392877"/>
            <a:ext cx="5003800" cy="1193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melakukan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optimalisasi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penjualan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pada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siang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hingga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sore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(13.00 - 17.59)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terjadi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peningkatan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penjualan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lebih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5% (Kia) 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F36A113D-1926-B109-C65A-DD4F072691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555" y="2392877"/>
            <a:ext cx="29972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Purchase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Pizza Name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Arial" panose="020B0604020202020204" pitchFamily="34" charset="0"/>
              </a:rPr>
              <a:t>Jumlah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Penjualan</a:t>
            </a:r>
            <a:r>
              <a:rPr lang="en-US" altLang="en-US" dirty="0">
                <a:latin typeface="Arial" panose="020B0604020202020204" pitchFamily="34" charset="0"/>
              </a:rPr>
              <a:t> Pizza per Nama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3E0C6DB7-F230-C9BA-4F36-C1C672547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0" y="2385081"/>
            <a:ext cx="26543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%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Penjualan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Pizza per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Satuan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Waktu (13.00 – 18.00) / (08.00 – 13.00) / (19.00 – 23.59)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AA648F-220B-85D6-DCB8-FA06A6388D94}"/>
              </a:ext>
            </a:extLst>
          </p:cNvPr>
          <p:cNvGrpSpPr/>
          <p:nvPr/>
        </p:nvGrpSpPr>
        <p:grpSpPr>
          <a:xfrm>
            <a:off x="12293600" y="2120533"/>
            <a:ext cx="2637863" cy="2315968"/>
            <a:chOff x="11836399" y="1500355"/>
            <a:chExt cx="2637863" cy="231596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CD6C655-1848-6191-B581-F121513FB62B}"/>
                </a:ext>
              </a:extLst>
            </p:cNvPr>
            <p:cNvSpPr/>
            <p:nvPr/>
          </p:nvSpPr>
          <p:spPr>
            <a:xfrm>
              <a:off x="12223750" y="1954703"/>
              <a:ext cx="419100" cy="10869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C24C078-D502-12D2-046B-AF93C23D23BC}"/>
                </a:ext>
              </a:extLst>
            </p:cNvPr>
            <p:cNvSpPr/>
            <p:nvPr/>
          </p:nvSpPr>
          <p:spPr>
            <a:xfrm>
              <a:off x="13608050" y="2159000"/>
              <a:ext cx="419100" cy="8667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D4E383-9669-44EA-5E84-01CE63F18066}"/>
                </a:ext>
              </a:extLst>
            </p:cNvPr>
            <p:cNvSpPr/>
            <p:nvPr/>
          </p:nvSpPr>
          <p:spPr>
            <a:xfrm>
              <a:off x="12915900" y="2336800"/>
              <a:ext cx="419100" cy="70487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8C72140-F0EA-1AB7-8ADE-49F29231C6EF}"/>
                </a:ext>
              </a:extLst>
            </p:cNvPr>
            <p:cNvSpPr/>
            <p:nvPr/>
          </p:nvSpPr>
          <p:spPr>
            <a:xfrm>
              <a:off x="11836399" y="3187496"/>
              <a:ext cx="1079501" cy="368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sz="1100" dirty="0">
                  <a:solidFill>
                    <a:schemeClr val="tx1"/>
                  </a:solidFill>
                  <a:latin typeface="Arial" panose="020B0604020202020204" pitchFamily="34" charset="0"/>
                </a:rPr>
                <a:t>08</a:t>
              </a: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.00 – 13.00</a:t>
              </a:r>
              <a:endParaRPr lang="en-ID" sz="11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5D410E7-F585-73AE-D97A-FF761DF2A2B2}"/>
                </a:ext>
              </a:extLst>
            </p:cNvPr>
            <p:cNvSpPr/>
            <p:nvPr/>
          </p:nvSpPr>
          <p:spPr>
            <a:xfrm>
              <a:off x="12706349" y="3448023"/>
              <a:ext cx="1079501" cy="368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13.00 – 17.59</a:t>
              </a:r>
              <a:endParaRPr lang="en-ID" sz="11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751D0A6-1560-9520-18D2-914E227C1A81}"/>
                </a:ext>
              </a:extLst>
            </p:cNvPr>
            <p:cNvSpPr/>
            <p:nvPr/>
          </p:nvSpPr>
          <p:spPr>
            <a:xfrm>
              <a:off x="13394761" y="3174997"/>
              <a:ext cx="1079501" cy="368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rPr>
                <a:t>18.00 – 23..59</a:t>
              </a:r>
              <a:endParaRPr lang="en-ID" sz="11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4D48452-A9DE-7F63-2357-23E79FE08AB2}"/>
                </a:ext>
              </a:extLst>
            </p:cNvPr>
            <p:cNvSpPr txBox="1"/>
            <p:nvPr/>
          </p:nvSpPr>
          <p:spPr>
            <a:xfrm>
              <a:off x="12116186" y="1500355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45%</a:t>
              </a:r>
              <a:endParaRPr lang="en-ID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885F8DE-2C11-48BB-54F8-271AE7D76562}"/>
                </a:ext>
              </a:extLst>
            </p:cNvPr>
            <p:cNvSpPr txBox="1"/>
            <p:nvPr/>
          </p:nvSpPr>
          <p:spPr>
            <a:xfrm>
              <a:off x="12810947" y="1930455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25%</a:t>
              </a:r>
              <a:endParaRPr lang="en-ID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2715CE7-BD57-DA9F-2DB7-A58F88C67A5A}"/>
                </a:ext>
              </a:extLst>
            </p:cNvPr>
            <p:cNvSpPr txBox="1"/>
            <p:nvPr/>
          </p:nvSpPr>
          <p:spPr>
            <a:xfrm>
              <a:off x="13513186" y="1761501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30%</a:t>
              </a:r>
              <a:endParaRPr lang="en-ID" dirty="0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0BD5A0-85EB-90A8-B4D1-DE45BC95E3CA}"/>
              </a:ext>
            </a:extLst>
          </p:cNvPr>
          <p:cNvCxnSpPr>
            <a:cxnSpLocks/>
          </p:cNvCxnSpPr>
          <p:nvPr/>
        </p:nvCxnSpPr>
        <p:spPr>
          <a:xfrm flipH="1">
            <a:off x="101600" y="2083519"/>
            <a:ext cx="143827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46F43A6-99F9-5B37-B289-8BDF63233FB6}"/>
              </a:ext>
            </a:extLst>
          </p:cNvPr>
          <p:cNvCxnSpPr>
            <a:cxnSpLocks/>
          </p:cNvCxnSpPr>
          <p:nvPr/>
        </p:nvCxnSpPr>
        <p:spPr>
          <a:xfrm flipH="1">
            <a:off x="101600" y="4487301"/>
            <a:ext cx="143827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4">
            <a:extLst>
              <a:ext uri="{FF2B5EF4-FFF2-40B4-BE49-F238E27FC236}">
                <a16:creationId xmlns:a16="http://schemas.microsoft.com/office/drawing/2014/main" id="{0440CA18-F2BA-341D-8B69-4BE28D326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550" y="4660130"/>
            <a:ext cx="52633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Jika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terdapat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peningkatan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penjualan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beberapa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bulan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terakhir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mencapai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kenaikan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5% di 1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kuartal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kedepan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Radit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</a:p>
        </p:txBody>
      </p:sp>
      <p:sp>
        <p:nvSpPr>
          <p:cNvPr id="31" name="Rectangle 1">
            <a:extLst>
              <a:ext uri="{FF2B5EF4-FFF2-40B4-BE49-F238E27FC236}">
                <a16:creationId xmlns:a16="http://schemas.microsoft.com/office/drawing/2014/main" id="{2EB3B590-D64F-FBBA-3D24-AA830A415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4750" y="4660130"/>
            <a:ext cx="25463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Arial" panose="020B0604020202020204" pitchFamily="34" charset="0"/>
              </a:rPr>
              <a:t>Jumlah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Penjualan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Secara</a:t>
            </a:r>
            <a:r>
              <a:rPr lang="en-US" altLang="en-US" dirty="0">
                <a:latin typeface="Arial" panose="020B0604020202020204" pitchFamily="34" charset="0"/>
              </a:rPr>
              <a:t> Overall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Purchase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1">
            <a:extLst>
              <a:ext uri="{FF2B5EF4-FFF2-40B4-BE49-F238E27FC236}">
                <a16:creationId xmlns:a16="http://schemas.microsoft.com/office/drawing/2014/main" id="{FBAC3470-199F-234A-8B87-66308342A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0" y="4657729"/>
            <a:ext cx="254635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% </a:t>
            </a:r>
            <a:r>
              <a:rPr lang="en-US" altLang="en-US" dirty="0" err="1">
                <a:latin typeface="Arial" panose="020B0604020202020204" pitchFamily="34" charset="0"/>
              </a:rPr>
              <a:t>Peningkatan</a:t>
            </a:r>
            <a:r>
              <a:rPr lang="en-US" altLang="en-US" dirty="0">
                <a:latin typeface="Arial" panose="020B0604020202020204" pitchFamily="34" charset="0"/>
              </a:rPr>
              <a:t> per </a:t>
            </a:r>
            <a:r>
              <a:rPr lang="en-US" altLang="en-US" dirty="0" err="1">
                <a:latin typeface="Arial" panose="020B0604020202020204" pitchFamily="34" charset="0"/>
              </a:rPr>
              <a:t>bulan</a:t>
            </a:r>
            <a:r>
              <a:rPr lang="en-US" altLang="en-US" dirty="0">
                <a:latin typeface="Arial" panose="020B0604020202020204" pitchFamily="34" charset="0"/>
              </a:rPr>
              <a:t> yang </a:t>
            </a:r>
            <a:r>
              <a:rPr lang="en-US" altLang="en-US" dirty="0" err="1">
                <a:latin typeface="Arial" panose="020B0604020202020204" pitchFamily="34" charset="0"/>
              </a:rPr>
              <a:t>dibutuhkan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untuk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mencapai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kenaikan</a:t>
            </a:r>
            <a:r>
              <a:rPr lang="en-US" altLang="en-US" dirty="0">
                <a:latin typeface="Arial" panose="020B0604020202020204" pitchFamily="34" charset="0"/>
              </a:rPr>
              <a:t> 5% di 1 </a:t>
            </a:r>
            <a:r>
              <a:rPr lang="en-US" altLang="en-US" dirty="0" err="1">
                <a:latin typeface="Arial" panose="020B0604020202020204" pitchFamily="34" charset="0"/>
              </a:rPr>
              <a:t>kuartal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kedepan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1">
            <a:extLst>
              <a:ext uri="{FF2B5EF4-FFF2-40B4-BE49-F238E27FC236}">
                <a16:creationId xmlns:a16="http://schemas.microsoft.com/office/drawing/2014/main" id="{0A5E05E8-BA76-D4CD-7759-EA514C771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47014" y="4747828"/>
            <a:ext cx="254635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Arial" panose="020B0604020202020204" pitchFamily="34" charset="0"/>
              </a:rPr>
              <a:t>Peningkatan</a:t>
            </a:r>
            <a:r>
              <a:rPr lang="en-US" altLang="en-US" dirty="0">
                <a:latin typeface="Arial" panose="020B0604020202020204" pitchFamily="34" charset="0"/>
              </a:rPr>
              <a:t> 2% </a:t>
            </a:r>
            <a:r>
              <a:rPr lang="en-US" altLang="en-US" dirty="0" err="1">
                <a:latin typeface="Arial" panose="020B0604020202020204" pitchFamily="34" charset="0"/>
              </a:rPr>
              <a:t>tiap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bulan</a:t>
            </a:r>
            <a:r>
              <a:rPr lang="en-US" altLang="en-US" dirty="0">
                <a:latin typeface="Arial" panose="020B0604020202020204" pitchFamily="34" charset="0"/>
              </a:rPr>
              <a:t>. 1 </a:t>
            </a:r>
            <a:r>
              <a:rPr lang="en-US" altLang="en-US" dirty="0" err="1">
                <a:latin typeface="Arial" panose="020B0604020202020204" pitchFamily="34" charset="0"/>
              </a:rPr>
              <a:t>Kuartal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kedepan</a:t>
            </a:r>
            <a:r>
              <a:rPr lang="en-US" altLang="en-US" dirty="0">
                <a:latin typeface="Arial" panose="020B0604020202020204" pitchFamily="34" charset="0"/>
              </a:rPr>
              <a:t> = 2% * 3 = 6%.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0460981-30DD-445A-CA21-735E828CFFF7}"/>
              </a:ext>
            </a:extLst>
          </p:cNvPr>
          <p:cNvGrpSpPr/>
          <p:nvPr/>
        </p:nvGrpSpPr>
        <p:grpSpPr>
          <a:xfrm>
            <a:off x="15596432" y="4636067"/>
            <a:ext cx="3474104" cy="1747458"/>
            <a:chOff x="15319734" y="4487302"/>
            <a:chExt cx="3474104" cy="174745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FEB47D3-D2D1-27A3-9BF9-488B3F43128D}"/>
                </a:ext>
              </a:extLst>
            </p:cNvPr>
            <p:cNvCxnSpPr/>
            <p:nvPr/>
          </p:nvCxnSpPr>
          <p:spPr>
            <a:xfrm>
              <a:off x="15603166" y="5777730"/>
              <a:ext cx="31906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8C10AB7-6D3E-95EC-748F-B21BB6A6AC96}"/>
                </a:ext>
              </a:extLst>
            </p:cNvPr>
            <p:cNvGrpSpPr/>
            <p:nvPr/>
          </p:nvGrpSpPr>
          <p:grpSpPr>
            <a:xfrm>
              <a:off x="15529921" y="4487302"/>
              <a:ext cx="2262221" cy="690263"/>
              <a:chOff x="15466979" y="4487302"/>
              <a:chExt cx="2262221" cy="690263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DADBD61-4C83-E916-048A-DCA289390363}"/>
                  </a:ext>
                </a:extLst>
              </p:cNvPr>
              <p:cNvCxnSpPr/>
              <p:nvPr/>
            </p:nvCxnSpPr>
            <p:spPr>
              <a:xfrm>
                <a:off x="15466979" y="5177565"/>
                <a:ext cx="6809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38F734A-E925-3CC7-5D7B-981D7D8992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147915" y="5089867"/>
                <a:ext cx="739302" cy="876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980489E-16D7-58AE-18A4-839B14F89E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9919" y="4749800"/>
                <a:ext cx="839281" cy="3400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EDD9E17-D72E-B2BA-6AEB-98EA2DC5A8FB}"/>
                  </a:ext>
                </a:extLst>
              </p:cNvPr>
              <p:cNvSpPr txBox="1"/>
              <p:nvPr/>
            </p:nvSpPr>
            <p:spPr>
              <a:xfrm>
                <a:off x="15514500" y="4769317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1%</a:t>
                </a:r>
                <a:endParaRPr lang="en-ID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4CC059AC-33CB-A9BB-6740-0FAD66A46DC4}"/>
                  </a:ext>
                </a:extLst>
              </p:cNvPr>
              <p:cNvSpPr txBox="1"/>
              <p:nvPr/>
            </p:nvSpPr>
            <p:spPr>
              <a:xfrm>
                <a:off x="16284169" y="4720534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1%</a:t>
                </a:r>
                <a:endParaRPr lang="en-ID" dirty="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26E4BA4-F01A-A7FD-0866-5F6334D2CB19}"/>
                  </a:ext>
                </a:extLst>
              </p:cNvPr>
              <p:cNvSpPr txBox="1"/>
              <p:nvPr/>
            </p:nvSpPr>
            <p:spPr>
              <a:xfrm>
                <a:off x="16887217" y="4487302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1%</a:t>
                </a:r>
                <a:endParaRPr lang="en-ID" dirty="0"/>
              </a:p>
            </p:txBody>
          </p: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3523125-5227-7D71-5961-948D81ABD37E}"/>
                </a:ext>
              </a:extLst>
            </p:cNvPr>
            <p:cNvSpPr txBox="1"/>
            <p:nvPr/>
          </p:nvSpPr>
          <p:spPr>
            <a:xfrm>
              <a:off x="15319734" y="5841057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Januari</a:t>
              </a:r>
              <a:endParaRPr lang="en-ID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37A7285-EEF7-091D-14EB-940ADA095DE7}"/>
                </a:ext>
              </a:extLst>
            </p:cNvPr>
            <p:cNvSpPr txBox="1"/>
            <p:nvPr/>
          </p:nvSpPr>
          <p:spPr>
            <a:xfrm>
              <a:off x="16176059" y="5865428"/>
              <a:ext cx="969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Februari</a:t>
              </a:r>
              <a:endParaRPr lang="en-ID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E5093BD-1248-9033-9B65-823901058B06}"/>
                </a:ext>
              </a:extLst>
            </p:cNvPr>
            <p:cNvSpPr txBox="1"/>
            <p:nvPr/>
          </p:nvSpPr>
          <p:spPr>
            <a:xfrm>
              <a:off x="17146005" y="5858656"/>
              <a:ext cx="760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Maret</a:t>
              </a:r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380244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DA5D44-8E55-C699-79BE-6DFE3436F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1E25DF-FF82-0072-850B-A9B3CBD35896}"/>
              </a:ext>
            </a:extLst>
          </p:cNvPr>
          <p:cNvSpPr txBox="1"/>
          <p:nvPr/>
        </p:nvSpPr>
        <p:spPr>
          <a:xfrm>
            <a:off x="507100" y="854631"/>
            <a:ext cx="57158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Tier </a:t>
            </a:r>
            <a:r>
              <a:rPr lang="en-US" dirty="0" err="1"/>
              <a:t>Kestabilan</a:t>
            </a:r>
            <a:r>
              <a:rPr lang="en-US" dirty="0"/>
              <a:t> per </a:t>
            </a:r>
            <a:r>
              <a:rPr lang="en-US" dirty="0" err="1"/>
              <a:t>Bulan</a:t>
            </a:r>
            <a:endParaRPr lang="en-US" dirty="0"/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Category Pizza mana yang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bulannya</a:t>
            </a:r>
            <a:r>
              <a:rPr lang="en-US" dirty="0"/>
              <a:t> </a:t>
            </a:r>
            <a:r>
              <a:rPr lang="en-US" dirty="0" err="1"/>
              <a:t>dibeli</a:t>
            </a:r>
            <a:r>
              <a:rPr lang="en-US" dirty="0"/>
              <a:t> 1 - 5 kali: Pizza Classic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Category Pizza mana yang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bulannya</a:t>
            </a:r>
            <a:r>
              <a:rPr lang="en-US" dirty="0"/>
              <a:t> </a:t>
            </a:r>
            <a:r>
              <a:rPr lang="en-US" dirty="0" err="1"/>
              <a:t>dibeli</a:t>
            </a:r>
            <a:r>
              <a:rPr lang="en-US" dirty="0"/>
              <a:t> 5 - 10 kali: Pizza Beef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Category Pizza mana yang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bulannya</a:t>
            </a:r>
            <a:r>
              <a:rPr lang="en-US" dirty="0"/>
              <a:t> </a:t>
            </a:r>
            <a:r>
              <a:rPr lang="en-US" dirty="0" err="1"/>
              <a:t>dibeli</a:t>
            </a:r>
            <a:r>
              <a:rPr lang="en-US" dirty="0"/>
              <a:t> 10 - 20 kali: Pizza Chicken </a:t>
            </a:r>
          </a:p>
          <a:p>
            <a:pPr algn="just"/>
            <a:endParaRPr lang="en-US" dirty="0"/>
          </a:p>
          <a:p>
            <a:pPr algn="just"/>
            <a:endParaRPr lang="en-ID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BA5A7A-B3B0-77D1-ECCC-E5843FF72995}"/>
              </a:ext>
            </a:extLst>
          </p:cNvPr>
          <p:cNvGrpSpPr/>
          <p:nvPr/>
        </p:nvGrpSpPr>
        <p:grpSpPr>
          <a:xfrm>
            <a:off x="6629286" y="965964"/>
            <a:ext cx="2343826" cy="2315968"/>
            <a:chOff x="11836399" y="1500355"/>
            <a:chExt cx="2637863" cy="231596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77CF037-0E90-9F8B-C7AE-5C87241823FB}"/>
                </a:ext>
              </a:extLst>
            </p:cNvPr>
            <p:cNvSpPr/>
            <p:nvPr/>
          </p:nvSpPr>
          <p:spPr>
            <a:xfrm>
              <a:off x="12193270" y="1954703"/>
              <a:ext cx="419100" cy="10869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143063-3FAB-3AAB-CAE1-9E7908C80745}"/>
                </a:ext>
              </a:extLst>
            </p:cNvPr>
            <p:cNvSpPr/>
            <p:nvPr/>
          </p:nvSpPr>
          <p:spPr>
            <a:xfrm>
              <a:off x="13608050" y="2159000"/>
              <a:ext cx="419100" cy="8667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888A31-528D-9BC6-090F-196E11D2F1F9}"/>
                </a:ext>
              </a:extLst>
            </p:cNvPr>
            <p:cNvSpPr/>
            <p:nvPr/>
          </p:nvSpPr>
          <p:spPr>
            <a:xfrm>
              <a:off x="12915900" y="2336800"/>
              <a:ext cx="419100" cy="70487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6FC5068-C52F-41D7-42F9-08F427E08250}"/>
                </a:ext>
              </a:extLst>
            </p:cNvPr>
            <p:cNvSpPr/>
            <p:nvPr/>
          </p:nvSpPr>
          <p:spPr>
            <a:xfrm>
              <a:off x="11836399" y="3187496"/>
              <a:ext cx="1079501" cy="368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Pizza Classic</a:t>
              </a:r>
              <a:endParaRPr lang="en-ID" sz="11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2C5D589-C9F5-5A0A-7AF2-6B5DDDACB18E}"/>
                </a:ext>
              </a:extLst>
            </p:cNvPr>
            <p:cNvSpPr/>
            <p:nvPr/>
          </p:nvSpPr>
          <p:spPr>
            <a:xfrm>
              <a:off x="12706349" y="3448023"/>
              <a:ext cx="1079501" cy="368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Pizza Beef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CB2D8B4-8B6A-751E-6B60-6C65F6EA7A48}"/>
                </a:ext>
              </a:extLst>
            </p:cNvPr>
            <p:cNvSpPr/>
            <p:nvPr/>
          </p:nvSpPr>
          <p:spPr>
            <a:xfrm>
              <a:off x="13394761" y="3174997"/>
              <a:ext cx="1079501" cy="368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Pizza Chicken</a:t>
              </a:r>
              <a:endParaRPr lang="en-ID" sz="1100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644A589-8EBD-F319-32C5-9FD1383EB41F}"/>
                </a:ext>
              </a:extLst>
            </p:cNvPr>
            <p:cNvSpPr txBox="1"/>
            <p:nvPr/>
          </p:nvSpPr>
          <p:spPr>
            <a:xfrm>
              <a:off x="12116186" y="1500355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45%</a:t>
              </a:r>
              <a:endParaRPr lang="en-ID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F9506D-F087-35D4-157E-86E540141305}"/>
                </a:ext>
              </a:extLst>
            </p:cNvPr>
            <p:cNvSpPr txBox="1"/>
            <p:nvPr/>
          </p:nvSpPr>
          <p:spPr>
            <a:xfrm>
              <a:off x="12810947" y="1930455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25%</a:t>
              </a:r>
              <a:endParaRPr lang="en-ID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5C69239-8050-1FE3-0C50-3E19732CA5D5}"/>
                </a:ext>
              </a:extLst>
            </p:cNvPr>
            <p:cNvSpPr txBox="1"/>
            <p:nvPr/>
          </p:nvSpPr>
          <p:spPr>
            <a:xfrm>
              <a:off x="13513186" y="1761501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30%</a:t>
              </a:r>
              <a:endParaRPr lang="en-ID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58FC77A2-D232-75B6-DBD1-C0B8657E84AE}"/>
              </a:ext>
            </a:extLst>
          </p:cNvPr>
          <p:cNvSpPr txBox="1"/>
          <p:nvPr/>
        </p:nvSpPr>
        <p:spPr>
          <a:xfrm>
            <a:off x="507100" y="3406250"/>
            <a:ext cx="57158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Tier Margin Revenue per </a:t>
            </a:r>
            <a:r>
              <a:rPr lang="en-US" dirty="0" err="1"/>
              <a:t>Bulan</a:t>
            </a:r>
            <a:endParaRPr lang="en-US" dirty="0"/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Category Pizza mana yang avg revenue per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0 – 10$ : Pizza Chicken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Category Pizza mana yang avg revenue per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10– 20$ : Pizza Beef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Category Pizza mana yang avg revenue per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20 – 30$ : Pizza Classic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  <a:p>
            <a:pPr algn="just"/>
            <a:endParaRPr lang="en-ID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41871E-EFFB-AE3D-DA39-4D76227573FF}"/>
              </a:ext>
            </a:extLst>
          </p:cNvPr>
          <p:cNvGrpSpPr/>
          <p:nvPr/>
        </p:nvGrpSpPr>
        <p:grpSpPr>
          <a:xfrm>
            <a:off x="6641909" y="3809207"/>
            <a:ext cx="2637863" cy="2315968"/>
            <a:chOff x="11836399" y="1500355"/>
            <a:chExt cx="2637863" cy="2315968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492CEF3-D866-E4EF-C092-FC8ADBC89983}"/>
                </a:ext>
              </a:extLst>
            </p:cNvPr>
            <p:cNvSpPr/>
            <p:nvPr/>
          </p:nvSpPr>
          <p:spPr>
            <a:xfrm>
              <a:off x="12193270" y="1954703"/>
              <a:ext cx="419100" cy="10869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BD8D1B6-023B-EE53-3866-30E190B7DA1A}"/>
                </a:ext>
              </a:extLst>
            </p:cNvPr>
            <p:cNvSpPr/>
            <p:nvPr/>
          </p:nvSpPr>
          <p:spPr>
            <a:xfrm>
              <a:off x="13608050" y="2159000"/>
              <a:ext cx="419100" cy="86678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4B30E6C-54D7-1D0E-028B-259EAE9BF102}"/>
                </a:ext>
              </a:extLst>
            </p:cNvPr>
            <p:cNvSpPr/>
            <p:nvPr/>
          </p:nvSpPr>
          <p:spPr>
            <a:xfrm>
              <a:off x="12915900" y="2336800"/>
              <a:ext cx="419100" cy="70487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A514469-E710-F961-DEC6-AF87AA048E8F}"/>
                </a:ext>
              </a:extLst>
            </p:cNvPr>
            <p:cNvSpPr/>
            <p:nvPr/>
          </p:nvSpPr>
          <p:spPr>
            <a:xfrm>
              <a:off x="11836399" y="3187496"/>
              <a:ext cx="1079501" cy="368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Pizza Classic</a:t>
              </a:r>
              <a:endParaRPr lang="en-ID" sz="11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964D17E-5D3C-D121-E0D0-1ED68A73ECB7}"/>
                </a:ext>
              </a:extLst>
            </p:cNvPr>
            <p:cNvSpPr/>
            <p:nvPr/>
          </p:nvSpPr>
          <p:spPr>
            <a:xfrm>
              <a:off x="12706349" y="3448023"/>
              <a:ext cx="1079501" cy="368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Pizza Beef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EF28BD1-24B9-448E-A57B-6D6081BF5DB7}"/>
                </a:ext>
              </a:extLst>
            </p:cNvPr>
            <p:cNvSpPr/>
            <p:nvPr/>
          </p:nvSpPr>
          <p:spPr>
            <a:xfrm>
              <a:off x="13394761" y="3174997"/>
              <a:ext cx="1079501" cy="3683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Pizza Chicken</a:t>
              </a:r>
              <a:endParaRPr lang="en-ID" sz="11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0EFBB69-3CC6-C592-5D44-83051A8AC309}"/>
                </a:ext>
              </a:extLst>
            </p:cNvPr>
            <p:cNvSpPr txBox="1"/>
            <p:nvPr/>
          </p:nvSpPr>
          <p:spPr>
            <a:xfrm>
              <a:off x="12116186" y="1500355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45%</a:t>
              </a:r>
              <a:endParaRPr lang="en-ID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5F742B7-6E67-24D8-2C56-8DF9DCCFB570}"/>
                </a:ext>
              </a:extLst>
            </p:cNvPr>
            <p:cNvSpPr txBox="1"/>
            <p:nvPr/>
          </p:nvSpPr>
          <p:spPr>
            <a:xfrm>
              <a:off x="12810947" y="1930455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25%</a:t>
              </a:r>
              <a:endParaRPr lang="en-ID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F07525-1A4A-C294-2866-C06E0D7D7AA7}"/>
                </a:ext>
              </a:extLst>
            </p:cNvPr>
            <p:cNvSpPr txBox="1"/>
            <p:nvPr/>
          </p:nvSpPr>
          <p:spPr>
            <a:xfrm>
              <a:off x="13513186" y="1761501"/>
              <a:ext cx="583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30%</a:t>
              </a:r>
              <a:endParaRPr lang="en-ID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7562AE2-38D1-02CB-305C-CAB87417CC81}"/>
              </a:ext>
            </a:extLst>
          </p:cNvPr>
          <p:cNvGrpSpPr/>
          <p:nvPr/>
        </p:nvGrpSpPr>
        <p:grpSpPr>
          <a:xfrm>
            <a:off x="9448687" y="1273947"/>
            <a:ext cx="2624494" cy="1747458"/>
            <a:chOff x="15319734" y="4487302"/>
            <a:chExt cx="3474104" cy="1747458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B20DAD1-ED50-467F-AA33-526C907899E8}"/>
                </a:ext>
              </a:extLst>
            </p:cNvPr>
            <p:cNvCxnSpPr/>
            <p:nvPr/>
          </p:nvCxnSpPr>
          <p:spPr>
            <a:xfrm>
              <a:off x="15603166" y="5777730"/>
              <a:ext cx="31906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DB798F5D-C3B6-0AF2-9043-A3558B4891B7}"/>
                </a:ext>
              </a:extLst>
            </p:cNvPr>
            <p:cNvGrpSpPr/>
            <p:nvPr/>
          </p:nvGrpSpPr>
          <p:grpSpPr>
            <a:xfrm>
              <a:off x="15529921" y="4487302"/>
              <a:ext cx="2262221" cy="690263"/>
              <a:chOff x="15466979" y="4487302"/>
              <a:chExt cx="2262221" cy="690263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B30BC51-FC22-594A-D27E-8FE23BCD2913}"/>
                  </a:ext>
                </a:extLst>
              </p:cNvPr>
              <p:cNvCxnSpPr/>
              <p:nvPr/>
            </p:nvCxnSpPr>
            <p:spPr>
              <a:xfrm>
                <a:off x="15466979" y="5177565"/>
                <a:ext cx="68093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703DDC87-91CE-A78C-A780-947767219B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147915" y="5089867"/>
                <a:ext cx="739302" cy="8769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F88452F0-4103-44CD-928C-00FE165D0E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89919" y="4749800"/>
                <a:ext cx="839281" cy="34006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FE6A626-82A0-1F11-7EC7-6538F0D36908}"/>
                  </a:ext>
                </a:extLst>
              </p:cNvPr>
              <p:cNvSpPr txBox="1"/>
              <p:nvPr/>
            </p:nvSpPr>
            <p:spPr>
              <a:xfrm>
                <a:off x="15514500" y="4769317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1%</a:t>
                </a:r>
                <a:endParaRPr lang="en-ID" dirty="0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D916968-529A-FB2E-7771-2BF8436CF645}"/>
                  </a:ext>
                </a:extLst>
              </p:cNvPr>
              <p:cNvSpPr txBox="1"/>
              <p:nvPr/>
            </p:nvSpPr>
            <p:spPr>
              <a:xfrm>
                <a:off x="16284169" y="4720534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1%</a:t>
                </a:r>
                <a:endParaRPr lang="en-ID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2A808DB-035D-A3EE-A9A7-CCC640B90B77}"/>
                  </a:ext>
                </a:extLst>
              </p:cNvPr>
              <p:cNvSpPr txBox="1"/>
              <p:nvPr/>
            </p:nvSpPr>
            <p:spPr>
              <a:xfrm>
                <a:off x="16887217" y="4487302"/>
                <a:ext cx="4667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1%</a:t>
                </a:r>
                <a:endParaRPr lang="en-ID" dirty="0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35FB5F2-7922-B56A-88CA-49B0D797526D}"/>
                </a:ext>
              </a:extLst>
            </p:cNvPr>
            <p:cNvSpPr txBox="1"/>
            <p:nvPr/>
          </p:nvSpPr>
          <p:spPr>
            <a:xfrm>
              <a:off x="15319734" y="5841057"/>
              <a:ext cx="856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Januari</a:t>
              </a:r>
              <a:endParaRPr lang="en-ID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10685AD-557B-84F9-46D1-96F1D5CD36F8}"/>
                </a:ext>
              </a:extLst>
            </p:cNvPr>
            <p:cNvSpPr txBox="1"/>
            <p:nvPr/>
          </p:nvSpPr>
          <p:spPr>
            <a:xfrm>
              <a:off x="16176059" y="5865428"/>
              <a:ext cx="9699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Februari</a:t>
              </a:r>
              <a:endParaRPr lang="en-ID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F24429B-3D38-DF7A-2D5F-11281AD81FD4}"/>
                </a:ext>
              </a:extLst>
            </p:cNvPr>
            <p:cNvSpPr txBox="1"/>
            <p:nvPr/>
          </p:nvSpPr>
          <p:spPr>
            <a:xfrm>
              <a:off x="17146005" y="5858656"/>
              <a:ext cx="760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Maret</a:t>
              </a:r>
              <a:endParaRPr lang="en-ID" dirty="0"/>
            </a:p>
          </p:txBody>
        </p:sp>
      </p:grpSp>
    </p:spTree>
    <p:extLst>
      <p:ext uri="{BB962C8B-B14F-4D97-AF65-F5344CB8AC3E}">
        <p14:creationId xmlns:p14="http://schemas.microsoft.com/office/powerpoint/2010/main" val="69142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1597</TotalTime>
  <Words>408</Words>
  <Application>Microsoft Office PowerPoint</Application>
  <PresentationFormat>Widescreen</PresentationFormat>
  <Paragraphs>78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Muhammad Rayhan Nauval Narawangsa</cp:lastModifiedBy>
  <cp:revision>9</cp:revision>
  <dcterms:created xsi:type="dcterms:W3CDTF">2024-02-22T12:34:56Z</dcterms:created>
  <dcterms:modified xsi:type="dcterms:W3CDTF">2024-03-04T15:00:51Z</dcterms:modified>
</cp:coreProperties>
</file>