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26" d="100"/>
          <a:sy n="26" d="100"/>
        </p:scale>
        <p:origin x="21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476518"/>
            <a:ext cx="26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Understanding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913" y="1910573"/>
            <a:ext cx="306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Defining 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913" y="2919895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Making Issue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913" y="865031"/>
            <a:ext cx="1537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Harga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Tipe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1657" y="865031"/>
            <a:ext cx="1955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Order details</a:t>
            </a:r>
          </a:p>
          <a:p>
            <a:pPr marL="285750" indent="-285750">
              <a:buFontTx/>
              <a:buChar char="-"/>
            </a:pPr>
            <a:r>
              <a:rPr lang="en-US" dirty="0"/>
              <a:t>Ingredient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Category Pizza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79886" y="884212"/>
            <a:ext cx="2628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Pizza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Date/Time Purchase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Pizza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1890" y="865031"/>
            <a:ext cx="166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489" y="2354128"/>
            <a:ext cx="771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penjulan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402" y="3898951"/>
            <a:ext cx="2113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penjulan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15%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1 </a:t>
            </a:r>
            <a:r>
              <a:rPr lang="en-US" dirty="0" err="1"/>
              <a:t>tahun</a:t>
            </a:r>
            <a:r>
              <a:rPr lang="en-US" dirty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1692" y="3502131"/>
            <a:ext cx="343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Operational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1692" y="5376279"/>
            <a:ext cx="211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Optimalisasi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Segment Product Best Seller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4942" y="3048813"/>
            <a:ext cx="3802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Efektifitas</a:t>
            </a:r>
            <a:r>
              <a:rPr lang="en-US" dirty="0"/>
              <a:t> </a:t>
            </a:r>
            <a:r>
              <a:rPr lang="en-US" dirty="0" err="1"/>
              <a:t>Promosi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64942" y="3505310"/>
            <a:ext cx="284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Pelayanan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64940" y="3983540"/>
            <a:ext cx="380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Memanfaatkan</a:t>
            </a:r>
            <a:r>
              <a:rPr lang="en-US" dirty="0"/>
              <a:t> best purchase channel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7981" y="4887479"/>
            <a:ext cx="381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Determinasi</a:t>
            </a:r>
            <a:r>
              <a:rPr lang="en-US" dirty="0"/>
              <a:t> category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laku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37981" y="5389971"/>
            <a:ext cx="284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Determinasi</a:t>
            </a:r>
            <a:r>
              <a:rPr lang="en-US" dirty="0"/>
              <a:t> best ingredient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17468" y="5922811"/>
            <a:ext cx="383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Determinasi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pizza paling </a:t>
            </a:r>
            <a:r>
              <a:rPr lang="en-US" dirty="0" err="1"/>
              <a:t>laku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95460" y="3819421"/>
            <a:ext cx="586232" cy="59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2975149" y="4846085"/>
            <a:ext cx="506543" cy="99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1"/>
          </p:cNvCxnSpPr>
          <p:nvPr/>
        </p:nvCxnSpPr>
        <p:spPr>
          <a:xfrm>
            <a:off x="5383195" y="5612357"/>
            <a:ext cx="934273" cy="49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1"/>
          </p:cNvCxnSpPr>
          <p:nvPr/>
        </p:nvCxnSpPr>
        <p:spPr>
          <a:xfrm>
            <a:off x="6163425" y="3820085"/>
            <a:ext cx="701515" cy="34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63426" y="3725711"/>
            <a:ext cx="6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163425" y="3332546"/>
            <a:ext cx="659851" cy="33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74729" y="5145428"/>
            <a:ext cx="916225" cy="30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83195" y="5554738"/>
            <a:ext cx="934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9514703" y="-1581644"/>
            <a:ext cx="33560952" cy="8711493"/>
            <a:chOff x="-9588843" y="-1853493"/>
            <a:chExt cx="33560952" cy="8711493"/>
          </a:xfrm>
        </p:grpSpPr>
        <p:sp>
          <p:nvSpPr>
            <p:cNvPr id="14" name="Rectangle 13"/>
            <p:cNvSpPr/>
            <p:nvPr/>
          </p:nvSpPr>
          <p:spPr>
            <a:xfrm>
              <a:off x="-9588843" y="-1853493"/>
              <a:ext cx="33560952" cy="8711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28D952C-0B38-35F8-EF48-3D50FB216450}"/>
                </a:ext>
              </a:extLst>
            </p:cNvPr>
            <p:cNvSpPr txBox="1"/>
            <p:nvPr/>
          </p:nvSpPr>
          <p:spPr>
            <a:xfrm flipH="1">
              <a:off x="4766976" y="-760665"/>
              <a:ext cx="1730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Hyphothesis</a:t>
              </a:r>
              <a:endParaRPr 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909DCB7-FADB-E822-F10A-245E3DB224AA}"/>
                </a:ext>
              </a:extLst>
            </p:cNvPr>
            <p:cNvSpPr txBox="1"/>
            <p:nvPr/>
          </p:nvSpPr>
          <p:spPr>
            <a:xfrm flipH="1">
              <a:off x="7523155" y="-760665"/>
              <a:ext cx="1730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Metrics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2D2E6A1-7726-3ADA-F29D-C20FBBAA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737826" y="0"/>
              <a:ext cx="11882048" cy="609733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70D04F-FD34-BED6-B428-57B5FD4E0E8E}"/>
                </a:ext>
              </a:extLst>
            </p:cNvPr>
            <p:cNvSpPr txBox="1"/>
            <p:nvPr/>
          </p:nvSpPr>
          <p:spPr>
            <a:xfrm>
              <a:off x="3144222" y="-252968"/>
              <a:ext cx="43789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Jika </a:t>
              </a:r>
              <a:r>
                <a:rPr lang="en-US" dirty="0" err="1"/>
                <a:t>pelayanan</a:t>
              </a:r>
              <a:r>
                <a:rPr lang="en-US" dirty="0"/>
                <a:t> </a:t>
              </a:r>
              <a:r>
                <a:rPr lang="en-US" dirty="0" err="1"/>
                <a:t>jual</a:t>
              </a:r>
              <a:r>
                <a:rPr lang="en-US" dirty="0"/>
                <a:t> </a:t>
              </a:r>
              <a:r>
                <a:rPr lang="en-US" dirty="0" err="1"/>
                <a:t>beli</a:t>
              </a:r>
              <a:r>
                <a:rPr lang="en-US" dirty="0"/>
                <a:t> </a:t>
              </a:r>
              <a:r>
                <a:rPr lang="en-US" dirty="0" err="1"/>
                <a:t>meningkat</a:t>
              </a:r>
              <a:r>
                <a:rPr lang="en-US" dirty="0"/>
                <a:t>, </a:t>
              </a:r>
              <a:r>
                <a:rPr lang="en-US" dirty="0" err="1"/>
                <a:t>maka</a:t>
              </a:r>
              <a:r>
                <a:rPr lang="en-US" dirty="0"/>
                <a:t> </a:t>
              </a:r>
              <a:r>
                <a:rPr lang="en-US" dirty="0" err="1"/>
                <a:t>pemasukan</a:t>
              </a:r>
              <a:r>
                <a:rPr lang="en-US" dirty="0"/>
                <a:t> </a:t>
              </a:r>
              <a:r>
                <a:rPr lang="en-US" dirty="0" err="1"/>
                <a:t>meningkat</a:t>
              </a:r>
              <a:r>
                <a:rPr lang="en-US" dirty="0"/>
                <a:t> </a:t>
              </a:r>
              <a:r>
                <a:rPr lang="en-US" dirty="0" err="1"/>
                <a:t>secara</a:t>
              </a:r>
              <a:r>
                <a:rPr lang="en-US" dirty="0"/>
                <a:t> </a:t>
              </a:r>
              <a:r>
                <a:rPr lang="en-US" dirty="0" err="1"/>
                <a:t>bertahap</a:t>
              </a:r>
              <a:r>
                <a:rPr lang="en-US" dirty="0"/>
                <a:t> </a:t>
              </a:r>
              <a:r>
                <a:rPr lang="en-US" dirty="0" err="1"/>
                <a:t>sebanyak</a:t>
              </a:r>
              <a:r>
                <a:rPr lang="en-US" dirty="0"/>
                <a:t> 30% </a:t>
              </a:r>
              <a:r>
                <a:rPr lang="en-US" dirty="0" err="1"/>
                <a:t>dalam</a:t>
              </a:r>
              <a:r>
                <a:rPr lang="en-US" dirty="0"/>
                <a:t> </a:t>
              </a:r>
              <a:r>
                <a:rPr lang="en-US" dirty="0" err="1"/>
                <a:t>setahun</a:t>
              </a:r>
              <a:r>
                <a:rPr lang="en-US" dirty="0"/>
                <a:t>.</a:t>
              </a:r>
              <a:endParaRPr lang="en-ID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CC5D6D-B031-5F9C-74BC-795D8821B72B}"/>
                </a:ext>
              </a:extLst>
            </p:cNvPr>
            <p:cNvSpPr txBox="1"/>
            <p:nvPr/>
          </p:nvSpPr>
          <p:spPr>
            <a:xfrm>
              <a:off x="7823200" y="-268339"/>
              <a:ext cx="23276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% </a:t>
              </a:r>
              <a:r>
                <a:rPr lang="en-US" dirty="0" err="1"/>
                <a:t>penjualan</a:t>
              </a:r>
              <a:r>
                <a:rPr lang="en-US" dirty="0"/>
                <a:t> pada jam </a:t>
              </a:r>
              <a:r>
                <a:rPr lang="en-US" dirty="0" err="1"/>
                <a:t>tertentu</a:t>
              </a:r>
              <a:r>
                <a:rPr lang="en-US" dirty="0"/>
                <a:t> (tier Jam)</a:t>
              </a:r>
              <a:endParaRPr lang="en-ID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725179" y="-1519861"/>
              <a:ext cx="2887782" cy="2100020"/>
              <a:chOff x="9982200" y="-760665"/>
              <a:chExt cx="2887782" cy="210002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3ECA7C2-2C23-F15F-C2A1-038B6A0DACA9}"/>
                  </a:ext>
                </a:extLst>
              </p:cNvPr>
              <p:cNvSpPr/>
              <p:nvPr/>
            </p:nvSpPr>
            <p:spPr>
              <a:xfrm>
                <a:off x="10150832" y="-391333"/>
                <a:ext cx="257003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CFEAB2-383B-CB4C-25E7-60F0FFF12EDF}"/>
                  </a:ext>
                </a:extLst>
              </p:cNvPr>
              <p:cNvSpPr txBox="1"/>
              <p:nvPr/>
            </p:nvSpPr>
            <p:spPr>
              <a:xfrm>
                <a:off x="9982200" y="670362"/>
                <a:ext cx="1003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09.00 – 13.00</a:t>
                </a:r>
                <a:endParaRPr lang="en-ID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FB458D1-6A24-0BD9-D8AC-214471735A68}"/>
                  </a:ext>
                </a:extLst>
              </p:cNvPr>
              <p:cNvSpPr/>
              <p:nvPr/>
            </p:nvSpPr>
            <p:spPr>
              <a:xfrm>
                <a:off x="11122567" y="-91673"/>
                <a:ext cx="257003" cy="646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8CA251-1780-8369-D8AC-75A7E9A35254}"/>
                  </a:ext>
                </a:extLst>
              </p:cNvPr>
              <p:cNvSpPr txBox="1"/>
              <p:nvPr/>
            </p:nvSpPr>
            <p:spPr>
              <a:xfrm>
                <a:off x="10953935" y="693024"/>
                <a:ext cx="1003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13.00 – 19.00</a:t>
                </a:r>
                <a:endParaRPr lang="en-ID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6FC1770-80DB-E6AB-94EA-C8DF9367FDB2}"/>
                  </a:ext>
                </a:extLst>
              </p:cNvPr>
              <p:cNvSpPr/>
              <p:nvPr/>
            </p:nvSpPr>
            <p:spPr>
              <a:xfrm>
                <a:off x="12014356" y="-252968"/>
                <a:ext cx="258942" cy="8076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F96ABC3-0019-63A7-56A4-F60EEC6BDF28}"/>
                  </a:ext>
                </a:extLst>
              </p:cNvPr>
              <p:cNvSpPr txBox="1"/>
              <p:nvPr/>
            </p:nvSpPr>
            <p:spPr>
              <a:xfrm>
                <a:off x="11866682" y="693024"/>
                <a:ext cx="1003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20.00 – 24.00</a:t>
                </a:r>
                <a:endParaRPr lang="en-ID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891C2D-1610-2E46-0A19-EABB154D22A0}"/>
                  </a:ext>
                </a:extLst>
              </p:cNvPr>
              <p:cNvSpPr txBox="1"/>
              <p:nvPr/>
            </p:nvSpPr>
            <p:spPr>
              <a:xfrm>
                <a:off x="10035932" y="-760665"/>
                <a:ext cx="634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45%</a:t>
                </a:r>
                <a:endParaRPr lang="en-ID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1BD9CF9-763B-1F85-3498-DA9D4573ED0F}"/>
                  </a:ext>
                </a:extLst>
              </p:cNvPr>
              <p:cNvSpPr txBox="1"/>
              <p:nvPr/>
            </p:nvSpPr>
            <p:spPr>
              <a:xfrm>
                <a:off x="10933660" y="-483667"/>
                <a:ext cx="634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25%</a:t>
                </a:r>
                <a:endParaRPr lang="en-ID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0CC933-8AD5-CDB8-5E44-5EFBA809265E}"/>
                  </a:ext>
                </a:extLst>
              </p:cNvPr>
              <p:cNvSpPr txBox="1"/>
              <p:nvPr/>
            </p:nvSpPr>
            <p:spPr>
              <a:xfrm>
                <a:off x="11905395" y="-691482"/>
                <a:ext cx="634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30%</a:t>
                </a:r>
                <a:endParaRPr lang="en-ID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A077B6-6CB9-EF7E-0512-13122761DA8C}"/>
                </a:ext>
              </a:extLst>
            </p:cNvPr>
            <p:cNvSpPr txBox="1"/>
            <p:nvPr/>
          </p:nvSpPr>
          <p:spPr>
            <a:xfrm>
              <a:off x="3118571" y="704830"/>
              <a:ext cx="4711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Quality Control yang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dimaksud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disini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adalah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category, ingredient,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dsb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. Hal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ini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bisa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di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gabung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kedalam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branch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optimaslisasi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penjualan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en-US" dirty="0" err="1">
                  <a:solidFill>
                    <a:schemeClr val="accent6">
                      <a:lumMod val="50000"/>
                    </a:schemeClr>
                  </a:solidFill>
                </a:rPr>
                <a:t>produk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 best seller.</a:t>
              </a:r>
              <a:endParaRPr lang="en-ID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8283160-C941-9410-7403-11F44A1D9B71}"/>
                </a:ext>
              </a:extLst>
            </p:cNvPr>
            <p:cNvSpPr txBox="1"/>
            <p:nvPr/>
          </p:nvSpPr>
          <p:spPr>
            <a:xfrm>
              <a:off x="3144222" y="1970370"/>
              <a:ext cx="43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Jika </a:t>
              </a:r>
              <a:r>
                <a:rPr lang="en-US" dirty="0" err="1"/>
                <a:t>promosi</a:t>
              </a:r>
              <a:r>
                <a:rPr lang="en-US" dirty="0"/>
                <a:t> bundling </a:t>
              </a:r>
              <a:r>
                <a:rPr lang="en-US" dirty="0" err="1"/>
                <a:t>meningkat</a:t>
              </a:r>
              <a:r>
                <a:rPr lang="en-US" dirty="0"/>
                <a:t>, </a:t>
              </a:r>
              <a:r>
                <a:rPr lang="en-US" dirty="0" err="1"/>
                <a:t>maka</a:t>
              </a:r>
              <a:r>
                <a:rPr lang="en-US" dirty="0"/>
                <a:t> </a:t>
              </a:r>
              <a:r>
                <a:rPr lang="en-US" dirty="0" err="1"/>
                <a:t>produk</a:t>
              </a:r>
              <a:r>
                <a:rPr lang="en-US" dirty="0"/>
                <a:t> yang </a:t>
              </a:r>
              <a:r>
                <a:rPr lang="en-US" dirty="0" err="1"/>
                <a:t>kurang</a:t>
              </a:r>
              <a:r>
                <a:rPr lang="en-US" dirty="0"/>
                <a:t> </a:t>
              </a:r>
              <a:r>
                <a:rPr lang="en-US" dirty="0" err="1"/>
                <a:t>laku</a:t>
              </a:r>
              <a:r>
                <a:rPr lang="en-US" dirty="0"/>
                <a:t> </a:t>
              </a:r>
              <a:r>
                <a:rPr lang="en-US" dirty="0" err="1"/>
                <a:t>akan</a:t>
              </a:r>
              <a:r>
                <a:rPr lang="en-US" dirty="0"/>
                <a:t> </a:t>
              </a:r>
              <a:r>
                <a:rPr lang="en-US" dirty="0" err="1"/>
                <a:t>meningkat</a:t>
              </a:r>
              <a:r>
                <a:rPr lang="en-US" dirty="0"/>
                <a:t>.</a:t>
              </a:r>
              <a:endParaRPr lang="en-ID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673A74C-104C-E5AB-BBDB-B23D1EF0EBBA}"/>
                </a:ext>
              </a:extLst>
            </p:cNvPr>
            <p:cNvSpPr txBox="1"/>
            <p:nvPr/>
          </p:nvSpPr>
          <p:spPr>
            <a:xfrm>
              <a:off x="7882501" y="1924014"/>
              <a:ext cx="84421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% Category Pizza Best/Worst Selling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D" dirty="0"/>
                <a:t>% </a:t>
              </a:r>
              <a:r>
                <a:rPr lang="en-ID" dirty="0" err="1"/>
                <a:t>Penjualan</a:t>
              </a:r>
              <a:r>
                <a:rPr lang="en-ID" dirty="0"/>
                <a:t> yang include </a:t>
              </a:r>
              <a:r>
                <a:rPr lang="en-ID" dirty="0" err="1"/>
                <a:t>kombinasi</a:t>
              </a:r>
              <a:r>
                <a:rPr lang="en-ID" dirty="0"/>
                <a:t> </a:t>
              </a:r>
              <a:r>
                <a:rPr lang="en-ID" dirty="0" err="1"/>
                <a:t>antara</a:t>
              </a:r>
              <a:r>
                <a:rPr lang="en-ID" dirty="0"/>
                <a:t> product best seller – worst seller.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F6B6DD-D70A-56D9-5D20-A9F068A60331}"/>
                </a:ext>
              </a:extLst>
            </p:cNvPr>
            <p:cNvSpPr txBox="1"/>
            <p:nvPr/>
          </p:nvSpPr>
          <p:spPr>
            <a:xfrm>
              <a:off x="15924464" y="1847103"/>
              <a:ext cx="34546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Penjualan</a:t>
              </a:r>
              <a:r>
                <a:rPr lang="en-US" dirty="0"/>
                <a:t> Bundle Product Best – Worst Product </a:t>
              </a:r>
              <a:r>
                <a:rPr lang="en-US" dirty="0" err="1"/>
                <a:t>mencapai</a:t>
              </a:r>
              <a:r>
                <a:rPr lang="en-US" dirty="0"/>
                <a:t> 60% </a:t>
              </a:r>
              <a:r>
                <a:rPr lang="en-US" dirty="0" err="1"/>
                <a:t>dari</a:t>
              </a:r>
              <a:r>
                <a:rPr lang="en-US" dirty="0"/>
                <a:t> </a:t>
              </a:r>
              <a:r>
                <a:rPr lang="en-US" dirty="0" err="1"/>
                <a:t>jumlah</a:t>
              </a:r>
              <a:r>
                <a:rPr lang="en-US" dirty="0"/>
                <a:t> total order id</a:t>
              </a:r>
              <a:endParaRPr lang="en-ID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A6E4C29-6D7C-70A5-C0DA-A3CFC6DBF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29483" y="1605556"/>
              <a:ext cx="2788595" cy="1345347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0725179" y="4250514"/>
              <a:ext cx="2887782" cy="1823021"/>
              <a:chOff x="9928468" y="3389382"/>
              <a:chExt cx="2887782" cy="182302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2A6D735-4F31-AC87-8540-ECC25F3AC48C}"/>
                  </a:ext>
                </a:extLst>
              </p:cNvPr>
              <p:cNvSpPr/>
              <p:nvPr/>
            </p:nvSpPr>
            <p:spPr>
              <a:xfrm>
                <a:off x="10097100" y="3758714"/>
                <a:ext cx="257003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CC348A-8F68-FB4E-8876-707CD27B8A04}"/>
                  </a:ext>
                </a:extLst>
              </p:cNvPr>
              <p:cNvSpPr txBox="1"/>
              <p:nvPr/>
            </p:nvSpPr>
            <p:spPr>
              <a:xfrm>
                <a:off x="9928468" y="4820409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tomat</a:t>
                </a:r>
                <a:endParaRPr lang="en-ID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44D5634-2BFC-A66D-5B43-B9E5350971CE}"/>
                  </a:ext>
                </a:extLst>
              </p:cNvPr>
              <p:cNvSpPr/>
              <p:nvPr/>
            </p:nvSpPr>
            <p:spPr>
              <a:xfrm>
                <a:off x="11068835" y="4058374"/>
                <a:ext cx="257003" cy="6463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01ABE22-FB55-6651-EDE7-8331DAE423B6}"/>
                  </a:ext>
                </a:extLst>
              </p:cNvPr>
              <p:cNvSpPr txBox="1"/>
              <p:nvPr/>
            </p:nvSpPr>
            <p:spPr>
              <a:xfrm>
                <a:off x="10900203" y="4843071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sosis</a:t>
                </a:r>
                <a:endParaRPr lang="en-ID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F664CF3-D203-9A85-DEAB-D3B93390077B}"/>
                  </a:ext>
                </a:extLst>
              </p:cNvPr>
              <p:cNvSpPr/>
              <p:nvPr/>
            </p:nvSpPr>
            <p:spPr>
              <a:xfrm>
                <a:off x="11960624" y="3897079"/>
                <a:ext cx="258942" cy="8076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840791-7A41-B9F3-98B7-AD6B9E1E89AA}"/>
                  </a:ext>
                </a:extLst>
              </p:cNvPr>
              <p:cNvSpPr txBox="1"/>
              <p:nvPr/>
            </p:nvSpPr>
            <p:spPr>
              <a:xfrm>
                <a:off x="11812950" y="4843071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jamur</a:t>
                </a:r>
                <a:endParaRPr lang="en-ID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AFC53-E1DF-50C2-098B-C8FA56280DD4}"/>
                  </a:ext>
                </a:extLst>
              </p:cNvPr>
              <p:cNvSpPr txBox="1"/>
              <p:nvPr/>
            </p:nvSpPr>
            <p:spPr>
              <a:xfrm>
                <a:off x="9982200" y="3389382"/>
                <a:ext cx="634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45%</a:t>
                </a:r>
                <a:endParaRPr lang="en-ID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E21D1A-69D1-8EAE-8226-1C5BD40A84E2}"/>
                  </a:ext>
                </a:extLst>
              </p:cNvPr>
              <p:cNvSpPr txBox="1"/>
              <p:nvPr/>
            </p:nvSpPr>
            <p:spPr>
              <a:xfrm>
                <a:off x="10879928" y="3666380"/>
                <a:ext cx="634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25%</a:t>
                </a:r>
                <a:endParaRPr lang="en-ID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5E88CA-EAF6-FB46-E990-CD15A2E55971}"/>
                  </a:ext>
                </a:extLst>
              </p:cNvPr>
              <p:cNvSpPr txBox="1"/>
              <p:nvPr/>
            </p:nvSpPr>
            <p:spPr>
              <a:xfrm>
                <a:off x="11851663" y="3458565"/>
                <a:ext cx="634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30%</a:t>
                </a:r>
                <a:endParaRPr lang="en-ID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-652740" y="704830"/>
              <a:ext cx="16383277" cy="1911871"/>
              <a:chOff x="-652739" y="704830"/>
              <a:chExt cx="7882214" cy="1911871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-616226" y="704830"/>
                <a:ext cx="78457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-652739" y="1905159"/>
                <a:ext cx="78457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-652739" y="2616701"/>
                <a:ext cx="78457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>
              <a:off x="2246243" y="5199510"/>
              <a:ext cx="7904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F6B6DD-D70A-56D9-5D20-A9F068A60331}"/>
                </a:ext>
              </a:extLst>
            </p:cNvPr>
            <p:cNvSpPr txBox="1"/>
            <p:nvPr/>
          </p:nvSpPr>
          <p:spPr>
            <a:xfrm>
              <a:off x="5065477" y="4830177"/>
              <a:ext cx="158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Contoh Lain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49408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216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Muhammad Rayhan Nauval Narawangsa</cp:lastModifiedBy>
  <cp:revision>8</cp:revision>
  <dcterms:created xsi:type="dcterms:W3CDTF">2024-02-22T12:34:56Z</dcterms:created>
  <dcterms:modified xsi:type="dcterms:W3CDTF">2024-03-04T14:58:56Z</dcterms:modified>
</cp:coreProperties>
</file>