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8" r:id="rId3"/>
    <p:sldId id="269" r:id="rId4"/>
    <p:sldId id="270" r:id="rId5"/>
    <p:sldId id="274" r:id="rId6"/>
    <p:sldId id="279" r:id="rId7"/>
    <p:sldId id="276" r:id="rId8"/>
    <p:sldId id="277" r:id="rId9"/>
    <p:sldId id="280" r:id="rId10"/>
    <p:sldId id="28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FDE624"/>
    <a:srgbClr val="440154"/>
    <a:srgbClr val="F9F9F9"/>
    <a:srgbClr val="2F5A78"/>
    <a:srgbClr val="FFFFFF"/>
    <a:srgbClr val="F2F2F2"/>
    <a:srgbClr val="E8E8E8"/>
    <a:srgbClr val="E7E6E6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>
        <p:scale>
          <a:sx n="78" d="100"/>
          <a:sy n="78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70B75-E3F8-41A3-8E8B-E157D1B96A26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7493EA6C-AA17-4E4D-B425-DDFDAAC64C4C}">
      <dgm:prSet phldrT="[Text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400" b="0" smtClean="0">
              <a:solidFill>
                <a:srgbClr val="71001C"/>
              </a:solidFill>
            </a:rPr>
            <a:t>Product </a:t>
          </a:r>
          <a:br>
            <a:rPr lang="en-US" sz="1400" b="0" smtClean="0">
              <a:solidFill>
                <a:srgbClr val="71001C"/>
              </a:solidFill>
            </a:rPr>
          </a:br>
          <a:r>
            <a:rPr lang="en-US" sz="1400" b="0" smtClean="0">
              <a:solidFill>
                <a:srgbClr val="71001C"/>
              </a:solidFill>
            </a:rPr>
            <a:t>Purchase</a:t>
          </a:r>
          <a:endParaRPr lang="en-US" sz="1400" b="0">
            <a:solidFill>
              <a:srgbClr val="71001C"/>
            </a:solidFill>
          </a:endParaRPr>
        </a:p>
      </dgm:t>
    </dgm:pt>
    <dgm:pt modelId="{6458D3CE-E52F-426A-AB71-82BA0060C414}" type="parTrans" cxnId="{6FB7EB29-EBF1-45FD-81F3-ADE00374FABC}">
      <dgm:prSet/>
      <dgm:spPr/>
      <dgm:t>
        <a:bodyPr/>
        <a:lstStyle/>
        <a:p>
          <a:endParaRPr lang="en-US"/>
        </a:p>
      </dgm:t>
    </dgm:pt>
    <dgm:pt modelId="{E12834C8-0F0B-4763-A861-E763649D87DD}" type="sibTrans" cxnId="{6FB7EB29-EBF1-45FD-81F3-ADE00374FAB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16BC0B2-63FA-4B59-A3CF-06291000CFE2}">
      <dgm:prSet phldrT="[Text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400" b="0" smtClean="0">
              <a:solidFill>
                <a:srgbClr val="71001C"/>
              </a:solidFill>
            </a:rPr>
            <a:t>Customer </a:t>
          </a:r>
          <a:br>
            <a:rPr lang="en-US" sz="1400" b="0" smtClean="0">
              <a:solidFill>
                <a:srgbClr val="71001C"/>
              </a:solidFill>
            </a:rPr>
          </a:br>
          <a:r>
            <a:rPr lang="en-US" sz="1400" b="0" smtClean="0">
              <a:solidFill>
                <a:srgbClr val="71001C"/>
              </a:solidFill>
            </a:rPr>
            <a:t>Behavior</a:t>
          </a:r>
          <a:endParaRPr lang="en-US" sz="1400" b="0">
            <a:solidFill>
              <a:srgbClr val="71001C"/>
            </a:solidFill>
          </a:endParaRPr>
        </a:p>
      </dgm:t>
    </dgm:pt>
    <dgm:pt modelId="{A5A01653-25D0-4C8D-AD85-A43DC857E178}" type="parTrans" cxnId="{84C849BE-F61D-4E49-8B98-1F7880DAAD7A}">
      <dgm:prSet/>
      <dgm:spPr/>
      <dgm:t>
        <a:bodyPr/>
        <a:lstStyle/>
        <a:p>
          <a:endParaRPr lang="en-US"/>
        </a:p>
      </dgm:t>
    </dgm:pt>
    <dgm:pt modelId="{A138C668-E0F7-4509-A1DE-EA520E002B23}" type="sibTrans" cxnId="{84C849BE-F61D-4E49-8B98-1F7880DAAD7A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5172C3D-F7C8-4F44-B978-7233A057BB2D}">
      <dgm:prSet phldrT="[Text]" custT="1"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400" b="0" smtClean="0">
              <a:solidFill>
                <a:srgbClr val="71001C"/>
              </a:solidFill>
            </a:rPr>
            <a:t>Churn or </a:t>
          </a:r>
          <a:br>
            <a:rPr lang="en-US" sz="1400" b="0" smtClean="0">
              <a:solidFill>
                <a:srgbClr val="71001C"/>
              </a:solidFill>
            </a:rPr>
          </a:br>
          <a:r>
            <a:rPr lang="en-US" sz="1400" b="0" smtClean="0">
              <a:solidFill>
                <a:srgbClr val="71001C"/>
              </a:solidFill>
            </a:rPr>
            <a:t>Non Churn</a:t>
          </a:r>
          <a:endParaRPr lang="en-US" sz="1400" b="0">
            <a:solidFill>
              <a:srgbClr val="71001C"/>
            </a:solidFill>
          </a:endParaRPr>
        </a:p>
      </dgm:t>
    </dgm:pt>
    <dgm:pt modelId="{60527EED-26F3-4292-8C3E-A813D94EE81B}" type="parTrans" cxnId="{AD604563-037C-4732-9A83-ADC631026ABA}">
      <dgm:prSet/>
      <dgm:spPr/>
      <dgm:t>
        <a:bodyPr/>
        <a:lstStyle/>
        <a:p>
          <a:endParaRPr lang="en-US"/>
        </a:p>
      </dgm:t>
    </dgm:pt>
    <dgm:pt modelId="{24097035-FD29-40DC-9C3C-46EE18F57D0C}" type="sibTrans" cxnId="{AD604563-037C-4732-9A83-ADC631026ABA}">
      <dgm:prSet/>
      <dgm:spPr/>
      <dgm:t>
        <a:bodyPr/>
        <a:lstStyle/>
        <a:p>
          <a:endParaRPr lang="en-US"/>
        </a:p>
      </dgm:t>
    </dgm:pt>
    <dgm:pt modelId="{C84815A3-75FE-4EE5-B7E7-2D4B8FDE451D}" type="pres">
      <dgm:prSet presAssocID="{72570B75-E3F8-41A3-8E8B-E157D1B96A26}" presName="Name0" presStyleCnt="0">
        <dgm:presLayoutVars>
          <dgm:dir/>
          <dgm:resizeHandles val="exact"/>
        </dgm:presLayoutVars>
      </dgm:prSet>
      <dgm:spPr/>
    </dgm:pt>
    <dgm:pt modelId="{EA207C38-F3C5-41E2-B4D6-B2512A5A2420}" type="pres">
      <dgm:prSet presAssocID="{7493EA6C-AA17-4E4D-B425-DDFDAAC64C4C}" presName="node" presStyleLbl="node1" presStyleIdx="0" presStyleCnt="3" custScaleY="58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5D6A0-FBC9-4985-98B1-B52297331A61}" type="pres">
      <dgm:prSet presAssocID="{E12834C8-0F0B-4763-A861-E763649D87D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8B2130B-665D-4D00-96AB-B499B8A37C97}" type="pres">
      <dgm:prSet presAssocID="{E12834C8-0F0B-4763-A861-E763649D87D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6BDFA2A-396E-4095-9F75-1FE640EA8221}" type="pres">
      <dgm:prSet presAssocID="{716BC0B2-63FA-4B59-A3CF-06291000CFE2}" presName="node" presStyleLbl="node1" presStyleIdx="1" presStyleCnt="3" custScaleY="58622" custLinFactNeighborX="95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FF610-A7D3-4A6D-8BCD-5C2FA6F64C08}" type="pres">
      <dgm:prSet presAssocID="{A138C668-E0F7-4509-A1DE-EA520E002B2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FA8A74F-FD18-41FB-AFF4-68E1B038CCD7}" type="pres">
      <dgm:prSet presAssocID="{A138C668-E0F7-4509-A1DE-EA520E002B2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B9F78DD-A0E2-4B6D-BA9F-F75A59CD66B4}" type="pres">
      <dgm:prSet presAssocID="{F5172C3D-F7C8-4F44-B978-7233A057BB2D}" presName="node" presStyleLbl="node1" presStyleIdx="2" presStyleCnt="3" custScaleY="58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C849BE-F61D-4E49-8B98-1F7880DAAD7A}" srcId="{72570B75-E3F8-41A3-8E8B-E157D1B96A26}" destId="{716BC0B2-63FA-4B59-A3CF-06291000CFE2}" srcOrd="1" destOrd="0" parTransId="{A5A01653-25D0-4C8D-AD85-A43DC857E178}" sibTransId="{A138C668-E0F7-4509-A1DE-EA520E002B23}"/>
    <dgm:cxn modelId="{CB3A806D-5518-4EA0-BFDC-30BE7CB8638C}" type="presOf" srcId="{E12834C8-0F0B-4763-A861-E763649D87DD}" destId="{5BB5D6A0-FBC9-4985-98B1-B52297331A61}" srcOrd="0" destOrd="0" presId="urn:microsoft.com/office/officeart/2005/8/layout/process1"/>
    <dgm:cxn modelId="{7FE6A7BA-753B-4195-8BDC-8831CA9365C2}" type="presOf" srcId="{7493EA6C-AA17-4E4D-B425-DDFDAAC64C4C}" destId="{EA207C38-F3C5-41E2-B4D6-B2512A5A2420}" srcOrd="0" destOrd="0" presId="urn:microsoft.com/office/officeart/2005/8/layout/process1"/>
    <dgm:cxn modelId="{6FB7EB29-EBF1-45FD-81F3-ADE00374FABC}" srcId="{72570B75-E3F8-41A3-8E8B-E157D1B96A26}" destId="{7493EA6C-AA17-4E4D-B425-DDFDAAC64C4C}" srcOrd="0" destOrd="0" parTransId="{6458D3CE-E52F-426A-AB71-82BA0060C414}" sibTransId="{E12834C8-0F0B-4763-A861-E763649D87DD}"/>
    <dgm:cxn modelId="{A207BA43-F6FC-4C99-8123-4B0E39FC615E}" type="presOf" srcId="{A138C668-E0F7-4509-A1DE-EA520E002B23}" destId="{DFA8A74F-FD18-41FB-AFF4-68E1B038CCD7}" srcOrd="1" destOrd="0" presId="urn:microsoft.com/office/officeart/2005/8/layout/process1"/>
    <dgm:cxn modelId="{3E27A787-EF1A-4A0B-9775-5C399D6A0656}" type="presOf" srcId="{72570B75-E3F8-41A3-8E8B-E157D1B96A26}" destId="{C84815A3-75FE-4EE5-B7E7-2D4B8FDE451D}" srcOrd="0" destOrd="0" presId="urn:microsoft.com/office/officeart/2005/8/layout/process1"/>
    <dgm:cxn modelId="{94BAAA9B-9541-4D48-B25B-64E4739737BA}" type="presOf" srcId="{F5172C3D-F7C8-4F44-B978-7233A057BB2D}" destId="{1B9F78DD-A0E2-4B6D-BA9F-F75A59CD66B4}" srcOrd="0" destOrd="0" presId="urn:microsoft.com/office/officeart/2005/8/layout/process1"/>
    <dgm:cxn modelId="{B69053FD-D30C-49DA-A02B-6870BE9EE9F3}" type="presOf" srcId="{A138C668-E0F7-4509-A1DE-EA520E002B23}" destId="{5E8FF610-A7D3-4A6D-8BCD-5C2FA6F64C08}" srcOrd="0" destOrd="0" presId="urn:microsoft.com/office/officeart/2005/8/layout/process1"/>
    <dgm:cxn modelId="{7CDC78FF-134E-49BB-93C4-4CE351A23FB1}" type="presOf" srcId="{E12834C8-0F0B-4763-A861-E763649D87DD}" destId="{E8B2130B-665D-4D00-96AB-B499B8A37C97}" srcOrd="1" destOrd="0" presId="urn:microsoft.com/office/officeart/2005/8/layout/process1"/>
    <dgm:cxn modelId="{AD604563-037C-4732-9A83-ADC631026ABA}" srcId="{72570B75-E3F8-41A3-8E8B-E157D1B96A26}" destId="{F5172C3D-F7C8-4F44-B978-7233A057BB2D}" srcOrd="2" destOrd="0" parTransId="{60527EED-26F3-4292-8C3E-A813D94EE81B}" sibTransId="{24097035-FD29-40DC-9C3C-46EE18F57D0C}"/>
    <dgm:cxn modelId="{F60F3AAE-FF15-4EBD-B526-140C0C4C4D7F}" type="presOf" srcId="{716BC0B2-63FA-4B59-A3CF-06291000CFE2}" destId="{96BDFA2A-396E-4095-9F75-1FE640EA8221}" srcOrd="0" destOrd="0" presId="urn:microsoft.com/office/officeart/2005/8/layout/process1"/>
    <dgm:cxn modelId="{6A2641F5-F67E-40C4-BF95-99E905C4F1F2}" type="presParOf" srcId="{C84815A3-75FE-4EE5-B7E7-2D4B8FDE451D}" destId="{EA207C38-F3C5-41E2-B4D6-B2512A5A2420}" srcOrd="0" destOrd="0" presId="urn:microsoft.com/office/officeart/2005/8/layout/process1"/>
    <dgm:cxn modelId="{BB784CAC-668B-47DE-BE3C-20D877894649}" type="presParOf" srcId="{C84815A3-75FE-4EE5-B7E7-2D4B8FDE451D}" destId="{5BB5D6A0-FBC9-4985-98B1-B52297331A61}" srcOrd="1" destOrd="0" presId="urn:microsoft.com/office/officeart/2005/8/layout/process1"/>
    <dgm:cxn modelId="{E17B0EF5-26F2-476E-9934-3C9F7A8304B5}" type="presParOf" srcId="{5BB5D6A0-FBC9-4985-98B1-B52297331A61}" destId="{E8B2130B-665D-4D00-96AB-B499B8A37C97}" srcOrd="0" destOrd="0" presId="urn:microsoft.com/office/officeart/2005/8/layout/process1"/>
    <dgm:cxn modelId="{6E1650F0-F5BE-46CD-8646-C297DF952A01}" type="presParOf" srcId="{C84815A3-75FE-4EE5-B7E7-2D4B8FDE451D}" destId="{96BDFA2A-396E-4095-9F75-1FE640EA8221}" srcOrd="2" destOrd="0" presId="urn:microsoft.com/office/officeart/2005/8/layout/process1"/>
    <dgm:cxn modelId="{462F82ED-6262-450F-9E8C-D66171146EFA}" type="presParOf" srcId="{C84815A3-75FE-4EE5-B7E7-2D4B8FDE451D}" destId="{5E8FF610-A7D3-4A6D-8BCD-5C2FA6F64C08}" srcOrd="3" destOrd="0" presId="urn:microsoft.com/office/officeart/2005/8/layout/process1"/>
    <dgm:cxn modelId="{4BF922C3-B254-4955-A95C-119CD6E3A72E}" type="presParOf" srcId="{5E8FF610-A7D3-4A6D-8BCD-5C2FA6F64C08}" destId="{DFA8A74F-FD18-41FB-AFF4-68E1B038CCD7}" srcOrd="0" destOrd="0" presId="urn:microsoft.com/office/officeart/2005/8/layout/process1"/>
    <dgm:cxn modelId="{123F9A7D-3D35-44CD-BF16-DF63286F563C}" type="presParOf" srcId="{C84815A3-75FE-4EE5-B7E7-2D4B8FDE451D}" destId="{1B9F78DD-A0E2-4B6D-BA9F-F75A59CD66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07C38-F3C5-41E2-B4D6-B2512A5A2420}">
      <dsp:nvSpPr>
        <dsp:cNvPr id="0" name=""/>
        <dsp:cNvSpPr/>
      </dsp:nvSpPr>
      <dsp:spPr>
        <a:xfrm>
          <a:off x="4794" y="302516"/>
          <a:ext cx="1432997" cy="53199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>
              <a:solidFill>
                <a:srgbClr val="71001C"/>
              </a:solidFill>
            </a:rPr>
            <a:t>Product </a:t>
          </a:r>
          <a:br>
            <a:rPr lang="en-US" sz="1400" b="0" kern="1200" smtClean="0">
              <a:solidFill>
                <a:srgbClr val="71001C"/>
              </a:solidFill>
            </a:rPr>
          </a:br>
          <a:r>
            <a:rPr lang="en-US" sz="1400" b="0" kern="1200" smtClean="0">
              <a:solidFill>
                <a:srgbClr val="71001C"/>
              </a:solidFill>
            </a:rPr>
            <a:t>Purchase</a:t>
          </a:r>
          <a:endParaRPr lang="en-US" sz="1400" b="0" kern="1200">
            <a:solidFill>
              <a:srgbClr val="71001C"/>
            </a:solidFill>
          </a:endParaRPr>
        </a:p>
      </dsp:txBody>
      <dsp:txXfrm>
        <a:off x="20376" y="318098"/>
        <a:ext cx="1401833" cy="500834"/>
      </dsp:txXfrm>
    </dsp:sp>
    <dsp:sp modelId="{5BB5D6A0-FBC9-4985-98B1-B52297331A61}">
      <dsp:nvSpPr>
        <dsp:cNvPr id="0" name=""/>
        <dsp:cNvSpPr/>
      </dsp:nvSpPr>
      <dsp:spPr>
        <a:xfrm>
          <a:off x="1582460" y="390824"/>
          <a:ext cx="306696" cy="35538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82460" y="461901"/>
        <a:ext cx="214687" cy="213229"/>
      </dsp:txXfrm>
    </dsp:sp>
    <dsp:sp modelId="{96BDFA2A-396E-4095-9F75-1FE640EA8221}">
      <dsp:nvSpPr>
        <dsp:cNvPr id="0" name=""/>
        <dsp:cNvSpPr/>
      </dsp:nvSpPr>
      <dsp:spPr>
        <a:xfrm>
          <a:off x="2016465" y="302516"/>
          <a:ext cx="1432997" cy="53199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>
              <a:solidFill>
                <a:srgbClr val="71001C"/>
              </a:solidFill>
            </a:rPr>
            <a:t>Customer </a:t>
          </a:r>
          <a:br>
            <a:rPr lang="en-US" sz="1400" b="0" kern="1200" smtClean="0">
              <a:solidFill>
                <a:srgbClr val="71001C"/>
              </a:solidFill>
            </a:rPr>
          </a:br>
          <a:r>
            <a:rPr lang="en-US" sz="1400" b="0" kern="1200" smtClean="0">
              <a:solidFill>
                <a:srgbClr val="71001C"/>
              </a:solidFill>
            </a:rPr>
            <a:t>Behavior</a:t>
          </a:r>
          <a:endParaRPr lang="en-US" sz="1400" b="0" kern="1200">
            <a:solidFill>
              <a:srgbClr val="71001C"/>
            </a:solidFill>
          </a:endParaRPr>
        </a:p>
      </dsp:txBody>
      <dsp:txXfrm>
        <a:off x="2032047" y="318098"/>
        <a:ext cx="1401833" cy="500834"/>
      </dsp:txXfrm>
    </dsp:sp>
    <dsp:sp modelId="{5E8FF610-A7D3-4A6D-8BCD-5C2FA6F64C08}">
      <dsp:nvSpPr>
        <dsp:cNvPr id="0" name=""/>
        <dsp:cNvSpPr/>
      </dsp:nvSpPr>
      <dsp:spPr>
        <a:xfrm>
          <a:off x="3591394" y="390824"/>
          <a:ext cx="300894" cy="35538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591394" y="461901"/>
        <a:ext cx="210626" cy="213229"/>
      </dsp:txXfrm>
    </dsp:sp>
    <dsp:sp modelId="{1B9F78DD-A0E2-4B6D-BA9F-F75A59CD66B4}">
      <dsp:nvSpPr>
        <dsp:cNvPr id="0" name=""/>
        <dsp:cNvSpPr/>
      </dsp:nvSpPr>
      <dsp:spPr>
        <a:xfrm>
          <a:off x="4017187" y="302516"/>
          <a:ext cx="1432997" cy="53199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>
              <a:solidFill>
                <a:srgbClr val="71001C"/>
              </a:solidFill>
            </a:rPr>
            <a:t>Churn or </a:t>
          </a:r>
          <a:br>
            <a:rPr lang="en-US" sz="1400" b="0" kern="1200" smtClean="0">
              <a:solidFill>
                <a:srgbClr val="71001C"/>
              </a:solidFill>
            </a:rPr>
          </a:br>
          <a:r>
            <a:rPr lang="en-US" sz="1400" b="0" kern="1200" smtClean="0">
              <a:solidFill>
                <a:srgbClr val="71001C"/>
              </a:solidFill>
            </a:rPr>
            <a:t>Non Churn</a:t>
          </a:r>
          <a:endParaRPr lang="en-US" sz="1400" b="0" kern="1200">
            <a:solidFill>
              <a:srgbClr val="71001C"/>
            </a:solidFill>
          </a:endParaRPr>
        </a:p>
      </dsp:txBody>
      <dsp:txXfrm>
        <a:off x="4032769" y="318098"/>
        <a:ext cx="1401833" cy="500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BAA5-9F86-4FE6-8655-79B952957F3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7D25F-E65D-4FBB-A5F5-85F1F91F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D51B-8C92-454F-813B-2C8915DCC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8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D51B-8C92-454F-813B-2C8915DCCB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D51B-8C92-454F-813B-2C8915DCCB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D51B-8C92-454F-813B-2C8915DCC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D51B-8C92-454F-813B-2C8915DCCB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0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D51B-8C92-454F-813B-2C8915DCCB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6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B680-6E76-4082-A760-D9322CDF42D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ACB5-3347-4371-AA25-46768D0D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252936" y="0"/>
            <a:ext cx="6939064" cy="6858000"/>
          </a:xfrm>
          <a:prstGeom prst="rect">
            <a:avLst/>
          </a:prstGeom>
          <a:solidFill>
            <a:srgbClr val="71001C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0"/>
          <a:stretch/>
        </p:blipFill>
        <p:spPr>
          <a:xfrm>
            <a:off x="0" y="0"/>
            <a:ext cx="5252936" cy="68580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3620C2-DBAB-FAA5-EFEA-8B988B3A8F5D}"/>
              </a:ext>
            </a:extLst>
          </p:cNvPr>
          <p:cNvSpPr txBox="1">
            <a:spLocks/>
          </p:cNvSpPr>
          <p:nvPr/>
        </p:nvSpPr>
        <p:spPr>
          <a:xfrm>
            <a:off x="5711277" y="4367750"/>
            <a:ext cx="4829424" cy="788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>
              <a:spcAft>
                <a:spcPts val="600"/>
              </a:spcAft>
              <a:defRPr/>
            </a:pPr>
            <a:r>
              <a:rPr lang="en-US" sz="1600" b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Rayhan Narawangsa</a:t>
            </a:r>
          </a:p>
          <a:p>
            <a:pPr algn="l" defTabSz="457200">
              <a:spcAft>
                <a:spcPts val="600"/>
              </a:spcAft>
              <a:defRPr/>
            </a:pPr>
            <a:r>
              <a:rPr lang="en-US" sz="1600" b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January 2024</a:t>
            </a:r>
            <a:endParaRPr lang="en-US" sz="16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D50DC25-527F-9A9A-2C48-BDC3BB38F1CD}"/>
              </a:ext>
            </a:extLst>
          </p:cNvPr>
          <p:cNvSpPr txBox="1">
            <a:spLocks/>
          </p:cNvSpPr>
          <p:nvPr/>
        </p:nvSpPr>
        <p:spPr>
          <a:xfrm>
            <a:off x="5711277" y="2852186"/>
            <a:ext cx="5896985" cy="63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Telco Customer Churn Tendency</a:t>
            </a:r>
            <a:endParaRPr lang="en-US" sz="3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77" y="1613584"/>
            <a:ext cx="614067" cy="614067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D50DC25-527F-9A9A-2C48-BDC3BB38F1CD}"/>
              </a:ext>
            </a:extLst>
          </p:cNvPr>
          <p:cNvSpPr txBox="1">
            <a:spLocks/>
          </p:cNvSpPr>
          <p:nvPr/>
        </p:nvSpPr>
        <p:spPr>
          <a:xfrm>
            <a:off x="5712377" y="3877199"/>
            <a:ext cx="6339923" cy="7936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Aft>
                <a:spcPts val="600"/>
              </a:spcAft>
              <a:defRPr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Revou </a:t>
            </a:r>
            <a:r>
              <a:rPr lang="en-US" sz="1600" b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Kampus Merdeka Data Analytics Mentor Application</a:t>
            </a:r>
            <a:endParaRPr lang="en-US" sz="16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12" y="1613583"/>
            <a:ext cx="1152364" cy="6140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615232" y="171176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768926" y="5303639"/>
            <a:ext cx="5574974" cy="1353600"/>
            <a:chOff x="2551503" y="5186901"/>
            <a:chExt cx="4403616" cy="1353600"/>
          </a:xfrm>
        </p:grpSpPr>
        <p:sp>
          <p:nvSpPr>
            <p:cNvPr id="94" name="Rectangle 93"/>
            <p:cNvSpPr/>
            <p:nvPr/>
          </p:nvSpPr>
          <p:spPr>
            <a:xfrm>
              <a:off x="2551503" y="5186901"/>
              <a:ext cx="4064876" cy="1353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" name="Isosceles Triangle 94"/>
            <p:cNvSpPr/>
            <p:nvPr/>
          </p:nvSpPr>
          <p:spPr>
            <a:xfrm rot="5400000">
              <a:off x="6108949" y="5694331"/>
              <a:ext cx="1353600" cy="3387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598647" y="273513"/>
            <a:ext cx="11059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cs typeface="Lato Regular"/>
              </a:rPr>
              <a:t>Strategy and Action Plan</a:t>
            </a:r>
            <a:endParaRPr lang="id-ID" sz="1200" dirty="0">
              <a:solidFill>
                <a:prstClr val="black"/>
              </a:solidFill>
              <a:cs typeface="Lato Regular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0" y="302649"/>
            <a:ext cx="485154" cy="394494"/>
            <a:chOff x="0" y="290281"/>
            <a:chExt cx="1179159" cy="689927"/>
          </a:xfrm>
        </p:grpSpPr>
        <p:sp>
          <p:nvSpPr>
            <p:cNvPr id="111" name="Flowchart: Delay 110"/>
            <p:cNvSpPr/>
            <p:nvPr/>
          </p:nvSpPr>
          <p:spPr>
            <a:xfrm>
              <a:off x="408399" y="290611"/>
              <a:ext cx="770760" cy="689597"/>
            </a:xfrm>
            <a:prstGeom prst="flowChartDelay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0" y="290281"/>
              <a:ext cx="464550" cy="689927"/>
            </a:xfrm>
            <a:prstGeom prst="rect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5154" y="1153253"/>
            <a:ext cx="318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1. Build promotion campaign to retain churning customers with higher product usage.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485154" y="2315358"/>
            <a:ext cx="318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2. Build promotion campaign to transform new customers with low usage, into high usage customer.</a:t>
            </a:r>
            <a:endParaRPr lang="en-US" sz="1600"/>
          </a:p>
        </p:txBody>
      </p:sp>
      <p:sp>
        <p:nvSpPr>
          <p:cNvPr id="68" name="TextBox 67"/>
          <p:cNvSpPr txBox="1"/>
          <p:nvPr/>
        </p:nvSpPr>
        <p:spPr>
          <a:xfrm>
            <a:off x="489014" y="3482309"/>
            <a:ext cx="3185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3</a:t>
            </a:r>
            <a:r>
              <a:rPr lang="en-US" sz="1600" smtClean="0"/>
              <a:t>. Put more focus on churning customer with internet only product holding, with relatively higher monetary values.</a:t>
            </a:r>
            <a:endParaRPr lang="en-US" sz="160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06439"/>
              </p:ext>
            </p:extLst>
          </p:nvPr>
        </p:nvGraphicFramePr>
        <p:xfrm>
          <a:off x="3984171" y="935985"/>
          <a:ext cx="767442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566">
                  <a:extLst>
                    <a:ext uri="{9D8B030D-6E8A-4147-A177-3AD203B41FA5}">
                      <a16:colId xmlns:a16="http://schemas.microsoft.com/office/drawing/2014/main" val="2803862784"/>
                    </a:ext>
                  </a:extLst>
                </a:gridCol>
                <a:gridCol w="2225163">
                  <a:extLst>
                    <a:ext uri="{9D8B030D-6E8A-4147-A177-3AD203B41FA5}">
                      <a16:colId xmlns:a16="http://schemas.microsoft.com/office/drawing/2014/main" val="100822158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318915117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193634684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Variables (First 3 Month Behavior)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Cluster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A (Champion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Cluster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E (Fresh 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Minimalist)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3484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Sizing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20,000 cust.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20,000 cust.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4613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Churn Customer Sizing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525 cust. (2.6%)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4,885 cust. (24.4%)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2254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of Network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 months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months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0003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Gap from last Call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Recharge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418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Gap from last Inet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Recharge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359383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pPr marL="2001838" marR="0" lvl="0" indent="-2001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Frequency*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1838" marR="0" lvl="0" indent="-2001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Outgoing Calls Minutes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1838" marR="0" lvl="0" indent="-2001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121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9649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Incoming Calls Minutes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324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83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2G Internet Volume Usage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148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51783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3G Internet Volume Usage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461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12002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Monetary*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Revenue per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Calls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508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117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5069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Revenue per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Inet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5994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Revenue x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Churn Customer**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310,275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572,522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17798"/>
                  </a:ext>
                </a:extLst>
              </a:tr>
            </a:tbl>
          </a:graphicData>
        </a:graphic>
      </p:graphicFrame>
      <p:sp>
        <p:nvSpPr>
          <p:cNvPr id="70" name="Oval 69"/>
          <p:cNvSpPr/>
          <p:nvPr/>
        </p:nvSpPr>
        <p:spPr>
          <a:xfrm>
            <a:off x="9253054" y="3982818"/>
            <a:ext cx="176696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1 </a:t>
            </a:r>
            <a:endParaRPr lang="en-US" sz="1000" b="1" dirty="0"/>
          </a:p>
        </p:txBody>
      </p:sp>
      <p:sp>
        <p:nvSpPr>
          <p:cNvPr id="71" name="Oval 70"/>
          <p:cNvSpPr/>
          <p:nvPr/>
        </p:nvSpPr>
        <p:spPr>
          <a:xfrm>
            <a:off x="11354904" y="4268568"/>
            <a:ext cx="176696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2 </a:t>
            </a:r>
            <a:endParaRPr lang="en-US" sz="1000" b="1" dirty="0"/>
          </a:p>
        </p:txBody>
      </p:sp>
      <p:sp>
        <p:nvSpPr>
          <p:cNvPr id="72" name="Oval 71"/>
          <p:cNvSpPr/>
          <p:nvPr/>
        </p:nvSpPr>
        <p:spPr>
          <a:xfrm>
            <a:off x="11354904" y="2348750"/>
            <a:ext cx="176696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3 </a:t>
            </a:r>
            <a:endParaRPr 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5154" y="4717131"/>
            <a:ext cx="28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A0000"/>
                </a:solidFill>
              </a:rPr>
              <a:t>Next Action Plan</a:t>
            </a:r>
            <a:endParaRPr lang="en-US" b="1">
              <a:solidFill>
                <a:srgbClr val="7A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91221" y="5461721"/>
            <a:ext cx="7756170" cy="1004024"/>
            <a:chOff x="286135" y="5293311"/>
            <a:chExt cx="6952169" cy="162580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914400" y="5476191"/>
              <a:ext cx="5740952" cy="0"/>
            </a:xfrm>
            <a:prstGeom prst="line">
              <a:avLst/>
            </a:prstGeom>
            <a:ln w="19050">
              <a:solidFill>
                <a:srgbClr val="2F5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218873" y="5293311"/>
              <a:ext cx="245884" cy="444204"/>
            </a:xfrm>
            <a:prstGeom prst="ellips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0" name="Oval 79"/>
            <p:cNvSpPr/>
            <p:nvPr/>
          </p:nvSpPr>
          <p:spPr>
            <a:xfrm>
              <a:off x="3677224" y="5293311"/>
              <a:ext cx="245884" cy="444204"/>
            </a:xfrm>
            <a:prstGeom prst="ellips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1" name="Oval 80"/>
            <p:cNvSpPr/>
            <p:nvPr/>
          </p:nvSpPr>
          <p:spPr>
            <a:xfrm>
              <a:off x="6135575" y="5293311"/>
              <a:ext cx="245884" cy="444204"/>
            </a:xfrm>
            <a:prstGeom prst="ellips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6135" y="5813540"/>
              <a:ext cx="2111360" cy="109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Root Cause and Action Plan Determination </a:t>
              </a:r>
              <a:br>
                <a:rPr lang="en-US" sz="1200" smtClean="0"/>
              </a:br>
              <a:r>
                <a:rPr lang="en-US" sz="1200" smtClean="0"/>
                <a:t>by Data Analytics Team</a:t>
              </a:r>
              <a:br>
                <a:rPr lang="en-US" sz="1200" smtClean="0"/>
              </a:br>
              <a:r>
                <a:rPr lang="en-US" sz="1200" smtClean="0"/>
                <a:t>(Done)</a:t>
              </a:r>
              <a:endParaRPr lang="en-US" sz="12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81673" y="5824048"/>
              <a:ext cx="2436986" cy="109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Customer Pitching and Strategic Execution by Data Analytics and Campaign Team</a:t>
              </a:r>
              <a:br>
                <a:rPr lang="en-US" sz="1200" smtClean="0"/>
              </a:br>
              <a:r>
                <a:rPr lang="en-US" sz="1200" smtClean="0"/>
                <a:t>(Next)</a:t>
              </a:r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38778" y="5841950"/>
              <a:ext cx="2099526" cy="608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Final Approval and Legal Checking by Campaign and Business Team</a:t>
              </a:r>
              <a:endParaRPr lang="en-US" sz="120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559800" y="5564940"/>
            <a:ext cx="3257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+mj-lt"/>
              </a:rPr>
              <a:t>Build machine learning model to predict Champions customer that will churn </a:t>
            </a:r>
            <a:endParaRPr lang="en-US" sz="1600">
              <a:latin typeface="+mj-lt"/>
            </a:endParaRPr>
          </a:p>
        </p:txBody>
      </p:sp>
      <p:sp>
        <p:nvSpPr>
          <p:cNvPr id="9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005" y="632556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150BD8-4D1C-1844-B24E-73AA7B7DBF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9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252936" y="0"/>
            <a:ext cx="6939064" cy="6858000"/>
          </a:xfrm>
          <a:prstGeom prst="rect">
            <a:avLst/>
          </a:prstGeom>
          <a:solidFill>
            <a:srgbClr val="71001C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0"/>
          <a:stretch/>
        </p:blipFill>
        <p:spPr>
          <a:xfrm>
            <a:off x="0" y="0"/>
            <a:ext cx="5252936" cy="68580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3620C2-DBAB-FAA5-EFEA-8B988B3A8F5D}"/>
              </a:ext>
            </a:extLst>
          </p:cNvPr>
          <p:cNvSpPr txBox="1">
            <a:spLocks/>
          </p:cNvSpPr>
          <p:nvPr/>
        </p:nvSpPr>
        <p:spPr>
          <a:xfrm>
            <a:off x="5711277" y="4367750"/>
            <a:ext cx="4829424" cy="788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>
              <a:spcAft>
                <a:spcPts val="600"/>
              </a:spcAft>
              <a:defRPr/>
            </a:pPr>
            <a:r>
              <a:rPr lang="en-US" sz="16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Rayhan Narawangsa</a:t>
            </a:r>
          </a:p>
          <a:p>
            <a:pPr algn="l" defTabSz="457200">
              <a:spcAft>
                <a:spcPts val="600"/>
              </a:spcAft>
              <a:defRPr/>
            </a:pPr>
            <a:r>
              <a:rPr lang="en-US" sz="16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January 2024</a:t>
            </a: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D50DC25-527F-9A9A-2C48-BDC3BB38F1CD}"/>
              </a:ext>
            </a:extLst>
          </p:cNvPr>
          <p:cNvSpPr txBox="1">
            <a:spLocks/>
          </p:cNvSpPr>
          <p:nvPr/>
        </p:nvSpPr>
        <p:spPr>
          <a:xfrm>
            <a:off x="5711277" y="2867857"/>
            <a:ext cx="5896985" cy="639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2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77" y="1626284"/>
            <a:ext cx="614067" cy="614067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D50DC25-527F-9A9A-2C48-BDC3BB38F1CD}"/>
              </a:ext>
            </a:extLst>
          </p:cNvPr>
          <p:cNvSpPr txBox="1">
            <a:spLocks/>
          </p:cNvSpPr>
          <p:nvPr/>
        </p:nvSpPr>
        <p:spPr>
          <a:xfrm>
            <a:off x="5712377" y="3877199"/>
            <a:ext cx="6339923" cy="7936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Aft>
                <a:spcPts val="600"/>
              </a:spcAft>
              <a:defRPr/>
            </a:pPr>
            <a:r>
              <a:rPr lang="en-US" sz="16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Revou </a:t>
            </a:r>
            <a:r>
              <a:rPr lang="en-US" sz="16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6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Kampus Merdeka Data Analytics Mentor Application</a:t>
            </a:r>
            <a:endParaRPr lang="en-US" sz="1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12" y="1626283"/>
            <a:ext cx="1152364" cy="6140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615232" y="172446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005" y="632556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150BD8-4D1C-1844-B24E-73AA7B7DBF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074" y="2235538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7A0000"/>
                </a:solidFill>
              </a:rPr>
              <a:t>Scope </a:t>
            </a:r>
            <a:r>
              <a:rPr lang="en-US" smtClean="0">
                <a:solidFill>
                  <a:srgbClr val="7A0000"/>
                </a:solidFill>
              </a:rPr>
              <a:t>of Work</a:t>
            </a:r>
            <a:endParaRPr lang="en-US">
              <a:solidFill>
                <a:srgbClr val="7A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8647" y="273513"/>
            <a:ext cx="345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cs typeface="Lato Regular"/>
              </a:rPr>
              <a:t>Background and Objective</a:t>
            </a:r>
            <a:endParaRPr lang="id-ID" sz="1200" dirty="0">
              <a:solidFill>
                <a:prstClr val="black"/>
              </a:solidFill>
              <a:cs typeface="Lato Regular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302649"/>
            <a:ext cx="485154" cy="394494"/>
            <a:chOff x="0" y="290281"/>
            <a:chExt cx="1179159" cy="689927"/>
          </a:xfrm>
        </p:grpSpPr>
        <p:sp>
          <p:nvSpPr>
            <p:cNvPr id="45" name="Flowchart: Delay 44"/>
            <p:cNvSpPr/>
            <p:nvPr/>
          </p:nvSpPr>
          <p:spPr>
            <a:xfrm>
              <a:off x="408399" y="290611"/>
              <a:ext cx="770760" cy="689597"/>
            </a:xfrm>
            <a:prstGeom prst="flowChartDelay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0" y="290281"/>
              <a:ext cx="464550" cy="689927"/>
            </a:xfrm>
            <a:prstGeom prst="rect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85155" y="1261174"/>
            <a:ext cx="11419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smtClean="0"/>
              <a:t>Background: Our telecom company have annual </a:t>
            </a:r>
            <a:r>
              <a:rPr lang="en-US" sz="1600"/>
              <a:t>churn rate </a:t>
            </a:r>
            <a:r>
              <a:rPr lang="en-US" sz="1600"/>
              <a:t>of </a:t>
            </a:r>
            <a:r>
              <a:rPr lang="en-US" sz="1600" smtClean="0"/>
              <a:t>10-25%. This become a huge problem since acquiring </a:t>
            </a:r>
            <a:r>
              <a:rPr lang="en-US" sz="1600"/>
              <a:t>new </a:t>
            </a:r>
            <a:r>
              <a:rPr lang="en-US" sz="1600"/>
              <a:t>customers </a:t>
            </a:r>
            <a:r>
              <a:rPr lang="en-US" sz="1600" smtClean="0"/>
              <a:t>is 5-10 more pricey that retaining an existing one.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smtClean="0"/>
              <a:t>Objective:</a:t>
            </a:r>
            <a:r>
              <a:rPr lang="en-US" sz="1600" b="1" smtClean="0"/>
              <a:t> Determine root cause </a:t>
            </a:r>
            <a:r>
              <a:rPr lang="en-US" sz="1600" smtClean="0"/>
              <a:t>that make customer churn, and </a:t>
            </a:r>
            <a:r>
              <a:rPr lang="en-US" sz="1600" b="1" smtClean="0"/>
              <a:t>provide </a:t>
            </a:r>
            <a:r>
              <a:rPr lang="en-US" sz="1600" b="1"/>
              <a:t>recommendations </a:t>
            </a:r>
            <a:r>
              <a:rPr lang="en-US" sz="1600"/>
              <a:t>for customer portofolio retention</a:t>
            </a:r>
            <a:r>
              <a:rPr lang="en-US" sz="1600" smtClean="0"/>
              <a:t>.</a:t>
            </a:r>
            <a:endParaRPr lang="en-US" sz="160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85154" y="827559"/>
            <a:ext cx="270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7A0000"/>
                </a:solidFill>
              </a:rPr>
              <a:t>Background and Objective</a:t>
            </a:r>
            <a:endParaRPr lang="en-US">
              <a:solidFill>
                <a:srgbClr val="7A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8032" y="2721401"/>
            <a:ext cx="11961143" cy="1579828"/>
            <a:chOff x="327773" y="2592117"/>
            <a:chExt cx="11801402" cy="1579828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928552" y="2774997"/>
              <a:ext cx="10566400" cy="0"/>
            </a:xfrm>
            <a:prstGeom prst="line">
              <a:avLst/>
            </a:prstGeom>
            <a:ln w="19050">
              <a:solidFill>
                <a:srgbClr val="2F5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107620" y="2592117"/>
              <a:ext cx="365760" cy="365760"/>
            </a:xfrm>
            <a:prstGeom prst="ellips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65971" y="2592117"/>
              <a:ext cx="365760" cy="365760"/>
            </a:xfrm>
            <a:prstGeom prst="ellips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024322" y="2592117"/>
              <a:ext cx="365760" cy="365760"/>
            </a:xfrm>
            <a:prstGeom prst="ellips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82673" y="2592117"/>
              <a:ext cx="365760" cy="365760"/>
            </a:xfrm>
            <a:prstGeom prst="ellips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0941024" y="2592117"/>
              <a:ext cx="365760" cy="365760"/>
            </a:xfrm>
            <a:prstGeom prst="ellips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6969" y="3340948"/>
              <a:ext cx="1814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Project Initiatives by Strategy Team </a:t>
              </a:r>
              <a:br>
                <a:rPr lang="en-US" sz="1200" smtClean="0"/>
              </a:br>
              <a:r>
                <a:rPr lang="en-US" sz="1200" smtClean="0"/>
                <a:t>(Done)</a:t>
              </a:r>
              <a:endParaRPr lang="en-US" sz="12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84937" y="3340948"/>
              <a:ext cx="2099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Resource Approval </a:t>
              </a:r>
              <a:br>
                <a:rPr lang="en-US" sz="1200" smtClean="0"/>
              </a:br>
              <a:r>
                <a:rPr lang="en-US" sz="1200" smtClean="0"/>
                <a:t>by Head of Consumer Business</a:t>
              </a:r>
              <a:br>
                <a:rPr lang="en-US" sz="1200" smtClean="0"/>
              </a:br>
              <a:r>
                <a:rPr lang="en-US" sz="1200" smtClean="0"/>
                <a:t>(Done)</a:t>
              </a:r>
              <a:endParaRPr lang="en-US" sz="12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84462" y="3340948"/>
              <a:ext cx="2852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Root Cause and Action Plan </a:t>
              </a:r>
            </a:p>
            <a:p>
              <a:pPr algn="ctr"/>
              <a:r>
                <a:rPr lang="en-US" sz="1200" smtClean="0"/>
                <a:t>Determination by Analytics Team</a:t>
              </a:r>
              <a:br>
                <a:rPr lang="en-US" sz="1200" smtClean="0"/>
              </a:br>
              <a:r>
                <a:rPr lang="en-US" sz="1200" smtClean="0"/>
                <a:t>(On Progress)</a:t>
              </a:r>
              <a:endParaRPr lang="en-US" sz="12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9941" y="3340948"/>
              <a:ext cx="20995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Customer Pitching and Strategic Execution by Data Analytics and Campaign Team</a:t>
              </a:r>
              <a:br>
                <a:rPr lang="en-US" sz="1200" smtClean="0"/>
              </a:br>
              <a:endParaRPr lang="en-US" sz="12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29649" y="3340948"/>
              <a:ext cx="2099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Final Approval and Legal Checking by Campaign and Business Team</a:t>
              </a:r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7773" y="3086443"/>
              <a:ext cx="1814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Driver</a:t>
              </a:r>
              <a:endParaRPr lang="en-US" sz="1600" b="1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27523" y="3074852"/>
              <a:ext cx="1814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Approver</a:t>
              </a:r>
              <a:endParaRPr lang="en-US" sz="1600" b="1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89173" y="3063261"/>
              <a:ext cx="1814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Responsible</a:t>
              </a:r>
              <a:endParaRPr lang="en-US" sz="1600" b="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76223" y="3051670"/>
              <a:ext cx="1814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Consulted</a:t>
              </a:r>
              <a:endParaRPr lang="en-US" sz="1600" b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172236" y="3051670"/>
              <a:ext cx="1814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Informed</a:t>
              </a:r>
              <a:endParaRPr lang="en-US" sz="1600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60137" y="4338196"/>
            <a:ext cx="198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7A0000"/>
                </a:solidFill>
              </a:rPr>
              <a:t>Analytics Approach</a:t>
            </a:r>
            <a:endParaRPr lang="en-US">
              <a:solidFill>
                <a:srgbClr val="7A0000"/>
              </a:solidFill>
            </a:endParaRP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1151887" y="4884165"/>
            <a:ext cx="4334742" cy="26333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00000000000000000" pitchFamily="2" charset="0"/>
                <a:ea typeface="Open Sans" panose="020B0606030504020204" pitchFamily="34" charset="0"/>
                <a:cs typeface="Rajdhani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Determine Objective and Scope of Work.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Rajdhani" panose="02000000000000000000" pitchFamily="2" charset="0"/>
            </a:endParaRPr>
          </a:p>
        </p:txBody>
      </p:sp>
      <p:sp>
        <p:nvSpPr>
          <p:cNvPr id="68" name="Text Placeholder 2"/>
          <p:cNvSpPr txBox="1">
            <a:spLocks/>
          </p:cNvSpPr>
          <p:nvPr/>
        </p:nvSpPr>
        <p:spPr>
          <a:xfrm>
            <a:off x="554521" y="4755195"/>
            <a:ext cx="513456" cy="6976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00000000000000000" pitchFamily="2" charset="0"/>
                <a:ea typeface="Open Sans" panose="020B0606030504020204" pitchFamily="34" charset="0"/>
                <a:cs typeface="Rajdhani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1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Rajdhani" panose="02000000000000000000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67977" y="5091031"/>
            <a:ext cx="5505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Usage, Revenue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Cost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Structure, Usage Behavior.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Text Placeholder 2"/>
          <p:cNvSpPr txBox="1">
            <a:spLocks/>
          </p:cNvSpPr>
          <p:nvPr/>
        </p:nvSpPr>
        <p:spPr>
          <a:xfrm>
            <a:off x="1151887" y="5586255"/>
            <a:ext cx="4810223" cy="41234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00000000000000000" pitchFamily="2" charset="0"/>
                <a:ea typeface="Open Sans" panose="020B0606030504020204" pitchFamily="34" charset="0"/>
                <a:cs typeface="Rajdhani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Data Cleansing and </a:t>
            </a:r>
            <a:r>
              <a:rPr lang="en-US" sz="1600" noProof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</a:t>
            </a: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xploratory Enalysis.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Rajdhani" panose="02000000000000000000" pitchFamily="2" charset="0"/>
            </a:endParaRPr>
          </a:p>
        </p:txBody>
      </p:sp>
      <p:sp>
        <p:nvSpPr>
          <p:cNvPr id="73" name="Text Placeholder 2"/>
          <p:cNvSpPr txBox="1">
            <a:spLocks/>
          </p:cNvSpPr>
          <p:nvPr/>
        </p:nvSpPr>
        <p:spPr>
          <a:xfrm>
            <a:off x="568438" y="5613291"/>
            <a:ext cx="499539" cy="65800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00000000000000000" pitchFamily="2" charset="0"/>
                <a:ea typeface="Open Sans" panose="020B0606030504020204" pitchFamily="34" charset="0"/>
                <a:cs typeface="Rajdhani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67977" y="5931191"/>
            <a:ext cx="48266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aseline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Defining target variable (Churn </a:t>
            </a:r>
            <a:r>
              <a:rPr lang="en-US" sz="1400" baseline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Tagging),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Handling 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missing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value, data engineering.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5" name="Text Placeholder 2"/>
          <p:cNvSpPr txBox="1">
            <a:spLocks/>
          </p:cNvSpPr>
          <p:nvPr/>
        </p:nvSpPr>
        <p:spPr>
          <a:xfrm>
            <a:off x="6436594" y="5628622"/>
            <a:ext cx="4841574" cy="329211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00000000000000000" pitchFamily="2" charset="0"/>
                <a:ea typeface="Open Sans" panose="020B0606030504020204" pitchFamily="34" charset="0"/>
                <a:cs typeface="Rajdhani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Generating Recommendations</a:t>
            </a:r>
            <a:r>
              <a:rPr kumimoji="0" lang="en-US" sz="160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 and Action 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</a:t>
            </a:r>
            <a:r>
              <a:rPr kumimoji="0" lang="en-US" sz="160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lan.</a:t>
            </a:r>
          </a:p>
        </p:txBody>
      </p:sp>
      <p:sp>
        <p:nvSpPr>
          <p:cNvPr id="76" name="Text Placeholder 2"/>
          <p:cNvSpPr txBox="1">
            <a:spLocks/>
          </p:cNvSpPr>
          <p:nvPr/>
        </p:nvSpPr>
        <p:spPr>
          <a:xfrm>
            <a:off x="5878738" y="5586255"/>
            <a:ext cx="478730" cy="65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00000000000000000" pitchFamily="2" charset="0"/>
                <a:ea typeface="Open Sans" panose="020B0606030504020204" pitchFamily="34" charset="0"/>
                <a:cs typeface="Rajdhani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4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Rajdhani" panose="02000000000000000000" pitchFamily="2" charset="0"/>
            </a:endParaRPr>
          </a:p>
        </p:txBody>
      </p:sp>
      <p:sp>
        <p:nvSpPr>
          <p:cNvPr id="80" name="Text Placeholder 2"/>
          <p:cNvSpPr txBox="1">
            <a:spLocks/>
          </p:cNvSpPr>
          <p:nvPr/>
        </p:nvSpPr>
        <p:spPr>
          <a:xfrm>
            <a:off x="6462314" y="4850138"/>
            <a:ext cx="4560923" cy="3268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00000000000000000" pitchFamily="2" charset="0"/>
                <a:ea typeface="Open Sans" panose="020B0606030504020204" pitchFamily="34" charset="0"/>
                <a:cs typeface="Rajdhani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Root </a:t>
            </a: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</a:t>
            </a: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ause</a:t>
            </a:r>
            <a:r>
              <a:rPr kumimoji="0" lang="en-US" sz="160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 </a:t>
            </a:r>
            <a:r>
              <a:rPr lang="en-US" sz="1600" noProof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</a:t>
            </a:r>
            <a:r>
              <a:rPr kumimoji="0" lang="en-US" sz="160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etermination.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Rajdhani" panose="02000000000000000000" pitchFamily="2" charset="0"/>
            </a:endParaRPr>
          </a:p>
        </p:txBody>
      </p:sp>
      <p:sp>
        <p:nvSpPr>
          <p:cNvPr id="81" name="Text Placeholder 2"/>
          <p:cNvSpPr txBox="1">
            <a:spLocks/>
          </p:cNvSpPr>
          <p:nvPr/>
        </p:nvSpPr>
        <p:spPr>
          <a:xfrm>
            <a:off x="5912866" y="4759455"/>
            <a:ext cx="515297" cy="65799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Rajdhani" panose="02000000000000000000" pitchFamily="2" charset="0"/>
                <a:ea typeface="Open Sans" panose="020B0606030504020204" pitchFamily="34" charset="0"/>
                <a:cs typeface="Rajdhani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Rajdhani" panose="02000000000000000000" pitchFamily="2" charset="0"/>
              </a:rPr>
              <a:t>3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Rajdhani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368205" y="5073885"/>
            <a:ext cx="5536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Univariate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Multivariate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Analysis, Hyphotesis test, Generate 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issue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tree 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and customer sizing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47293" y="5883227"/>
            <a:ext cx="4820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Making structured action plan to retain churning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customers, Coordinate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related stekholders.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005" y="632556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150BD8-4D1C-1844-B24E-73AA7B7DBF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77925"/>
              </p:ext>
            </p:extLst>
          </p:nvPr>
        </p:nvGraphicFramePr>
        <p:xfrm>
          <a:off x="513977" y="927098"/>
          <a:ext cx="5483489" cy="5590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515">
                  <a:extLst>
                    <a:ext uri="{9D8B030D-6E8A-4147-A177-3AD203B41FA5}">
                      <a16:colId xmlns:a16="http://schemas.microsoft.com/office/drawing/2014/main" val="3633853479"/>
                    </a:ext>
                  </a:extLst>
                </a:gridCol>
                <a:gridCol w="4156974">
                  <a:extLst>
                    <a:ext uri="{9D8B030D-6E8A-4147-A177-3AD203B41FA5}">
                      <a16:colId xmlns:a16="http://schemas.microsoft.com/office/drawing/2014/main" val="2441666026"/>
                    </a:ext>
                  </a:extLst>
                </a:gridCol>
              </a:tblGrid>
              <a:tr h="232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Acronyms    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Descriptions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648874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MOBILE_NUMBER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Customer phone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4290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CIRCLE_ID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Telecom circle area to which the customer belongs 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31657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LOC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Local calls - within same telecom circle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03924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STD calls - outside the calling circle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59115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Incoming calls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28725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Outgoing calls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22591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T2T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Operator T to T, i.e. within same operator (mobile to mobile)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94224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T2M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Operator T to other operator mobile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90788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T2O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Operator T to other operator fixed line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4492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T2F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Operator T to fixed lines of 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01368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T2C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Operator T to it’s own call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2406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ARPU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Average revenue per 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29990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MOU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Minutes of usage - voice calls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364950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AON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Age on network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06387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PCK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Prepaid service schemes called - PACKS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942893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NIGHT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Scheme to use during specific night hours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61700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MONTHLY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Service schemes with validity equivalent to a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869541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SACHET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Service schemes with validity smaller than a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72965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FB_USER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Service scheme to avail services of Facebook </a:t>
                      </a:r>
                      <a:r>
                        <a:rPr lang="en-US" sz="1100" u="none" strike="noStrike" smtClean="0">
                          <a:effectLst/>
                          <a:latin typeface="+mn-lt"/>
                        </a:rPr>
                        <a:t>or similar sites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20114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VBC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Volume based </a:t>
                      </a:r>
                      <a:r>
                        <a:rPr lang="en-US" sz="1100" u="none" strike="noStrike" smtClean="0">
                          <a:effectLst/>
                          <a:latin typeface="+mn-lt"/>
                        </a:rPr>
                        <a:t>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7697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ONNET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All kind of calls within the same operator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044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OFFNET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All kind of calls outside the operator T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89665"/>
                  </a:ext>
                </a:extLst>
              </a:tr>
              <a:tr h="23294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ROAM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Indicates that customer is in roaming zone during the 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0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108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95584"/>
              </p:ext>
            </p:extLst>
          </p:nvPr>
        </p:nvGraphicFramePr>
        <p:xfrm>
          <a:off x="6256124" y="934129"/>
          <a:ext cx="5532988" cy="372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489">
                  <a:extLst>
                    <a:ext uri="{9D8B030D-6E8A-4147-A177-3AD203B41FA5}">
                      <a16:colId xmlns:a16="http://schemas.microsoft.com/office/drawing/2014/main" val="3633853479"/>
                    </a:ext>
                  </a:extLst>
                </a:gridCol>
                <a:gridCol w="4194499">
                  <a:extLst>
                    <a:ext uri="{9D8B030D-6E8A-4147-A177-3AD203B41FA5}">
                      <a16:colId xmlns:a16="http://schemas.microsoft.com/office/drawing/2014/main" val="2441666026"/>
                    </a:ext>
                  </a:extLst>
                </a:gridCol>
              </a:tblGrid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Acronyms    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Descriptions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648874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SPL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Special calls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59115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ISD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ISD calls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28725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RECH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Recharge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22591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NUM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94224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AMT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Amount in local currency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90788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MAX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Maximum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4492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DATA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Mobile internet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01368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3G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3G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2406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AV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29990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smtClean="0">
                          <a:effectLst/>
                          <a:latin typeface="+mn-lt"/>
                        </a:rPr>
                        <a:t>VOL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Mobile internet usage volume (in MB)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364950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2G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2G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06387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*.6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KPI for the month of 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71344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*.7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KPI for the month of July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699470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*.8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KPI for the month of August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10367"/>
                  </a:ext>
                </a:extLst>
              </a:tr>
              <a:tr h="23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*.9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KPI for the month of September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3915" marT="3915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0792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256124" y="4853593"/>
            <a:ext cx="5532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smtClean="0"/>
              <a:t>Analysis will be on </a:t>
            </a:r>
            <a:r>
              <a:rPr lang="en-US" sz="1200" smtClean="0">
                <a:solidFill>
                  <a:srgbClr val="7A0000"/>
                </a:solidFill>
              </a:rPr>
              <a:t>mobile_number level as primary key</a:t>
            </a:r>
            <a:r>
              <a:rPr lang="en-US" sz="1200" smtClean="0"/>
              <a:t>. Each are complimented by demography data in Age of Network and Circle_ID (Area Code).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200" smtClean="0">
              <a:solidFill>
                <a:srgbClr val="7A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200" smtClean="0"/>
              <a:t>Types of product offered from T Network are General Calls and Internet packs. The data includes usage detail sush as usage volume, channel, and packs offered. </a:t>
            </a:r>
            <a:endParaRPr lang="en-US" sz="1200"/>
          </a:p>
          <a:p>
            <a:pPr marL="342900" indent="-342900" algn="just">
              <a:buFont typeface="+mj-lt"/>
              <a:buAutoNum type="arabicPeriod"/>
            </a:pPr>
            <a:endParaRPr lang="en-US" sz="120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200" smtClean="0"/>
              <a:t>The data provided includes financial aspect as in Average Revenue and Volume Based Cost per mobile_number.</a:t>
            </a:r>
            <a:endParaRPr lang="en-US" sz="1200" smtClean="0">
              <a:solidFill>
                <a:srgbClr val="7A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8647" y="273513"/>
            <a:ext cx="3049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cs typeface="Lato Regular"/>
              </a:rPr>
              <a:t>Dataset Understanding</a:t>
            </a:r>
            <a:endParaRPr lang="id-ID" sz="1200" dirty="0">
              <a:solidFill>
                <a:prstClr val="black"/>
              </a:solidFill>
              <a:cs typeface="Lato Regular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302649"/>
            <a:ext cx="485154" cy="394494"/>
            <a:chOff x="0" y="290281"/>
            <a:chExt cx="1179159" cy="689927"/>
          </a:xfrm>
        </p:grpSpPr>
        <p:sp>
          <p:nvSpPr>
            <p:cNvPr id="55" name="Flowchart: Delay 54"/>
            <p:cNvSpPr/>
            <p:nvPr/>
          </p:nvSpPr>
          <p:spPr>
            <a:xfrm>
              <a:off x="408399" y="290611"/>
              <a:ext cx="770760" cy="689597"/>
            </a:xfrm>
            <a:prstGeom prst="flowChartDelay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H="1">
              <a:off x="0" y="290281"/>
              <a:ext cx="464550" cy="689927"/>
            </a:xfrm>
            <a:prstGeom prst="rect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377221" y="1183792"/>
            <a:ext cx="182880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1 </a:t>
            </a:r>
            <a:endParaRPr lang="en-US" sz="1000" b="1" dirty="0"/>
          </a:p>
        </p:txBody>
      </p:sp>
      <p:sp>
        <p:nvSpPr>
          <p:cNvPr id="58" name="Oval 57"/>
          <p:cNvSpPr/>
          <p:nvPr/>
        </p:nvSpPr>
        <p:spPr>
          <a:xfrm>
            <a:off x="377221" y="2242125"/>
            <a:ext cx="182880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6134222" y="2614929"/>
            <a:ext cx="182880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60" name="Oval 59"/>
          <p:cNvSpPr/>
          <p:nvPr/>
        </p:nvSpPr>
        <p:spPr>
          <a:xfrm>
            <a:off x="377221" y="5626616"/>
            <a:ext cx="182880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3</a:t>
            </a:r>
            <a:endParaRPr lang="en-US" sz="1000" b="1" dirty="0"/>
          </a:p>
        </p:txBody>
      </p:sp>
      <p:sp>
        <p:nvSpPr>
          <p:cNvPr id="62" name="Oval 61"/>
          <p:cNvSpPr/>
          <p:nvPr/>
        </p:nvSpPr>
        <p:spPr>
          <a:xfrm>
            <a:off x="371345" y="3751490"/>
            <a:ext cx="182880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3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37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9189" y="3946902"/>
            <a:ext cx="5110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/>
              <a:t>Drop columns: </a:t>
            </a:r>
            <a:r>
              <a:rPr lang="en-US" sz="1400" smtClean="0"/>
              <a:t>Used for targeted columns with huge portion of </a:t>
            </a:r>
            <a:r>
              <a:rPr lang="en-US" sz="1400"/>
              <a:t>missing value (used threshold &gt; 40%), and </a:t>
            </a:r>
            <a:r>
              <a:rPr lang="en-US" sz="1400" smtClean="0"/>
              <a:t>are less </a:t>
            </a:r>
            <a:r>
              <a:rPr lang="en-US" sz="1400"/>
              <a:t>relevant to </a:t>
            </a:r>
            <a:r>
              <a:rPr lang="en-US" sz="1400" smtClean="0"/>
              <a:t>the analysis.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smtClean="0"/>
              <a:t>Targeted Columns: Last_date_of_month.</a:t>
            </a:r>
            <a:endParaRPr lang="en-US" sz="140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005" y="632556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150BD8-4D1C-1844-B24E-73AA7B7DBF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20005"/>
              </p:ext>
            </p:extLst>
          </p:nvPr>
        </p:nvGraphicFramePr>
        <p:xfrm>
          <a:off x="5853096" y="4015394"/>
          <a:ext cx="5772848" cy="230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54">
                  <a:extLst>
                    <a:ext uri="{9D8B030D-6E8A-4147-A177-3AD203B41FA5}">
                      <a16:colId xmlns:a16="http://schemas.microsoft.com/office/drawing/2014/main" val="616965127"/>
                    </a:ext>
                  </a:extLst>
                </a:gridCol>
                <a:gridCol w="770582">
                  <a:extLst>
                    <a:ext uri="{9D8B030D-6E8A-4147-A177-3AD203B41FA5}">
                      <a16:colId xmlns:a16="http://schemas.microsoft.com/office/drawing/2014/main" val="3092434088"/>
                    </a:ext>
                  </a:extLst>
                </a:gridCol>
                <a:gridCol w="666752">
                  <a:extLst>
                    <a:ext uri="{9D8B030D-6E8A-4147-A177-3AD203B41FA5}">
                      <a16:colId xmlns:a16="http://schemas.microsoft.com/office/drawing/2014/main" val="2385476719"/>
                    </a:ext>
                  </a:extLst>
                </a:gridCol>
                <a:gridCol w="666752">
                  <a:extLst>
                    <a:ext uri="{9D8B030D-6E8A-4147-A177-3AD203B41FA5}">
                      <a16:colId xmlns:a16="http://schemas.microsoft.com/office/drawing/2014/main" val="3192338198"/>
                    </a:ext>
                  </a:extLst>
                </a:gridCol>
                <a:gridCol w="666752">
                  <a:extLst>
                    <a:ext uri="{9D8B030D-6E8A-4147-A177-3AD203B41FA5}">
                      <a16:colId xmlns:a16="http://schemas.microsoft.com/office/drawing/2014/main" val="887049787"/>
                    </a:ext>
                  </a:extLst>
                </a:gridCol>
                <a:gridCol w="666752">
                  <a:extLst>
                    <a:ext uri="{9D8B030D-6E8A-4147-A177-3AD203B41FA5}">
                      <a16:colId xmlns:a16="http://schemas.microsoft.com/office/drawing/2014/main" val="3046515127"/>
                    </a:ext>
                  </a:extLst>
                </a:gridCol>
                <a:gridCol w="666752">
                  <a:extLst>
                    <a:ext uri="{9D8B030D-6E8A-4147-A177-3AD203B41FA5}">
                      <a16:colId xmlns:a16="http://schemas.microsoft.com/office/drawing/2014/main" val="1145124524"/>
                    </a:ext>
                  </a:extLst>
                </a:gridCol>
                <a:gridCol w="666752">
                  <a:extLst>
                    <a:ext uri="{9D8B030D-6E8A-4147-A177-3AD203B41FA5}">
                      <a16:colId xmlns:a16="http://schemas.microsoft.com/office/drawing/2014/main" val="280945411"/>
                    </a:ext>
                  </a:extLst>
                </a:gridCol>
              </a:tblGrid>
              <a:tr h="633904"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rgbClr val="FFFFFF"/>
                          </a:solidFill>
                          <a:latin typeface="+mj-lt"/>
                        </a:rPr>
                        <a:t>Mobile</a:t>
                      </a:r>
                      <a:r>
                        <a:rPr lang="en-US" sz="1100" b="0" baseline="0" smtClean="0">
                          <a:solidFill>
                            <a:srgbClr val="FFFFFF"/>
                          </a:solidFill>
                          <a:latin typeface="+mj-lt"/>
                        </a:rPr>
                        <a:t> Number</a:t>
                      </a:r>
                      <a:endParaRPr lang="en-US" sz="1100" b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Last_date_</a:t>
                      </a:r>
                      <a:b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of_month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Circle_id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fb_user_6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fb_user_7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total_ic_6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total_ic_7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std_ic_</a:t>
                      </a:r>
                      <a:b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mou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930374"/>
                  </a:ext>
                </a:extLst>
              </a:tr>
              <a:tr h="416918"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chemeClr val="tx1"/>
                          </a:solidFill>
                          <a:latin typeface="+mj-lt"/>
                        </a:rPr>
                        <a:t>708+++++</a:t>
                      </a:r>
                      <a:endParaRPr lang="en-US" sz="11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31/06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1248</a:t>
                      </a:r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37769"/>
                  </a:ext>
                </a:extLst>
              </a:tr>
              <a:tr h="416918"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chemeClr val="tx1"/>
                          </a:solidFill>
                          <a:latin typeface="+mj-lt"/>
                        </a:rPr>
                        <a:t>701+++++</a:t>
                      </a:r>
                      <a:endParaRPr lang="en-US" sz="11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1273</a:t>
                      </a:r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280.08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216.61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4.94</a:t>
                      </a:r>
                      <a:endParaRPr lang="en-US" sz="11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14209"/>
                  </a:ext>
                </a:extLst>
              </a:tr>
              <a:tr h="416918"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chemeClr val="tx1"/>
                          </a:solidFill>
                          <a:latin typeface="+mj-lt"/>
                        </a:rPr>
                        <a:t>702+++++</a:t>
                      </a:r>
                      <a:endParaRPr lang="en-US" sz="11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458.5</a:t>
                      </a: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46735"/>
                  </a:ext>
                </a:extLst>
              </a:tr>
              <a:tr h="41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rgbClr val="7A0000"/>
                          </a:solidFill>
                        </a:rPr>
                        <a:t>Action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rgbClr val="7A0000"/>
                          </a:solidFill>
                        </a:rPr>
                        <a:t>Drop Column</a:t>
                      </a:r>
                      <a:endParaRPr lang="en-US" sz="1100" b="1">
                        <a:solidFill>
                          <a:srgbClr val="7A0000"/>
                        </a:solidFill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rgbClr val="7A0000"/>
                          </a:solidFill>
                        </a:rPr>
                        <a:t>Replace with 0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rgbClr val="7A0000"/>
                          </a:solidFill>
                        </a:rPr>
                        <a:t>Replace with Median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1948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518184" y="2954939"/>
            <a:ext cx="11050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smtClean="0"/>
              <a:t>In facing massive amount of data, we need </a:t>
            </a:r>
            <a:r>
              <a:rPr lang="en-US" sz="1400" b="1" smtClean="0"/>
              <a:t>efficient approach </a:t>
            </a:r>
            <a:r>
              <a:rPr lang="en-US" sz="1400" smtClean="0"/>
              <a:t>to handle missing values. Used Approach: Data Reduction and Replacement using Statistic Imputation.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518184" y="5056754"/>
            <a:ext cx="463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Statistics Imputation</a:t>
            </a:r>
            <a:endParaRPr lang="en-US" sz="1400" b="1"/>
          </a:p>
        </p:txBody>
      </p:sp>
      <p:sp>
        <p:nvSpPr>
          <p:cNvPr id="21" name="TextBox 20"/>
          <p:cNvSpPr txBox="1"/>
          <p:nvPr/>
        </p:nvSpPr>
        <p:spPr>
          <a:xfrm>
            <a:off x="505484" y="2589375"/>
            <a:ext cx="314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7A0000"/>
                </a:solidFill>
              </a:rPr>
              <a:t>Cases of Handling Missing Value</a:t>
            </a:r>
            <a:endParaRPr lang="en-US" sz="1600" b="1">
              <a:solidFill>
                <a:srgbClr val="7A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688" y="3611851"/>
            <a:ext cx="22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Data Reduction</a:t>
            </a:r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485154" y="5375565"/>
            <a:ext cx="51142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smtClean="0"/>
              <a:t>Replace with number 0</a:t>
            </a:r>
            <a:r>
              <a:rPr lang="en-US" sz="1400" b="1" smtClean="0"/>
              <a:t>: </a:t>
            </a:r>
            <a:r>
              <a:rPr lang="en-US" sz="1400" smtClean="0"/>
              <a:t>Targeted column have clear rules with high confidence </a:t>
            </a:r>
            <a:r>
              <a:rPr lang="en-US" sz="1400"/>
              <a:t>level in changing data </a:t>
            </a:r>
            <a:r>
              <a:rPr lang="en-US" sz="1400" smtClean="0"/>
              <a:t>distribution (eg. fb_user).</a:t>
            </a:r>
            <a:endParaRPr lang="en-US" sz="140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smtClean="0"/>
              <a:t>Replace with Median: </a:t>
            </a:r>
            <a:r>
              <a:rPr lang="en-US" sz="1400"/>
              <a:t>to effectively replace missing values in huge number of </a:t>
            </a:r>
            <a:r>
              <a:rPr lang="en-US" sz="1400" smtClean="0"/>
              <a:t>columns (eg std_ic_moud, etc).</a:t>
            </a:r>
            <a:endParaRPr 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5751497" y="3611851"/>
            <a:ext cx="22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Illustration</a:t>
            </a:r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598647" y="286213"/>
            <a:ext cx="9411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cs typeface="Lato Regular"/>
              </a:rPr>
              <a:t>Data </a:t>
            </a:r>
            <a:r>
              <a:rPr lang="en-US" sz="2400" smtClean="0">
                <a:solidFill>
                  <a:prstClr val="black"/>
                </a:solidFill>
                <a:cs typeface="Lato Regular"/>
              </a:rPr>
              <a:t>Cleansing – Missing Value Findings</a:t>
            </a:r>
            <a:endParaRPr lang="id-ID" sz="1200" dirty="0">
              <a:solidFill>
                <a:prstClr val="black"/>
              </a:solidFill>
              <a:cs typeface="Lato Regular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0" y="315349"/>
            <a:ext cx="485154" cy="394494"/>
            <a:chOff x="0" y="290281"/>
            <a:chExt cx="1179159" cy="689927"/>
          </a:xfrm>
        </p:grpSpPr>
        <p:sp>
          <p:nvSpPr>
            <p:cNvPr id="71" name="Flowchart: Delay 70"/>
            <p:cNvSpPr/>
            <p:nvPr/>
          </p:nvSpPr>
          <p:spPr>
            <a:xfrm>
              <a:off x="408399" y="290611"/>
              <a:ext cx="770760" cy="689597"/>
            </a:xfrm>
            <a:prstGeom prst="flowChartDelay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0" y="290281"/>
              <a:ext cx="464550" cy="689927"/>
            </a:xfrm>
            <a:prstGeom prst="rect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518184" y="983880"/>
            <a:ext cx="5081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smtClean="0"/>
              <a:t>Massive portion of rows with missing value are found in several key features.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smtClean="0"/>
              <a:t>Most features with highest percentage is related to recharge data, revenue, and packs.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smtClean="0"/>
              <a:t>General approaches of handling missing value are applied to anticipate this case. </a:t>
            </a:r>
            <a:endParaRPr lang="en-US" sz="1400"/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92074"/>
              </p:ext>
            </p:extLst>
          </p:nvPr>
        </p:nvGraphicFramePr>
        <p:xfrm>
          <a:off x="5853096" y="1007427"/>
          <a:ext cx="5772848" cy="1384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212">
                  <a:extLst>
                    <a:ext uri="{9D8B030D-6E8A-4147-A177-3AD203B41FA5}">
                      <a16:colId xmlns:a16="http://schemas.microsoft.com/office/drawing/2014/main" val="727754858"/>
                    </a:ext>
                  </a:extLst>
                </a:gridCol>
                <a:gridCol w="1443212">
                  <a:extLst>
                    <a:ext uri="{9D8B030D-6E8A-4147-A177-3AD203B41FA5}">
                      <a16:colId xmlns:a16="http://schemas.microsoft.com/office/drawing/2014/main" val="893688480"/>
                    </a:ext>
                  </a:extLst>
                </a:gridCol>
                <a:gridCol w="1443212">
                  <a:extLst>
                    <a:ext uri="{9D8B030D-6E8A-4147-A177-3AD203B41FA5}">
                      <a16:colId xmlns:a16="http://schemas.microsoft.com/office/drawing/2014/main" val="3356471493"/>
                    </a:ext>
                  </a:extLst>
                </a:gridCol>
                <a:gridCol w="1443212">
                  <a:extLst>
                    <a:ext uri="{9D8B030D-6E8A-4147-A177-3AD203B41FA5}">
                      <a16:colId xmlns:a16="http://schemas.microsoft.com/office/drawing/2014/main" val="3498311196"/>
                    </a:ext>
                  </a:extLst>
                </a:gridCol>
              </a:tblGrid>
              <a:tr h="276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Columns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Missing Value (%)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Columns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Missing Value (%)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16000"/>
                  </a:ext>
                </a:extLst>
              </a:tr>
              <a:tr h="27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date_of_last_rech_data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av_rech_amt_data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27953"/>
                  </a:ext>
                </a:extLst>
              </a:tr>
              <a:tr h="27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total_rech_data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arpu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13470"/>
                  </a:ext>
                </a:extLst>
              </a:tr>
              <a:tr h="27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max_rech_data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night_pck_user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55609"/>
                  </a:ext>
                </a:extLst>
              </a:tr>
              <a:tr h="27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count_rech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fb_user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4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7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005" y="632556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150BD8-4D1C-1844-B24E-73AA7B7DBF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5154" y="1283588"/>
            <a:ext cx="11084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1400" smtClean="0"/>
              <a:t>Customers (mobile_number) who </a:t>
            </a:r>
            <a:r>
              <a:rPr lang="en-US" sz="1400"/>
              <a:t>have shown no activity, including both incoming and outgoing calls, as well as internet usage, during the month of September (month 9</a:t>
            </a:r>
            <a:r>
              <a:rPr lang="en-US" sz="1400" smtClean="0"/>
              <a:t>). Churn Value: </a:t>
            </a:r>
            <a:r>
              <a:rPr lang="en-US" sz="1400" b="1" smtClean="0"/>
              <a:t>1 for customer churn, 0 for customer non churn.</a:t>
            </a:r>
            <a:endParaRPr lang="en-US" sz="1400" b="1"/>
          </a:p>
        </p:txBody>
      </p:sp>
      <p:sp>
        <p:nvSpPr>
          <p:cNvPr id="21" name="TextBox 20"/>
          <p:cNvSpPr txBox="1"/>
          <p:nvPr/>
        </p:nvSpPr>
        <p:spPr>
          <a:xfrm>
            <a:off x="485154" y="879924"/>
            <a:ext cx="314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7A0000"/>
                </a:solidFill>
              </a:rPr>
              <a:t>Churn Variables</a:t>
            </a:r>
            <a:endParaRPr lang="en-US" sz="1600" b="1">
              <a:solidFill>
                <a:srgbClr val="7A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8647" y="273513"/>
            <a:ext cx="11059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cs typeface="Lato Regular"/>
              </a:rPr>
              <a:t>Exploratory Analysis – Defining Churn Variables and Generate Additional Feature</a:t>
            </a:r>
            <a:endParaRPr lang="id-ID" sz="1200" dirty="0">
              <a:solidFill>
                <a:prstClr val="black"/>
              </a:solidFill>
              <a:cs typeface="Lato Regular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0" y="302649"/>
            <a:ext cx="485154" cy="394494"/>
            <a:chOff x="0" y="290281"/>
            <a:chExt cx="1179159" cy="689927"/>
          </a:xfrm>
        </p:grpSpPr>
        <p:sp>
          <p:nvSpPr>
            <p:cNvPr id="71" name="Flowchart: Delay 70"/>
            <p:cNvSpPr/>
            <p:nvPr/>
          </p:nvSpPr>
          <p:spPr>
            <a:xfrm>
              <a:off x="408399" y="290611"/>
              <a:ext cx="770760" cy="689597"/>
            </a:xfrm>
            <a:prstGeom prst="flowChartDelay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0" y="290281"/>
              <a:ext cx="464550" cy="689927"/>
            </a:xfrm>
            <a:prstGeom prst="rect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23599"/>
              </p:ext>
            </p:extLst>
          </p:nvPr>
        </p:nvGraphicFramePr>
        <p:xfrm>
          <a:off x="8868675" y="2489706"/>
          <a:ext cx="2739125" cy="1504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867">
                  <a:extLst>
                    <a:ext uri="{9D8B030D-6E8A-4147-A177-3AD203B41FA5}">
                      <a16:colId xmlns:a16="http://schemas.microsoft.com/office/drawing/2014/main" val="4001356413"/>
                    </a:ext>
                  </a:extLst>
                </a:gridCol>
                <a:gridCol w="764216">
                  <a:extLst>
                    <a:ext uri="{9D8B030D-6E8A-4147-A177-3AD203B41FA5}">
                      <a16:colId xmlns:a16="http://schemas.microsoft.com/office/drawing/2014/main" val="727754858"/>
                    </a:ext>
                  </a:extLst>
                </a:gridCol>
                <a:gridCol w="913042">
                  <a:extLst>
                    <a:ext uri="{9D8B030D-6E8A-4147-A177-3AD203B41FA5}">
                      <a16:colId xmlns:a16="http://schemas.microsoft.com/office/drawing/2014/main" val="893688480"/>
                    </a:ext>
                  </a:extLst>
                </a:gridCol>
              </a:tblGrid>
              <a:tr h="376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Status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# Customer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Customer</a:t>
                      </a:r>
                      <a:endParaRPr lang="en-US" sz="1100" b="0" i="0" u="none" strike="noStrike" smtClean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16000"/>
                  </a:ext>
                </a:extLst>
              </a:tr>
              <a:tr h="37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smtClean="0">
                          <a:latin typeface="+mj-lt"/>
                        </a:rPr>
                        <a:t>10,191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smtClean="0">
                          <a:latin typeface="+mj-lt"/>
                        </a:rPr>
                        <a:t>10.2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27953"/>
                  </a:ext>
                </a:extLst>
              </a:tr>
              <a:tr h="37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Non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smtClean="0">
                          <a:latin typeface="+mj-lt"/>
                        </a:rPr>
                        <a:t>89,808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smtClean="0">
                          <a:effectLst/>
                          <a:latin typeface="+mj-lt"/>
                        </a:rPr>
                        <a:t>89.8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113470"/>
                  </a:ext>
                </a:extLst>
              </a:tr>
              <a:tr h="37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99,999</a:t>
                      </a:r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en-US" sz="11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763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5154" y="4211202"/>
            <a:ext cx="314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71001C"/>
                </a:solidFill>
                <a:cs typeface="Lato Regular"/>
              </a:rPr>
              <a:t>Additional Feature</a:t>
            </a:r>
            <a:endParaRPr lang="id-ID" sz="1000" b="1" dirty="0">
              <a:solidFill>
                <a:srgbClr val="71001C"/>
              </a:solidFill>
              <a:cs typeface="Lato Regular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44980"/>
              </p:ext>
            </p:extLst>
          </p:nvPr>
        </p:nvGraphicFramePr>
        <p:xfrm>
          <a:off x="598647" y="2489704"/>
          <a:ext cx="7817379" cy="150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616965127"/>
                    </a:ext>
                  </a:extLst>
                </a:gridCol>
                <a:gridCol w="900457">
                  <a:extLst>
                    <a:ext uri="{9D8B030D-6E8A-4147-A177-3AD203B41FA5}">
                      <a16:colId xmlns:a16="http://schemas.microsoft.com/office/drawing/2014/main" val="3092434088"/>
                    </a:ext>
                  </a:extLst>
                </a:gridCol>
                <a:gridCol w="779126">
                  <a:extLst>
                    <a:ext uri="{9D8B030D-6E8A-4147-A177-3AD203B41FA5}">
                      <a16:colId xmlns:a16="http://schemas.microsoft.com/office/drawing/2014/main" val="3697898490"/>
                    </a:ext>
                  </a:extLst>
                </a:gridCol>
                <a:gridCol w="779126">
                  <a:extLst>
                    <a:ext uri="{9D8B030D-6E8A-4147-A177-3AD203B41FA5}">
                      <a16:colId xmlns:a16="http://schemas.microsoft.com/office/drawing/2014/main" val="382456611"/>
                    </a:ext>
                  </a:extLst>
                </a:gridCol>
                <a:gridCol w="779126">
                  <a:extLst>
                    <a:ext uri="{9D8B030D-6E8A-4147-A177-3AD203B41FA5}">
                      <a16:colId xmlns:a16="http://schemas.microsoft.com/office/drawing/2014/main" val="909527796"/>
                    </a:ext>
                  </a:extLst>
                </a:gridCol>
                <a:gridCol w="779126">
                  <a:extLst>
                    <a:ext uri="{9D8B030D-6E8A-4147-A177-3AD203B41FA5}">
                      <a16:colId xmlns:a16="http://schemas.microsoft.com/office/drawing/2014/main" val="2406098227"/>
                    </a:ext>
                  </a:extLst>
                </a:gridCol>
                <a:gridCol w="779126">
                  <a:extLst>
                    <a:ext uri="{9D8B030D-6E8A-4147-A177-3AD203B41FA5}">
                      <a16:colId xmlns:a16="http://schemas.microsoft.com/office/drawing/2014/main" val="2385476719"/>
                    </a:ext>
                  </a:extLst>
                </a:gridCol>
                <a:gridCol w="779126">
                  <a:extLst>
                    <a:ext uri="{9D8B030D-6E8A-4147-A177-3AD203B41FA5}">
                      <a16:colId xmlns:a16="http://schemas.microsoft.com/office/drawing/2014/main" val="3192338198"/>
                    </a:ext>
                  </a:extLst>
                </a:gridCol>
                <a:gridCol w="779126">
                  <a:extLst>
                    <a:ext uri="{9D8B030D-6E8A-4147-A177-3AD203B41FA5}">
                      <a16:colId xmlns:a16="http://schemas.microsoft.com/office/drawing/2014/main" val="8870497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6207008"/>
                    </a:ext>
                  </a:extLst>
                </a:gridCol>
              </a:tblGrid>
              <a:tr h="619094"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rgbClr val="FFFFFF"/>
                          </a:solidFill>
                          <a:latin typeface="+mj-lt"/>
                        </a:rPr>
                        <a:t>Mobile</a:t>
                      </a:r>
                      <a:r>
                        <a:rPr lang="en-US" sz="1100" b="0" baseline="0" smtClean="0">
                          <a:solidFill>
                            <a:srgbClr val="FFFFFF"/>
                          </a:solidFill>
                          <a:latin typeface="+mj-lt"/>
                        </a:rPr>
                        <a:t> Number</a:t>
                      </a:r>
                      <a:endParaRPr lang="en-US" sz="1100" b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</a:t>
                      </a: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Usage </a:t>
                      </a:r>
                      <a:b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Month 6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</a:t>
                      </a: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Usage</a:t>
                      </a:r>
                      <a:b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Month 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</a:t>
                      </a: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Usage</a:t>
                      </a:r>
                      <a:b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Month 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Inet </a:t>
                      </a: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Usage</a:t>
                      </a:r>
                    </a:p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Month 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Calls Usage </a:t>
                      </a:r>
                      <a:b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Month 6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Calls Usage</a:t>
                      </a:r>
                      <a:b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Month 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Calls Usage</a:t>
                      </a:r>
                      <a:b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Month 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Calls Usage</a:t>
                      </a:r>
                    </a:p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Month 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Churn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930374"/>
                  </a:ext>
                </a:extLst>
              </a:tr>
              <a:tr h="295248"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chemeClr val="tx1"/>
                          </a:solidFill>
                          <a:latin typeface="+mj-lt"/>
                        </a:rPr>
                        <a:t>708+++++</a:t>
                      </a:r>
                      <a:endParaRPr lang="en-US" sz="11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</a:t>
                      </a:r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543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492</a:t>
                      </a:r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532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548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37769"/>
                  </a:ext>
                </a:extLst>
              </a:tr>
              <a:tr h="295248"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chemeClr val="tx1"/>
                          </a:solidFill>
                          <a:latin typeface="+mj-lt"/>
                        </a:rPr>
                        <a:t>701+++++</a:t>
                      </a:r>
                      <a:endParaRPr lang="en-US" sz="11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</a:t>
                      </a:r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679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432</a:t>
                      </a:r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kern="120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14209"/>
                  </a:ext>
                </a:extLst>
              </a:tr>
              <a:tr h="295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703+++++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179</a:t>
                      </a:r>
                      <a:endParaRPr lang="en-US" sz="1100" b="0" i="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kern="120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3474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5154" y="2011738"/>
            <a:ext cx="314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cs typeface="Lato Regular"/>
              </a:rPr>
              <a:t>Illustration</a:t>
            </a:r>
            <a:endParaRPr lang="id-ID" sz="1000" b="1" dirty="0">
              <a:cs typeface="Lat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82099" y="2011738"/>
            <a:ext cx="238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cs typeface="Lato Regular"/>
              </a:rPr>
              <a:t>Customer Sizing</a:t>
            </a:r>
            <a:endParaRPr lang="id-ID" sz="1000" b="1" dirty="0">
              <a:cs typeface="Lato Regular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445500" y="3200545"/>
            <a:ext cx="393699" cy="0"/>
          </a:xfrm>
          <a:prstGeom prst="straightConnector1">
            <a:avLst/>
          </a:prstGeom>
          <a:ln w="19050">
            <a:solidFill>
              <a:srgbClr val="7100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154" y="4628142"/>
            <a:ext cx="314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cs typeface="Lato Regular"/>
              </a:rPr>
              <a:t>Customer Journey</a:t>
            </a:r>
            <a:endParaRPr lang="id-ID" sz="1000" b="1" dirty="0">
              <a:cs typeface="Lato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175" y="4628963"/>
            <a:ext cx="314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cs typeface="Lato Regular"/>
              </a:rPr>
              <a:t>Additional Feature</a:t>
            </a:r>
            <a:endParaRPr lang="id-ID" sz="1000" b="1" dirty="0">
              <a:cs typeface="Lato Regular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804176" y="5082266"/>
            <a:ext cx="4871358" cy="1688313"/>
            <a:chOff x="6787242" y="5217819"/>
            <a:chExt cx="4871358" cy="1688313"/>
          </a:xfrm>
        </p:grpSpPr>
        <p:sp>
          <p:nvSpPr>
            <p:cNvPr id="24" name="TextBox 23"/>
            <p:cNvSpPr txBox="1"/>
            <p:nvPr/>
          </p:nvSpPr>
          <p:spPr>
            <a:xfrm>
              <a:off x="6787242" y="5217819"/>
              <a:ext cx="4871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cs typeface="Lato Regular"/>
                </a:rPr>
                <a:t>What data or feature will be best to define customer behavior pattern and changes?</a:t>
              </a:r>
              <a:endParaRPr lang="id-ID" sz="900" dirty="0">
                <a:cs typeface="Lato Regular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38947" y="5736581"/>
              <a:ext cx="468630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400"/>
                <a:t>Behaviour </a:t>
              </a:r>
              <a:r>
                <a:rPr lang="en-US" sz="1400" smtClean="0"/>
                <a:t>Sum </a:t>
              </a:r>
              <a:r>
                <a:rPr lang="en-US" sz="1400"/>
                <a:t>first </a:t>
              </a:r>
              <a:r>
                <a:rPr lang="en-US" sz="1400"/>
                <a:t>3 </a:t>
              </a:r>
              <a:r>
                <a:rPr lang="en-US" sz="1400" smtClean="0"/>
                <a:t>month</a:t>
              </a:r>
              <a:endParaRPr lang="en-US" sz="1400" smtClean="0"/>
            </a:p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400" smtClean="0"/>
                <a:t>Behaviour </a:t>
              </a:r>
              <a:r>
                <a:rPr lang="en-US" sz="1400" smtClean="0"/>
                <a:t>Trend first 3 month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400"/>
                <a:t>Behaviour </a:t>
              </a:r>
              <a:r>
                <a:rPr lang="en-US" sz="1400" smtClean="0"/>
                <a:t>Average </a:t>
              </a:r>
              <a:r>
                <a:rPr lang="en-US" sz="1400"/>
                <a:t>first 3 </a:t>
              </a:r>
              <a:r>
                <a:rPr lang="en-US" sz="1400" smtClean="0"/>
                <a:t>month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400" smtClean="0"/>
                <a:t>Years Age of Network</a:t>
              </a:r>
              <a:endParaRPr lang="en-US" sz="1400"/>
            </a:p>
            <a:p>
              <a:pPr marL="285750" lvl="0" indent="-285750" algn="just">
                <a:buFont typeface="Arial" panose="020B0604020202020204" pitchFamily="34" charset="0"/>
                <a:buChar char="•"/>
                <a:defRPr/>
              </a:pPr>
              <a:endParaRPr lang="en-US" sz="1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8647" y="5126357"/>
            <a:ext cx="5916454" cy="1137032"/>
            <a:chOff x="485154" y="5126357"/>
            <a:chExt cx="6029947" cy="1137032"/>
          </a:xfrm>
        </p:grpSpPr>
        <p:grpSp>
          <p:nvGrpSpPr>
            <p:cNvPr id="37" name="Group 36"/>
            <p:cNvGrpSpPr/>
            <p:nvPr/>
          </p:nvGrpSpPr>
          <p:grpSpPr>
            <a:xfrm>
              <a:off x="2175309" y="5148682"/>
              <a:ext cx="4339792" cy="1108157"/>
              <a:chOff x="2134407" y="5126357"/>
              <a:chExt cx="4187190" cy="1137032"/>
            </a:xfrm>
            <a:solidFill>
              <a:schemeClr val="bg1">
                <a:lumMod val="8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2134407" y="5126357"/>
                <a:ext cx="3865098" cy="1137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5592035" y="5533827"/>
                <a:ext cx="1137032" cy="32209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2199177638"/>
                </p:ext>
              </p:extLst>
            </p:nvPr>
          </p:nvGraphicFramePr>
          <p:xfrm>
            <a:off x="485154" y="5126357"/>
            <a:ext cx="5559621" cy="11370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3879053" y="2212705"/>
            <a:ext cx="106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cs typeface="Lato Regular"/>
              </a:rPr>
              <a:t>Target Period</a:t>
            </a:r>
            <a:endParaRPr lang="id-ID" sz="1200" dirty="0">
              <a:cs typeface="Lato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6075" y="2187070"/>
            <a:ext cx="106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cs typeface="Lato Regular"/>
              </a:rPr>
              <a:t>Target Period</a:t>
            </a:r>
            <a:endParaRPr lang="id-ID" sz="1200" dirty="0"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746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6028311" y="3789467"/>
            <a:ext cx="5630289" cy="27637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005" y="632556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150BD8-4D1C-1844-B24E-73AA7B7DBF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8647" y="273513"/>
            <a:ext cx="11059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cs typeface="Lato Regular"/>
              </a:rPr>
              <a:t>Exploratory Analysis </a:t>
            </a:r>
            <a:r>
              <a:rPr lang="en-US" sz="2400" smtClean="0">
                <a:solidFill>
                  <a:prstClr val="black"/>
                </a:solidFill>
                <a:cs typeface="Lato Regular"/>
              </a:rPr>
              <a:t>and </a:t>
            </a:r>
            <a:r>
              <a:rPr lang="en-US" sz="2400" smtClean="0">
                <a:solidFill>
                  <a:prstClr val="black"/>
                </a:solidFill>
                <a:cs typeface="Lato Regular"/>
              </a:rPr>
              <a:t>Hipothesis Determination</a:t>
            </a:r>
            <a:endParaRPr lang="id-ID" sz="1200" dirty="0">
              <a:solidFill>
                <a:prstClr val="black"/>
              </a:solidFill>
              <a:cs typeface="Lato Regular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0" y="302649"/>
            <a:ext cx="485154" cy="394494"/>
            <a:chOff x="0" y="290281"/>
            <a:chExt cx="1179159" cy="689927"/>
          </a:xfrm>
        </p:grpSpPr>
        <p:sp>
          <p:nvSpPr>
            <p:cNvPr id="71" name="Flowchart: Delay 70"/>
            <p:cNvSpPr/>
            <p:nvPr/>
          </p:nvSpPr>
          <p:spPr>
            <a:xfrm>
              <a:off x="408399" y="290611"/>
              <a:ext cx="770760" cy="689597"/>
            </a:xfrm>
            <a:prstGeom prst="flowChartDelay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0" y="290281"/>
              <a:ext cx="464550" cy="689927"/>
            </a:xfrm>
            <a:prstGeom prst="rect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224251" y="4996579"/>
            <a:ext cx="306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A0000"/>
                </a:solidFill>
              </a:rPr>
              <a:t>Hyphotesis</a:t>
            </a:r>
            <a:endParaRPr lang="en-US" b="1">
              <a:solidFill>
                <a:srgbClr val="7A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07829" y="5421319"/>
            <a:ext cx="54555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smtClean="0"/>
              <a:t>Customers with low Age of Network are more likely to churn.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mtClean="0"/>
              <a:t>Customers with low product utilization are more likely to churn.</a:t>
            </a:r>
            <a:endParaRPr lang="en-US" sz="140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smtClean="0"/>
              <a:t>Retaining customers who hold product Internet only is more </a:t>
            </a:r>
            <a:br>
              <a:rPr lang="en-US" sz="1400" smtClean="0"/>
            </a:br>
            <a:r>
              <a:rPr lang="en-US" sz="1400" smtClean="0"/>
              <a:t>profitable than Calls only.</a:t>
            </a:r>
            <a:endParaRPr lang="en-US" sz="1400"/>
          </a:p>
        </p:txBody>
      </p:sp>
      <p:grpSp>
        <p:nvGrpSpPr>
          <p:cNvPr id="79" name="Group 78"/>
          <p:cNvGrpSpPr/>
          <p:nvPr/>
        </p:nvGrpSpPr>
        <p:grpSpPr>
          <a:xfrm>
            <a:off x="6010842" y="854706"/>
            <a:ext cx="4809529" cy="2784875"/>
            <a:chOff x="6010842" y="892806"/>
            <a:chExt cx="4809529" cy="2784875"/>
          </a:xfrm>
        </p:grpSpPr>
        <p:sp>
          <p:nvSpPr>
            <p:cNvPr id="17" name="Rectangle 16"/>
            <p:cNvSpPr/>
            <p:nvPr/>
          </p:nvSpPr>
          <p:spPr>
            <a:xfrm>
              <a:off x="7342297" y="892806"/>
              <a:ext cx="2593019" cy="226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cs typeface="Lato Regular"/>
                </a:rPr>
                <a:t>Churn Sizing vs </a:t>
              </a:r>
              <a:r>
                <a:rPr lang="en-US" sz="1400" smtClean="0">
                  <a:solidFill>
                    <a:prstClr val="black"/>
                  </a:solidFill>
                  <a:cs typeface="Lato Regular"/>
                </a:rPr>
                <a:t>Usage Frequency</a:t>
              </a:r>
              <a:endParaRPr lang="id-ID" sz="900" dirty="0">
                <a:solidFill>
                  <a:prstClr val="black"/>
                </a:solidFill>
                <a:cs typeface="Lato Regular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934254" y="951204"/>
              <a:ext cx="165613" cy="169226"/>
            </a:xfrm>
            <a:prstGeom prst="ellipse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/>
                <a:t>2 </a:t>
              </a:r>
              <a:endParaRPr lang="en-US" sz="1000" b="1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457246" y="1237875"/>
              <a:ext cx="4363125" cy="2127625"/>
              <a:chOff x="6457246" y="1237875"/>
              <a:chExt cx="4363125" cy="2401728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457246" y="1237875"/>
                <a:ext cx="4363125" cy="2390217"/>
                <a:chOff x="6457246" y="1237875"/>
                <a:chExt cx="4363125" cy="2390217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57246" y="1237875"/>
                  <a:ext cx="4363125" cy="2156912"/>
                </a:xfrm>
                <a:prstGeom prst="rect">
                  <a:avLst/>
                </a:prstGeom>
              </p:spPr>
            </p:pic>
            <p:sp>
              <p:nvSpPr>
                <p:cNvPr id="63" name="Rectangle 62"/>
                <p:cNvSpPr/>
                <p:nvPr/>
              </p:nvSpPr>
              <p:spPr>
                <a:xfrm rot="18931398">
                  <a:off x="6871725" y="3378842"/>
                  <a:ext cx="41549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smtClean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1,723</a:t>
                  </a:r>
                  <a:endParaRPr lang="en-US" sz="8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 rot="18931398">
                  <a:off x="7673895" y="3387426"/>
                  <a:ext cx="41549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smtClean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3,446</a:t>
                  </a:r>
                  <a:endParaRPr lang="en-US" sz="80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 rot="18931398">
                  <a:off x="8508605" y="3412648"/>
                  <a:ext cx="41549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smtClean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5,169</a:t>
                  </a:r>
                  <a:endParaRPr lang="en-US" sz="8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 rot="18931398">
                  <a:off x="9303558" y="3408053"/>
                  <a:ext cx="41549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smtClean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6,892</a:t>
                  </a:r>
                  <a:endParaRPr lang="en-US" sz="800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 rot="18931398">
                <a:off x="10147072" y="3424159"/>
                <a:ext cx="41549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8,615</a:t>
                </a:r>
                <a:endParaRPr lang="en-US" sz="800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 rot="16200000">
              <a:off x="5187319" y="2073334"/>
              <a:ext cx="19548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smtClean="0"/>
                <a:t>Percent Churn Customer</a:t>
              </a:r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28540" y="3369904"/>
              <a:ext cx="39413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1400"/>
                <a:t>Total </a:t>
              </a:r>
              <a:r>
                <a:rPr lang="en-US" sz="1400"/>
                <a:t>Usage </a:t>
              </a:r>
              <a:r>
                <a:rPr lang="en-US" sz="1400" smtClean="0"/>
                <a:t>Frequency</a:t>
              </a:r>
              <a:endParaRPr lang="en-US" sz="14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24777" y="825501"/>
            <a:ext cx="4886016" cy="2814080"/>
            <a:chOff x="524777" y="863601"/>
            <a:chExt cx="4886016" cy="2814080"/>
          </a:xfrm>
        </p:grpSpPr>
        <p:sp>
          <p:nvSpPr>
            <p:cNvPr id="15" name="Rectangle 14"/>
            <p:cNvSpPr/>
            <p:nvPr/>
          </p:nvSpPr>
          <p:spPr>
            <a:xfrm>
              <a:off x="1296366" y="863601"/>
              <a:ext cx="3780302" cy="284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  <a:cs typeface="Lato Regular"/>
                </a:rPr>
                <a:t>Churn Sizing vs Age of Network (AON)</a:t>
              </a:r>
              <a:endParaRPr lang="id-ID" sz="900" dirty="0">
                <a:solidFill>
                  <a:prstClr val="black"/>
                </a:solidFill>
                <a:cs typeface="Lato Regular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677230" y="921387"/>
              <a:ext cx="165613" cy="169226"/>
            </a:xfrm>
            <a:prstGeom prst="ellipse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/>
                <a:t>1 </a:t>
              </a:r>
              <a:endParaRPr lang="en-US" sz="1000" b="1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47420" y="1181045"/>
              <a:ext cx="4463373" cy="2213742"/>
              <a:chOff x="947420" y="1181045"/>
              <a:chExt cx="4463373" cy="242201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89" t="10880" r="8611" b="9259"/>
              <a:stretch/>
            </p:blipFill>
            <p:spPr>
              <a:xfrm>
                <a:off x="947420" y="1181045"/>
                <a:ext cx="4460773" cy="2213969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 rot="18931398">
                <a:off x="1050183" y="3342296"/>
                <a:ext cx="38343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388 </a:t>
                </a:r>
                <a:endParaRPr lang="en-US" sz="8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8931398">
                <a:off x="2074862" y="3350880"/>
                <a:ext cx="41549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1,427</a:t>
                </a:r>
                <a:endParaRPr lang="en-US" sz="800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8931398">
                <a:off x="3138169" y="3376102"/>
                <a:ext cx="41549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2,466</a:t>
                </a:r>
                <a:endParaRPr lang="en-US" sz="800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8931398">
                <a:off x="4201476" y="3371507"/>
                <a:ext cx="41549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3,506</a:t>
                </a:r>
                <a:endParaRPr lang="en-US" sz="800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8931398">
                <a:off x="4995295" y="3387613"/>
                <a:ext cx="41549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4,337</a:t>
                </a:r>
                <a:endParaRPr lang="en-US" sz="800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 rot="16200000">
              <a:off x="-298746" y="2061398"/>
              <a:ext cx="19548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smtClean="0"/>
                <a:t>Percent Churn Customer</a:t>
              </a:r>
              <a:endParaRPr lang="en-US" sz="1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40127" y="3369904"/>
              <a:ext cx="19548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1400" smtClean="0"/>
                <a:t>Age of Network</a:t>
              </a:r>
              <a:endParaRPr lang="en-US" sz="14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4776" y="3713598"/>
            <a:ext cx="4929138" cy="2935827"/>
            <a:chOff x="524776" y="3751698"/>
            <a:chExt cx="4929138" cy="2935827"/>
          </a:xfrm>
        </p:grpSpPr>
        <p:grpSp>
          <p:nvGrpSpPr>
            <p:cNvPr id="36" name="Group 35"/>
            <p:cNvGrpSpPr/>
            <p:nvPr/>
          </p:nvGrpSpPr>
          <p:grpSpPr>
            <a:xfrm>
              <a:off x="947420" y="4023761"/>
              <a:ext cx="4506494" cy="2351639"/>
              <a:chOff x="739610" y="3840881"/>
              <a:chExt cx="4546663" cy="2484682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39610" y="3873107"/>
                <a:ext cx="4546663" cy="2452456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1834172" y="3840881"/>
                <a:ext cx="2458428" cy="110242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241902" y="3751698"/>
              <a:ext cx="3886807" cy="356116"/>
              <a:chOff x="860097" y="3783247"/>
              <a:chExt cx="3886807" cy="35611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60097" y="3783247"/>
                <a:ext cx="3649936" cy="307777"/>
                <a:chOff x="864198" y="3780788"/>
                <a:chExt cx="3863108" cy="333789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561693" y="3863069"/>
                  <a:ext cx="165613" cy="169226"/>
                </a:xfrm>
                <a:prstGeom prst="ellipse">
                  <a:avLst/>
                </a:prstGeom>
                <a:solidFill>
                  <a:srgbClr val="7100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smtClean="0"/>
                    <a:t>3</a:t>
                  </a:r>
                  <a:endParaRPr lang="en-US" sz="1000" b="1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64198" y="3780788"/>
                  <a:ext cx="3780302" cy="3337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smtClean="0">
                      <a:solidFill>
                        <a:prstClr val="black"/>
                      </a:solidFill>
                      <a:cs typeface="Lato Regular"/>
                    </a:rPr>
                    <a:t>Churn Sizing vs </a:t>
                  </a:r>
                  <a:r>
                    <a:rPr lang="en-US" sz="1400" smtClean="0">
                      <a:solidFill>
                        <a:prstClr val="black"/>
                      </a:solidFill>
                      <a:cs typeface="Lato Regular"/>
                    </a:rPr>
                    <a:t>Monetary vs Products Usage</a:t>
                  </a:r>
                  <a:endParaRPr lang="id-ID" sz="900" dirty="0">
                    <a:solidFill>
                      <a:prstClr val="black"/>
                    </a:solidFill>
                    <a:cs typeface="Lato Regular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1834172" y="4056933"/>
                <a:ext cx="2912732" cy="8243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1536700" y="6379748"/>
              <a:ext cx="31986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1400" smtClean="0"/>
                <a:t>Total Usage Frequency</a:t>
              </a:r>
              <a:endParaRPr lang="en-US" sz="1400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-298747" y="4931338"/>
              <a:ext cx="19548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1400" smtClean="0"/>
                <a:t>Average Revenue</a:t>
              </a:r>
              <a:endParaRPr lang="en-US" sz="140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6318620" y="4041561"/>
            <a:ext cx="309920" cy="212939"/>
          </a:xfrm>
          <a:prstGeom prst="rect">
            <a:avLst/>
          </a:prstGeom>
          <a:solidFill>
            <a:srgbClr val="440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517513" y="4041561"/>
            <a:ext cx="309920" cy="212939"/>
          </a:xfrm>
          <a:prstGeom prst="rect">
            <a:avLst/>
          </a:prstGeom>
          <a:solidFill>
            <a:srgbClr val="FDE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668624" y="4022283"/>
            <a:ext cx="1788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smtClean="0"/>
              <a:t>Non Churn Customers</a:t>
            </a:r>
            <a:endParaRPr lang="en-US" sz="1200"/>
          </a:p>
        </p:txBody>
      </p:sp>
      <p:sp>
        <p:nvSpPr>
          <p:cNvPr id="85" name="Rectangle 84"/>
          <p:cNvSpPr/>
          <p:nvPr/>
        </p:nvSpPr>
        <p:spPr>
          <a:xfrm>
            <a:off x="8888052" y="4026989"/>
            <a:ext cx="1468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smtClean="0"/>
              <a:t>Churn Customers</a:t>
            </a:r>
            <a:endParaRPr lang="en-US" sz="1200"/>
          </a:p>
        </p:txBody>
      </p:sp>
      <p:sp>
        <p:nvSpPr>
          <p:cNvPr id="86" name="Rectangle 85"/>
          <p:cNvSpPr/>
          <p:nvPr/>
        </p:nvSpPr>
        <p:spPr>
          <a:xfrm>
            <a:off x="6224251" y="4380524"/>
            <a:ext cx="5733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smtClean="0"/>
              <a:t>* Average Revenue = Total Revenue Calls and Internet</a:t>
            </a:r>
          </a:p>
          <a:p>
            <a:pPr lvl="0">
              <a:defRPr/>
            </a:pPr>
            <a:r>
              <a:rPr lang="en-US" sz="1200" smtClean="0"/>
              <a:t>** Total Usage Frequency = Total Usage Calls and Internet After Normalized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8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005" y="632556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150BD8-4D1C-1844-B24E-73AA7B7DBF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8647" y="273513"/>
            <a:ext cx="11059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cs typeface="Lato Regular"/>
              </a:rPr>
              <a:t>Churn Customer RFM Clustering</a:t>
            </a:r>
            <a:endParaRPr lang="id-ID" sz="1200" dirty="0">
              <a:solidFill>
                <a:prstClr val="black"/>
              </a:solidFill>
              <a:cs typeface="Lato Regular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0" y="302649"/>
            <a:ext cx="485154" cy="394494"/>
            <a:chOff x="0" y="290281"/>
            <a:chExt cx="1179159" cy="689927"/>
          </a:xfrm>
        </p:grpSpPr>
        <p:sp>
          <p:nvSpPr>
            <p:cNvPr id="71" name="Flowchart: Delay 70"/>
            <p:cNvSpPr/>
            <p:nvPr/>
          </p:nvSpPr>
          <p:spPr>
            <a:xfrm>
              <a:off x="408399" y="290611"/>
              <a:ext cx="770760" cy="689597"/>
            </a:xfrm>
            <a:prstGeom prst="flowChartDelay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0" y="290281"/>
              <a:ext cx="464550" cy="689927"/>
            </a:xfrm>
            <a:prstGeom prst="rect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30983"/>
              </p:ext>
            </p:extLst>
          </p:nvPr>
        </p:nvGraphicFramePr>
        <p:xfrm>
          <a:off x="641181" y="943285"/>
          <a:ext cx="10885339" cy="4195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19">
                  <a:extLst>
                    <a:ext uri="{9D8B030D-6E8A-4147-A177-3AD203B41FA5}">
                      <a16:colId xmlns:a16="http://schemas.microsoft.com/office/drawing/2014/main" val="28038627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0822158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18915117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172876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00855797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91312935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193634684"/>
                    </a:ext>
                  </a:extLst>
                </a:gridCol>
              </a:tblGrid>
              <a:tr h="540117">
                <a:tc gridSpan="2"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Variables (First 3 Month Behavior)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Cluster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 A</a:t>
                      </a:r>
                      <a:br>
                        <a:rPr lang="en-US" sz="1200" b="0" baseline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(Champion)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Cluster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 B</a:t>
                      </a:r>
                      <a:br>
                        <a:rPr lang="en-US" sz="1200" b="0" baseline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0" smtClean="0"/>
                        <a:t>Dynamic Achievers)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Cluster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 C</a:t>
                      </a:r>
                      <a:br>
                        <a:rPr lang="en-US" sz="1200" b="0" baseline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0" smtClean="0"/>
                        <a:t>Balanced Explorers)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Cluster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 D</a:t>
                      </a:r>
                      <a:br>
                        <a:rPr lang="en-US" sz="1200" b="0" baseline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0" smtClean="0"/>
                        <a:t>Efficient </a:t>
                      </a:r>
                      <a:r>
                        <a:rPr lang="en-US" sz="1200" b="0" smtClean="0"/>
                        <a:t>Subscriber</a:t>
                      </a:r>
                      <a:r>
                        <a:rPr lang="en-US" sz="1200" b="0" smtClean="0"/>
                        <a:t>)</a:t>
                      </a:r>
                      <a:endParaRPr lang="en-US" sz="1200" b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Cluster</a:t>
                      </a: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 E</a:t>
                      </a:r>
                      <a:br>
                        <a:rPr lang="en-US" sz="1200" b="0" baseline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0" baseline="0" smtClean="0">
                          <a:solidFill>
                            <a:schemeClr val="bg1"/>
                          </a:solidFill>
                        </a:rPr>
                        <a:t>(Fresh Minimalist)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34849"/>
                  </a:ext>
                </a:extLst>
              </a:tr>
              <a:tr h="304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Sizing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20,000 cust.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20,000 cust.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19,999 cust.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20,000 cust.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20,000 cust.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46133"/>
                  </a:ext>
                </a:extLst>
              </a:tr>
              <a:tr h="304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Churn Customer Sizing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525 cust. (2.6%)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1,093 cust. (5.5%)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1,566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cust. (7.8%)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2,122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cust. (10.6%)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4,885 cust. (24.4%)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22549"/>
                  </a:ext>
                </a:extLst>
              </a:tr>
              <a:tr h="304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 of Network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 months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 months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months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months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months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00036"/>
                  </a:ext>
                </a:extLst>
              </a:tr>
              <a:tr h="3046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Recency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Gap from last Call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Recharge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 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41858"/>
                  </a:ext>
                </a:extLst>
              </a:tr>
              <a:tr h="3046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Gap from last Inet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Recharge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359383"/>
                  </a:ext>
                </a:extLst>
              </a:tr>
              <a:tr h="304600">
                <a:tc rowSpan="4">
                  <a:txBody>
                    <a:bodyPr/>
                    <a:lstStyle/>
                    <a:p>
                      <a:pPr marL="2001838" marR="0" lvl="0" indent="-2001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Frequency*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1838" marR="0" lvl="0" indent="-2001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Outgoing Calls Minutes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1838" marR="0" lvl="0" indent="-2001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1838" marR="0" lvl="0" indent="-2001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403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001838" marR="0" lvl="0" indent="-2001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313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001838" marR="0" lvl="0" indent="-2001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193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121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964932"/>
                  </a:ext>
                </a:extLst>
              </a:tr>
              <a:tr h="3046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Incoming Calls Minutes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324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230 mintues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192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157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 minutes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8313"/>
                  </a:ext>
                </a:extLst>
              </a:tr>
              <a:tr h="3046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2G Internet Volume Usage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148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517836"/>
                  </a:ext>
                </a:extLst>
              </a:tr>
              <a:tr h="3046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3G Internet Volume Usage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461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 mb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120026"/>
                  </a:ext>
                </a:extLst>
              </a:tr>
              <a:tr h="3046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Monetary*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Revenue per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Calls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508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349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188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117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50696"/>
                  </a:ext>
                </a:extLst>
              </a:tr>
              <a:tr h="3046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Revenue per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Inet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59944"/>
                  </a:ext>
                </a:extLst>
              </a:tr>
              <a:tr h="304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Revenue x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Churn Customer**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310,275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406,496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408,726 cu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409,546 </a:t>
                      </a:r>
                      <a:r>
                        <a:rPr 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572,522 cu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17798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545614" y="1843050"/>
            <a:ext cx="176696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1 </a:t>
            </a:r>
            <a:endParaRPr lang="en-US" sz="1000" b="1" dirty="0"/>
          </a:p>
        </p:txBody>
      </p:sp>
      <p:sp>
        <p:nvSpPr>
          <p:cNvPr id="9" name="Oval 8"/>
          <p:cNvSpPr/>
          <p:nvPr/>
        </p:nvSpPr>
        <p:spPr>
          <a:xfrm>
            <a:off x="3545614" y="2761053"/>
            <a:ext cx="176696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3545614" y="4896453"/>
            <a:ext cx="176696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4</a:t>
            </a:r>
            <a:endParaRPr lang="en-US" sz="1000" b="1" dirty="0"/>
          </a:p>
        </p:txBody>
      </p:sp>
      <p:sp>
        <p:nvSpPr>
          <p:cNvPr id="11" name="Oval 10"/>
          <p:cNvSpPr/>
          <p:nvPr/>
        </p:nvSpPr>
        <p:spPr>
          <a:xfrm>
            <a:off x="3545614" y="3066414"/>
            <a:ext cx="176696" cy="182880"/>
          </a:xfrm>
          <a:prstGeom prst="ellipse">
            <a:avLst/>
          </a:prstGeom>
          <a:solidFill>
            <a:srgbClr val="71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/>
              <a:t>3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1181" y="5935699"/>
            <a:ext cx="558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smtClean="0"/>
              <a:t>Based on churn percentage, Fresh Minimalist customers are more likely to churn.</a:t>
            </a:r>
            <a:endParaRPr lang="en-US" sz="1200" smtClean="0">
              <a:solidFill>
                <a:srgbClr val="7A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200" smtClean="0"/>
              <a:t>Churn </a:t>
            </a:r>
            <a:r>
              <a:rPr lang="en-US" sz="1200"/>
              <a:t>customers typically exhibit a </a:t>
            </a:r>
            <a:r>
              <a:rPr lang="en-US" sz="1200"/>
              <a:t>more </a:t>
            </a:r>
            <a:r>
              <a:rPr lang="en-US" sz="1200" smtClean="0"/>
              <a:t>longer gap from their </a:t>
            </a:r>
            <a:r>
              <a:rPr lang="en-US" sz="1200"/>
              <a:t>last </a:t>
            </a:r>
            <a:r>
              <a:rPr lang="en-US" sz="1200"/>
              <a:t>recharge </a:t>
            </a:r>
            <a:r>
              <a:rPr lang="en-US" sz="1200" smtClean="0"/>
              <a:t>cycle to the current month (September).</a:t>
            </a:r>
            <a:endParaRPr lang="en-US" sz="120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547723" y="5935698"/>
            <a:ext cx="499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1200" smtClean="0"/>
              <a:t>Customer with low product usage is more likely to churn. Better product usage to determine churn tendency is internet.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en-US" sz="1200" smtClean="0"/>
              <a:t>Highest revenue lost are from cluster Fresh Minimalist.</a:t>
            </a:r>
            <a:endParaRPr lang="en-US" sz="12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41181" y="5653323"/>
            <a:ext cx="126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7A0000"/>
                </a:solidFill>
                <a:cs typeface="Lato Regular"/>
              </a:rPr>
              <a:t>Key Highlight</a:t>
            </a:r>
            <a:endParaRPr lang="id-ID" sz="800" b="1" dirty="0">
              <a:solidFill>
                <a:srgbClr val="7A0000"/>
              </a:solidFill>
              <a:cs typeface="Lato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704" y="5233609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smtClean="0"/>
              <a:t>* Average first 3 month</a:t>
            </a:r>
            <a:endParaRPr lang="en-US" sz="120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507304" y="5233609"/>
            <a:ext cx="558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smtClean="0"/>
              <a:t>** Total Revenue (Calls and Internet) times by Number of Churn Customer</a:t>
            </a:r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0933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463198" y="5371893"/>
            <a:ext cx="28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A0000"/>
                </a:solidFill>
              </a:rPr>
              <a:t>Definition</a:t>
            </a:r>
            <a:endParaRPr lang="en-US" b="1">
              <a:solidFill>
                <a:srgbClr val="7A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98647" y="273513"/>
            <a:ext cx="11059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cs typeface="Lato Regular"/>
              </a:rPr>
              <a:t>Customer Churn Trigger – Issue Tree</a:t>
            </a:r>
            <a:endParaRPr lang="id-ID" sz="1200" dirty="0">
              <a:solidFill>
                <a:prstClr val="black"/>
              </a:solidFill>
              <a:cs typeface="Lato Regular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0" y="302649"/>
            <a:ext cx="485154" cy="394494"/>
            <a:chOff x="0" y="290281"/>
            <a:chExt cx="1179159" cy="689927"/>
          </a:xfrm>
        </p:grpSpPr>
        <p:sp>
          <p:nvSpPr>
            <p:cNvPr id="111" name="Flowchart: Delay 110"/>
            <p:cNvSpPr/>
            <p:nvPr/>
          </p:nvSpPr>
          <p:spPr>
            <a:xfrm>
              <a:off x="408399" y="290611"/>
              <a:ext cx="770760" cy="689597"/>
            </a:xfrm>
            <a:prstGeom prst="flowChartDelay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0" y="290281"/>
              <a:ext cx="464550" cy="689927"/>
            </a:xfrm>
            <a:prstGeom prst="rect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463198" y="5796633"/>
            <a:ext cx="7767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smtClean="0"/>
              <a:t>*   Used threshold for customer sizing. Population is from Churning customer in each respective Cluster.</a:t>
            </a:r>
          </a:p>
          <a:p>
            <a:pPr>
              <a:defRPr/>
            </a:pPr>
            <a:r>
              <a:rPr lang="en-US" sz="1400" smtClean="0"/>
              <a:t>** </a:t>
            </a:r>
            <a:r>
              <a:rPr lang="en-US" sz="1400"/>
              <a:t>Used </a:t>
            </a:r>
            <a:r>
              <a:rPr lang="en-US" sz="1400" smtClean="0"/>
              <a:t>to determine the main cause of churning between two primary types of Customer cluster (Champions and Fresh Minimalist).</a:t>
            </a:r>
            <a:endParaRPr lang="en-US" sz="1400"/>
          </a:p>
        </p:txBody>
      </p:sp>
      <p:grpSp>
        <p:nvGrpSpPr>
          <p:cNvPr id="15" name="Group 14"/>
          <p:cNvGrpSpPr/>
          <p:nvPr/>
        </p:nvGrpSpPr>
        <p:grpSpPr>
          <a:xfrm>
            <a:off x="3223203" y="1024391"/>
            <a:ext cx="8139417" cy="4096472"/>
            <a:chOff x="485155" y="1044091"/>
            <a:chExt cx="7744446" cy="4620109"/>
          </a:xfrm>
        </p:grpSpPr>
        <p:grpSp>
          <p:nvGrpSpPr>
            <p:cNvPr id="2" name="Group 1"/>
            <p:cNvGrpSpPr/>
            <p:nvPr/>
          </p:nvGrpSpPr>
          <p:grpSpPr>
            <a:xfrm>
              <a:off x="485155" y="1044091"/>
              <a:ext cx="7744446" cy="4620109"/>
              <a:chOff x="256481" y="565256"/>
              <a:chExt cx="8558269" cy="510741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56481" y="565256"/>
                <a:ext cx="8558268" cy="25358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56482" y="3091585"/>
                <a:ext cx="8558268" cy="25810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618289" y="1173270"/>
              <a:ext cx="1460011" cy="295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/>
                <a:t>Cluster A (Champions)</a:t>
              </a:r>
              <a:endParaRPr lang="en-US" sz="1100" b="1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3600" y="5293924"/>
              <a:ext cx="1764244" cy="295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/>
                <a:t>Cluster E (Fresh Minimalist)</a:t>
              </a:r>
              <a:endParaRPr lang="en-US" sz="1100" b="1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46385" y="1307316"/>
              <a:ext cx="7383215" cy="3854361"/>
              <a:chOff x="884485" y="1294616"/>
              <a:chExt cx="7383215" cy="385436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20390" y="2381724"/>
                <a:ext cx="620616" cy="2009702"/>
                <a:chOff x="1739686" y="2755089"/>
                <a:chExt cx="459435" cy="201168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741921" y="275852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rgbClr val="71001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41921" y="4755921"/>
                  <a:ext cx="457200" cy="0"/>
                </a:xfrm>
                <a:prstGeom prst="straightConnector1">
                  <a:avLst/>
                </a:prstGeom>
                <a:ln w="28575">
                  <a:solidFill>
                    <a:srgbClr val="71001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739686" y="2755089"/>
                  <a:ext cx="0" cy="2011680"/>
                </a:xfrm>
                <a:prstGeom prst="line">
                  <a:avLst/>
                </a:prstGeom>
                <a:ln w="28575">
                  <a:solidFill>
                    <a:srgbClr val="7100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/>
              <p:cNvSpPr/>
              <p:nvPr/>
            </p:nvSpPr>
            <p:spPr>
              <a:xfrm>
                <a:off x="884485" y="3059650"/>
                <a:ext cx="2099726" cy="5149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7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Why Customers Churn?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101827" y="1860757"/>
                <a:ext cx="531047" cy="991162"/>
                <a:chOff x="1038693" y="2749832"/>
                <a:chExt cx="1160428" cy="2011680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1721476" y="2784469"/>
                  <a:ext cx="457201" cy="0"/>
                </a:xfrm>
                <a:prstGeom prst="straightConnector1">
                  <a:avLst/>
                </a:prstGeom>
                <a:ln w="28575">
                  <a:solidFill>
                    <a:srgbClr val="71001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1741920" y="4745196"/>
                  <a:ext cx="457201" cy="0"/>
                </a:xfrm>
                <a:prstGeom prst="straightConnector1">
                  <a:avLst/>
                </a:prstGeom>
                <a:ln w="28575">
                  <a:solidFill>
                    <a:srgbClr val="71001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753320" y="2749832"/>
                  <a:ext cx="0" cy="2011680"/>
                </a:xfrm>
                <a:prstGeom prst="line">
                  <a:avLst/>
                </a:prstGeom>
                <a:ln w="28575">
                  <a:solidFill>
                    <a:srgbClr val="7100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6200000">
                  <a:off x="1397829" y="3422284"/>
                  <a:ext cx="0" cy="718272"/>
                </a:xfrm>
                <a:prstGeom prst="line">
                  <a:avLst/>
                </a:prstGeom>
                <a:ln w="28575">
                  <a:solidFill>
                    <a:srgbClr val="7100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ectangle 96"/>
              <p:cNvSpPr/>
              <p:nvPr/>
            </p:nvSpPr>
            <p:spPr>
              <a:xfrm>
                <a:off x="4623518" y="1617876"/>
                <a:ext cx="2292613" cy="514958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rgbClr val="7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User Experience Issues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23516" y="2609367"/>
                <a:ext cx="2292613" cy="514958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rgbClr val="7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Interest in Competitor Product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4125242" y="3806926"/>
                <a:ext cx="520332" cy="999663"/>
                <a:chOff x="1038693" y="2748835"/>
                <a:chExt cx="1137019" cy="2028934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718511" y="2748835"/>
                  <a:ext cx="457201" cy="0"/>
                </a:xfrm>
                <a:prstGeom prst="straightConnector1">
                  <a:avLst/>
                </a:prstGeom>
                <a:ln w="28575">
                  <a:solidFill>
                    <a:srgbClr val="71001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718510" y="4755921"/>
                  <a:ext cx="457201" cy="0"/>
                </a:xfrm>
                <a:prstGeom prst="straightConnector1">
                  <a:avLst/>
                </a:prstGeom>
                <a:ln w="28575">
                  <a:solidFill>
                    <a:srgbClr val="71001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731512" y="2766089"/>
                  <a:ext cx="0" cy="2011680"/>
                </a:xfrm>
                <a:prstGeom prst="line">
                  <a:avLst/>
                </a:prstGeom>
                <a:ln w="28575">
                  <a:solidFill>
                    <a:srgbClr val="7100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6200000">
                  <a:off x="1397829" y="3422284"/>
                  <a:ext cx="0" cy="718272"/>
                </a:xfrm>
                <a:prstGeom prst="line">
                  <a:avLst/>
                </a:prstGeom>
                <a:ln w="28575">
                  <a:solidFill>
                    <a:srgbClr val="7100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ectangle 57"/>
              <p:cNvSpPr/>
              <p:nvPr/>
            </p:nvSpPr>
            <p:spPr>
              <a:xfrm>
                <a:off x="4623516" y="3660459"/>
                <a:ext cx="2292613" cy="514958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rgbClr val="7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Lack of Product or Campaign Exposure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623516" y="4634018"/>
                <a:ext cx="2292613" cy="514958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rgbClr val="7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Customer Secondary Service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908934" y="1740171"/>
                <a:ext cx="2348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/>
                  <a:t>70% customer with Usage Decreasing</a:t>
                </a:r>
                <a:endParaRPr lang="en-US" sz="110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10443" y="3811976"/>
                <a:ext cx="2816234" cy="486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/>
                  <a:t>Avg. </a:t>
                </a:r>
                <a:r>
                  <a:rPr lang="en-US" sz="1100"/>
                  <a:t>Calls </a:t>
                </a:r>
                <a:r>
                  <a:rPr lang="en-US" sz="1100" smtClean="0"/>
                  <a:t>167 </a:t>
                </a:r>
                <a:r>
                  <a:rPr lang="en-US" sz="1100"/>
                  <a:t>minutes, Avg</a:t>
                </a:r>
                <a:r>
                  <a:rPr lang="en-US" sz="1100"/>
                  <a:t>. </a:t>
                </a:r>
                <a:r>
                  <a:rPr lang="en-US" sz="1100" smtClean="0"/>
                  <a:t>Inet Vol. 0.1 mb</a:t>
                </a:r>
                <a:endParaRPr lang="en-US" sz="1100"/>
              </a:p>
              <a:p>
                <a:pPr algn="ctr"/>
                <a:endParaRPr lang="en-US" sz="110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17831" y="2269761"/>
                <a:ext cx="28218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/>
                  <a:t>Inconsistent Query,Usage </a:t>
                </a:r>
                <a:r>
                  <a:rPr lang="en-US" sz="1100"/>
                  <a:t>Decreasing &gt;</a:t>
                </a:r>
                <a:r>
                  <a:rPr lang="en-US" sz="1100"/>
                  <a:t>60</a:t>
                </a:r>
                <a:r>
                  <a:rPr lang="en-US" sz="1100" smtClean="0"/>
                  <a:t>%*</a:t>
                </a:r>
                <a:endParaRPr lang="en-US" sz="110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394892" y="1294616"/>
                <a:ext cx="27933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/>
                  <a:t>Consistent </a:t>
                </a:r>
                <a:r>
                  <a:rPr lang="en-US" sz="1100"/>
                  <a:t>Query,Usage Decreasing &gt;</a:t>
                </a:r>
                <a:r>
                  <a:rPr lang="en-US" sz="1100"/>
                  <a:t>60</a:t>
                </a:r>
                <a:r>
                  <a:rPr lang="en-US" sz="1100" smtClean="0"/>
                  <a:t>%*</a:t>
                </a:r>
                <a:endParaRPr lang="en-US" sz="110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848815" y="3370247"/>
                <a:ext cx="19286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mtClean="0"/>
                  <a:t>Age of Network &gt;= 2 years*</a:t>
                </a:r>
                <a:endParaRPr lang="en-US" sz="110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841996" y="4336020"/>
                <a:ext cx="19286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/>
                  <a:t>Age of </a:t>
                </a:r>
                <a:r>
                  <a:rPr lang="en-US" sz="1100"/>
                  <a:t>Network </a:t>
                </a:r>
                <a:r>
                  <a:rPr lang="en-US" sz="1100" smtClean="0"/>
                  <a:t>&lt; </a:t>
                </a:r>
                <a:r>
                  <a:rPr lang="en-US" sz="1100"/>
                  <a:t>2 </a:t>
                </a:r>
                <a:r>
                  <a:rPr lang="en-US" sz="1100" smtClean="0"/>
                  <a:t>years*</a:t>
                </a:r>
                <a:endParaRPr lang="en-US" sz="11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051831" y="1740606"/>
                <a:ext cx="98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smtClean="0"/>
                  <a:t>Sizing: 10%**</a:t>
                </a:r>
                <a:endParaRPr lang="en-US" sz="110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051831" y="2695276"/>
                <a:ext cx="10714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/>
                  <a:t>Sizing</a:t>
                </a:r>
                <a:r>
                  <a:rPr lang="en-US" sz="1100"/>
                  <a:t>: </a:t>
                </a:r>
                <a:r>
                  <a:rPr lang="en-US" sz="1100" smtClean="0"/>
                  <a:t>90%**</a:t>
                </a:r>
                <a:endParaRPr lang="en-US" sz="110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051830" y="3780406"/>
                <a:ext cx="12158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/>
                  <a:t>Sizing</a:t>
                </a:r>
                <a:r>
                  <a:rPr lang="en-US" sz="1100"/>
                  <a:t>: </a:t>
                </a:r>
                <a:r>
                  <a:rPr lang="en-US" sz="1100" smtClean="0"/>
                  <a:t>27%**</a:t>
                </a:r>
                <a:endParaRPr lang="en-US" sz="110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59254" y="4749579"/>
                <a:ext cx="10640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/>
                  <a:t>Sizing</a:t>
                </a:r>
                <a:r>
                  <a:rPr lang="en-US" sz="1100"/>
                  <a:t>: </a:t>
                </a:r>
                <a:r>
                  <a:rPr lang="en-US" sz="1100" smtClean="0"/>
                  <a:t>73%**</a:t>
                </a:r>
                <a:endParaRPr lang="en-US" sz="110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174764" y="2705373"/>
                <a:ext cx="837988" cy="354278"/>
                <a:chOff x="7283605" y="2703940"/>
                <a:chExt cx="851623" cy="337722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7283605" y="2976064"/>
                  <a:ext cx="851623" cy="0"/>
                </a:xfrm>
                <a:prstGeom prst="line">
                  <a:avLst/>
                </a:prstGeom>
                <a:ln w="28575">
                  <a:solidFill>
                    <a:srgbClr val="2F5A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7586588" y="3041662"/>
                  <a:ext cx="548640" cy="0"/>
                </a:xfrm>
                <a:prstGeom prst="line">
                  <a:avLst/>
                </a:prstGeom>
                <a:ln w="28575">
                  <a:solidFill>
                    <a:srgbClr val="2F5A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7998067" y="2841100"/>
                  <a:ext cx="274320" cy="0"/>
                </a:xfrm>
                <a:prstGeom prst="line">
                  <a:avLst/>
                </a:prstGeom>
                <a:ln w="28575">
                  <a:solidFill>
                    <a:srgbClr val="2F5A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7167453" y="4794699"/>
                <a:ext cx="837988" cy="354278"/>
                <a:chOff x="7244477" y="2703940"/>
                <a:chExt cx="851623" cy="337722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7244477" y="2976064"/>
                  <a:ext cx="851623" cy="0"/>
                </a:xfrm>
                <a:prstGeom prst="line">
                  <a:avLst/>
                </a:prstGeom>
                <a:ln w="28575">
                  <a:solidFill>
                    <a:srgbClr val="2F5A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547460" y="3041662"/>
                  <a:ext cx="548640" cy="0"/>
                </a:xfrm>
                <a:prstGeom prst="line">
                  <a:avLst/>
                </a:prstGeom>
                <a:ln w="28575">
                  <a:solidFill>
                    <a:srgbClr val="2F5A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>
                  <a:off x="7958939" y="2841100"/>
                  <a:ext cx="274320" cy="0"/>
                </a:xfrm>
                <a:prstGeom prst="line">
                  <a:avLst/>
                </a:prstGeom>
                <a:ln w="28575">
                  <a:solidFill>
                    <a:srgbClr val="2F5A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2031934" y="2045414"/>
                <a:ext cx="2099726" cy="5149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7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Products </a:t>
                </a:r>
                <a:br>
                  <a:rPr lang="en-US" sz="1100" smtClean="0">
                    <a:solidFill>
                      <a:schemeClr val="tx1"/>
                    </a:solidFill>
                  </a:rPr>
                </a:br>
                <a:r>
                  <a:rPr lang="en-US" sz="1100" smtClean="0">
                    <a:solidFill>
                      <a:schemeClr val="tx1"/>
                    </a:solidFill>
                  </a:rPr>
                  <a:t>Dissatisfaction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31934" y="4111235"/>
                <a:ext cx="2099726" cy="5149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7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Low Product </a:t>
                </a:r>
                <a:br>
                  <a:rPr lang="en-US" sz="1100" smtClean="0">
                    <a:solidFill>
                      <a:schemeClr val="tx1"/>
                    </a:solidFill>
                  </a:rPr>
                </a:br>
                <a:r>
                  <a:rPr lang="en-US" sz="1100" smtClean="0">
                    <a:solidFill>
                      <a:schemeClr val="tx1"/>
                    </a:solidFill>
                  </a:rPr>
                  <a:t>Utilization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8230338" y="5429906"/>
            <a:ext cx="19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A0000"/>
                </a:solidFill>
              </a:rPr>
              <a:t>Key Highlights</a:t>
            </a:r>
            <a:endParaRPr lang="en-US" b="1">
              <a:solidFill>
                <a:srgbClr val="7A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30338" y="5795190"/>
            <a:ext cx="3511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The two main cause of customer churning are Interest in Competitor Product and Non Focus Awareness from Customer </a:t>
            </a:r>
            <a:endParaRPr lang="en-US" sz="1400"/>
          </a:p>
        </p:txBody>
      </p:sp>
      <p:grpSp>
        <p:nvGrpSpPr>
          <p:cNvPr id="16" name="Group 15"/>
          <p:cNvGrpSpPr/>
          <p:nvPr/>
        </p:nvGrpSpPr>
        <p:grpSpPr>
          <a:xfrm>
            <a:off x="1518478" y="2000997"/>
            <a:ext cx="1588516" cy="2370716"/>
            <a:chOff x="1467089" y="2204452"/>
            <a:chExt cx="652268" cy="1781925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470262" y="2207491"/>
              <a:ext cx="649095" cy="0"/>
            </a:xfrm>
            <a:prstGeom prst="straightConnector1">
              <a:avLst/>
            </a:prstGeom>
            <a:ln w="28575">
              <a:solidFill>
                <a:srgbClr val="7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470262" y="3976768"/>
              <a:ext cx="649095" cy="0"/>
            </a:xfrm>
            <a:prstGeom prst="straightConnector1">
              <a:avLst/>
            </a:prstGeom>
            <a:ln w="28575">
              <a:solidFill>
                <a:srgbClr val="7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467089" y="2204452"/>
              <a:ext cx="0" cy="1781925"/>
            </a:xfrm>
            <a:prstGeom prst="line">
              <a:avLst/>
            </a:prstGeom>
            <a:ln w="28575">
              <a:solidFill>
                <a:srgbClr val="7100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ectangle 138"/>
          <p:cNvSpPr/>
          <p:nvPr/>
        </p:nvSpPr>
        <p:spPr>
          <a:xfrm>
            <a:off x="550978" y="2811020"/>
            <a:ext cx="2432603" cy="738664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smtClean="0"/>
              <a:t>Cluster A and E is chosen to determine root cause for its representative natures.</a:t>
            </a:r>
            <a:endParaRPr lang="en-US" sz="1400"/>
          </a:p>
        </p:txBody>
      </p:sp>
      <p:sp>
        <p:nvSpPr>
          <p:cNvPr id="14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005" y="632556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150BD8-4D1C-1844-B24E-73AA7B7DBF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7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598647" y="273513"/>
            <a:ext cx="11059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  <a:cs typeface="Lato Regular"/>
              </a:rPr>
              <a:t>Strategy and Action Plan – Hyphothesis Test</a:t>
            </a:r>
            <a:endParaRPr lang="id-ID" sz="1200" dirty="0">
              <a:solidFill>
                <a:prstClr val="black"/>
              </a:solidFill>
              <a:cs typeface="Lato Regular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0" y="302649"/>
            <a:ext cx="485154" cy="394494"/>
            <a:chOff x="0" y="290281"/>
            <a:chExt cx="1179159" cy="689927"/>
          </a:xfrm>
        </p:grpSpPr>
        <p:sp>
          <p:nvSpPr>
            <p:cNvPr id="111" name="Flowchart: Delay 110"/>
            <p:cNvSpPr/>
            <p:nvPr/>
          </p:nvSpPr>
          <p:spPr>
            <a:xfrm>
              <a:off x="408399" y="290611"/>
              <a:ext cx="770760" cy="689597"/>
            </a:xfrm>
            <a:prstGeom prst="flowChartDelay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0" y="290281"/>
              <a:ext cx="464550" cy="689927"/>
            </a:xfrm>
            <a:prstGeom prst="rect">
              <a:avLst/>
            </a:prstGeom>
            <a:solidFill>
              <a:srgbClr val="7100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85954" y="873495"/>
            <a:ext cx="364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Example Correlation Plot AON vs Churn Customers</a:t>
            </a:r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6007101" y="1678912"/>
            <a:ext cx="5765799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350" smtClean="0"/>
              <a:t>Customer distribution plot provide support on finding relationship between features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350" smtClean="0"/>
              <a:t>In AoN vc Churn Customer case, plot suggest there is high correlation between age of network and number of churned customers. 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350" smtClean="0"/>
              <a:t>Logistic Regression is used to find the statistics prove to support hyphothesis.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350" smtClean="0"/>
              <a:t>P-value shows from the relationship between Age of Network and Number of Churn Customer is &lt;0.05, which surpass limit of 95% confidence level.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350" smtClean="0"/>
              <a:t>Currelation plot and Logistic Regression is also generated for other hyphotheiss, which also shows similar result, suggesting that all 3 hyphothesis is correct:</a:t>
            </a:r>
            <a:endParaRPr lang="en-US" sz="1350"/>
          </a:p>
        </p:txBody>
      </p:sp>
      <p:grpSp>
        <p:nvGrpSpPr>
          <p:cNvPr id="15" name="Group 14"/>
          <p:cNvGrpSpPr/>
          <p:nvPr/>
        </p:nvGrpSpPr>
        <p:grpSpPr>
          <a:xfrm>
            <a:off x="598647" y="1257300"/>
            <a:ext cx="5179854" cy="3006935"/>
            <a:chOff x="485154" y="1468830"/>
            <a:chExt cx="4594846" cy="3132987"/>
          </a:xfrm>
        </p:grpSpPr>
        <p:grpSp>
          <p:nvGrpSpPr>
            <p:cNvPr id="5" name="Group 4"/>
            <p:cNvGrpSpPr/>
            <p:nvPr/>
          </p:nvGrpSpPr>
          <p:grpSpPr>
            <a:xfrm>
              <a:off x="485154" y="1468830"/>
              <a:ext cx="4594846" cy="3132987"/>
              <a:chOff x="1404937" y="508000"/>
              <a:chExt cx="9382125" cy="582612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404937" y="523875"/>
                <a:ext cx="9382125" cy="5810250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3505200" y="508000"/>
                <a:ext cx="5715000" cy="7620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801688" y="2924393"/>
              <a:ext cx="2510950" cy="1098288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52631"/>
              </p:ext>
            </p:extLst>
          </p:nvPr>
        </p:nvGraphicFramePr>
        <p:xfrm>
          <a:off x="685954" y="4510499"/>
          <a:ext cx="1094177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146">
                  <a:extLst>
                    <a:ext uri="{9D8B030D-6E8A-4147-A177-3AD203B41FA5}">
                      <a16:colId xmlns:a16="http://schemas.microsoft.com/office/drawing/2014/main" val="2803862784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746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15313222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18915117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417287602"/>
                    </a:ext>
                  </a:extLst>
                </a:gridCol>
                <a:gridCol w="1277224">
                  <a:extLst>
                    <a:ext uri="{9D8B030D-6E8A-4147-A177-3AD203B41FA5}">
                      <a16:colId xmlns:a16="http://schemas.microsoft.com/office/drawing/2014/main" val="834371747"/>
                    </a:ext>
                  </a:extLst>
                </a:gridCol>
              </a:tblGrid>
              <a:tr h="419130">
                <a:tc gridSpan="2"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bg1"/>
                          </a:solidFill>
                        </a:rPr>
                        <a:t>Hyphothesis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Function Value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Logistic Regression Coefficient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P-Value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US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34849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  <a:defRPr/>
                      </a:pPr>
                      <a:r>
                        <a:rPr lang="en-US" sz="1200" smtClean="0"/>
                        <a:t>Customers with low Age of Network are more likely to churn.</a:t>
                      </a:r>
                      <a:endParaRPr lang="en-US" sz="1200" smtClean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0.319784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-0.06263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0.011862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rgbClr val="2F5A78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200" b="0" kern="1200" smtClean="0">
                        <a:solidFill>
                          <a:srgbClr val="2F5A7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4613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  <a:defRPr/>
                      </a:pPr>
                      <a:r>
                        <a:rPr lang="en-US" sz="1200" smtClean="0"/>
                        <a:t>Customers with low product utilization are more likely to churn.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0.318215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-0.46827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0.023827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rgbClr val="2F5A78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200" b="0" kern="1200" smtClean="0">
                        <a:solidFill>
                          <a:srgbClr val="2F5A7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22549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  <a:defRPr/>
                      </a:pPr>
                      <a:r>
                        <a:rPr lang="en-US" sz="1200" smtClean="0"/>
                        <a:t>Retaining customers who hold product Internet only is more </a:t>
                      </a:r>
                      <a:br>
                        <a:rPr lang="en-US" sz="1200" smtClean="0"/>
                      </a:br>
                      <a:r>
                        <a:rPr lang="en-US" sz="1200" smtClean="0"/>
                        <a:t>profitable than Calls only.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smtClean="0"/>
                        <a:t>Internet Usage vs Churn Sizing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0.331627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-0.34162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0.024612</a:t>
                      </a:r>
                      <a:endParaRPr lang="en-US" sz="1200" smtClean="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rgbClr val="2F5A78"/>
                          </a:solidFill>
                          <a:latin typeface="+mn-lt"/>
                          <a:ea typeface="+mn-ea"/>
                          <a:cs typeface="+mn-cs"/>
                        </a:rPr>
                        <a:t>Correct</a:t>
                      </a:r>
                      <a:endParaRPr lang="en-US" sz="1200" b="0" kern="1200" smtClean="0">
                        <a:solidFill>
                          <a:srgbClr val="2F5A7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0003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smtClean="0"/>
                        <a:t>Calls Usage vs Churn Sizing</a:t>
                      </a:r>
                      <a:endParaRPr 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rgbClr val="7A0000"/>
                          </a:solidFill>
                        </a:rPr>
                        <a:t>0.332562</a:t>
                      </a:r>
                      <a:endParaRPr lang="en-US" sz="1200" b="0" kern="1200" smtClean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b="0" kern="1200" smtClean="0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</a:rPr>
                        <a:t>0.34923</a:t>
                      </a:r>
                      <a:endParaRPr lang="en-US" sz="1200" b="0" kern="1200" smtClean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mtClean="0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</a:rPr>
                        <a:t>0.031592</a:t>
                      </a:r>
                      <a:endParaRPr lang="en-US" sz="1200" smtClean="0">
                        <a:solidFill>
                          <a:srgbClr val="7A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17280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007101" y="1252722"/>
            <a:ext cx="364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A0000"/>
                </a:solidFill>
              </a:rPr>
              <a:t>Approach</a:t>
            </a:r>
            <a:endParaRPr lang="en-US" b="1">
              <a:solidFill>
                <a:srgbClr val="7A0000"/>
              </a:solidFill>
            </a:endParaRPr>
          </a:p>
        </p:txBody>
      </p:sp>
      <p:sp>
        <p:nvSpPr>
          <p:cNvPr id="8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0005" y="632556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150BD8-4D1C-1844-B24E-73AA7B7DBF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5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12051</TotalTime>
  <Words>2095</Words>
  <Application>Microsoft Office PowerPoint</Application>
  <PresentationFormat>Widescreen</PresentationFormat>
  <Paragraphs>523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Lato Regular</vt:lpstr>
      <vt:lpstr>Open Sans</vt:lpstr>
      <vt:lpstr>Rajdhani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Rayhan Nauval Narawangsa</dc:creator>
  <cp:lastModifiedBy>Muhammad Rayhan Nauval Narawangsa</cp:lastModifiedBy>
  <cp:revision>249</cp:revision>
  <dcterms:created xsi:type="dcterms:W3CDTF">2024-01-05T06:10:44Z</dcterms:created>
  <dcterms:modified xsi:type="dcterms:W3CDTF">2024-01-19T18:20:38Z</dcterms:modified>
</cp:coreProperties>
</file>