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8" r:id="rId3"/>
    <p:sldId id="259" r:id="rId4"/>
    <p:sldId id="268" r:id="rId5"/>
    <p:sldId id="271" r:id="rId6"/>
    <p:sldId id="260" r:id="rId7"/>
    <p:sldId id="261" r:id="rId8"/>
    <p:sldId id="272" r:id="rId9"/>
    <p:sldId id="264" r:id="rId10"/>
    <p:sldId id="262" r:id="rId11"/>
    <p:sldId id="269" r:id="rId12"/>
    <p:sldId id="273" r:id="rId13"/>
    <p:sldId id="270" r:id="rId14"/>
    <p:sldId id="274" r:id="rId15"/>
    <p:sldId id="263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8F7AB-8D0F-4D8D-A943-63F2B5ABB400}" v="1048" dt="2020-10-23T03:04:45.797"/>
    <p1510:client id="{A6850157-608E-403D-A2D4-E18E36D8CFBD}" v="1820" dt="2020-10-24T09:27:1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31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9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A56F87-0652-41FF-97FB-AA5AEAB1F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5" r="98" b="1"/>
          <a:stretch/>
        </p:blipFill>
        <p:spPr>
          <a:xfrm>
            <a:off x="647700" y="647700"/>
            <a:ext cx="4991100" cy="271148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551EFF2-1346-4B5E-BD8D-52C637062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63" r="2" b="2"/>
          <a:stretch/>
        </p:blipFill>
        <p:spPr>
          <a:xfrm>
            <a:off x="719" y="55106"/>
            <a:ext cx="12194154" cy="702736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2CFD9AD-238E-4ED3-9396-4D8BCFAAC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963" y="-225412"/>
            <a:ext cx="8490581" cy="1746195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E2D4CA"/>
                </a:solidFill>
              </a:rPr>
              <a:t>Analytical Information Systems</a:t>
            </a:r>
            <a:endParaRPr lang="en-US" sz="4800" b="1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09B70D-7F7F-4928-9585-8A0A3F84E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822" y="1655147"/>
            <a:ext cx="6632107" cy="951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solidFill>
                  <a:srgbClr val="E2D4CA"/>
                </a:solidFill>
              </a:rPr>
              <a:t>Titanic: Machine Learning from Disaster</a:t>
            </a:r>
          </a:p>
          <a:p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201DD-AA61-46F0-A77F-C324C357F53E}"/>
              </a:ext>
            </a:extLst>
          </p:cNvPr>
          <p:cNvSpPr txBox="1"/>
          <p:nvPr/>
        </p:nvSpPr>
        <p:spPr>
          <a:xfrm>
            <a:off x="641230" y="6003986"/>
            <a:ext cx="70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Present By : Rayhan Patoary</a:t>
            </a:r>
          </a:p>
        </p:txBody>
      </p:sp>
    </p:spTree>
    <p:extLst>
      <p:ext uri="{BB962C8B-B14F-4D97-AF65-F5344CB8AC3E}">
        <p14:creationId xmlns:p14="http://schemas.microsoft.com/office/powerpoint/2010/main" val="201957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D2DE-6EC8-4D5B-ADC6-80E41EBB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126F-8A27-4435-AA18-334B109A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Bias is a constent term in ML. It does help us generalize better and make our model less sensitive to some single data point.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FC57-FCE4-432C-A504-96637E3D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Split Train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A2ACDE-F39A-436E-A552-35539555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70% Data for Training</a:t>
            </a:r>
          </a:p>
          <a:p>
            <a:pPr>
              <a:buClr>
                <a:srgbClr val="8AD0D6"/>
              </a:buClr>
            </a:pPr>
            <a:r>
              <a:rPr lang="en-US"/>
              <a:t>30% for testing </a:t>
            </a:r>
          </a:p>
        </p:txBody>
      </p:sp>
    </p:spTree>
    <p:extLst>
      <p:ext uri="{BB962C8B-B14F-4D97-AF65-F5344CB8AC3E}">
        <p14:creationId xmlns:p14="http://schemas.microsoft.com/office/powerpoint/2010/main" val="22616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4F62A-58C6-4E64-B6A5-D3142BA3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0E8E-36E8-41EF-8DA7-62164B61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 Used Perceptron as my Training Algorithm.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99961-5FE0-40F2-B8FD-6D3A8104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  <a:ea typeface="+mj-lt"/>
                <a:cs typeface="+mj-lt"/>
              </a:rPr>
              <a:t>About Perceptrons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2D20-6713-4DCC-A055-8FF7830F4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basic operational unit of artificial neural networks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It employs supervised learning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It employs supervised learning rule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able to classify the data into two classes.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It also consists of a bias whose weight is always 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9816-8499-4D9D-AA61-E64B3DC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/>
              <a:t>Why </a:t>
            </a:r>
            <a:r>
              <a:rPr lang="en-US" sz="2600">
                <a:ea typeface="+mj-lt"/>
                <a:cs typeface="+mj-lt"/>
              </a:rPr>
              <a:t>Perceptrons</a:t>
            </a:r>
            <a:r>
              <a:rPr lang="en-US" sz="2600"/>
              <a:t>?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8D95-EEE9-4757-AA22-B8C74619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Compututionaly Efficient.</a:t>
            </a:r>
          </a:p>
          <a:p>
            <a:pPr>
              <a:buClr>
                <a:srgbClr val="8AD0D6"/>
              </a:buClr>
            </a:pPr>
            <a:r>
              <a:rPr lang="en-US"/>
              <a:t>Guranteed to Learn a Linearly Separable Problem.</a:t>
            </a:r>
          </a:p>
          <a:p>
            <a:pPr>
              <a:buClr>
                <a:srgbClr val="8AD0D6"/>
              </a:buClr>
            </a:pPr>
            <a:r>
              <a:rPr lang="en-US"/>
              <a:t>It Produce 0/1 as output .</a:t>
            </a:r>
          </a:p>
          <a:p>
            <a:pPr>
              <a:buClr>
                <a:srgbClr val="8AD0D6"/>
              </a:buClr>
            </a:pPr>
            <a:r>
              <a:rPr lang="en-US"/>
              <a:t>It is easy to code from </a:t>
            </a:r>
            <a:r>
              <a:rPr lang="en-US" b="1">
                <a:ea typeface="+mj-lt"/>
                <a:cs typeface="+mj-lt"/>
              </a:rPr>
              <a:t>scratch.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D4B06-7B66-469F-B948-E5E24AA9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Perceptron Mechanism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34093D-CD5D-4676-B74E-0F1E97C41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53" y="2274691"/>
            <a:ext cx="11179051" cy="4476915"/>
          </a:xfrm>
        </p:spPr>
      </p:pic>
    </p:spTree>
    <p:extLst>
      <p:ext uri="{BB962C8B-B14F-4D97-AF65-F5344CB8AC3E}">
        <p14:creationId xmlns:p14="http://schemas.microsoft.com/office/powerpoint/2010/main" val="253275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F65AC-414F-45A4-9A17-28275672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C18C-41D6-4E3B-A1E1-E1C28FF0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Step1: Initialize the weights as 0</a:t>
            </a:r>
          </a:p>
          <a:p>
            <a:pPr>
              <a:buClr>
                <a:srgbClr val="8AD0D6"/>
              </a:buClr>
            </a:pPr>
            <a:r>
              <a:rPr lang="en-US"/>
              <a:t>Step2: For each example in our Dataset:</a:t>
            </a: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Do a Prediction</a:t>
            </a:r>
          </a:p>
          <a:p>
            <a:pPr lvl="3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Dot Product Between Weights &amp; inputs</a:t>
            </a:r>
          </a:p>
          <a:p>
            <a:pPr lvl="3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sigmoid function for Prediction result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Update weight</a:t>
            </a:r>
          </a:p>
          <a:p>
            <a:pPr lvl="3">
              <a:buClr>
                <a:srgbClr val="8AD0D6"/>
              </a:buClr>
            </a:pPr>
            <a:r>
              <a:rPr lang="en-US"/>
              <a:t>Perceptron Learning rule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Step3: repeat step2 as loop condition.</a:t>
            </a:r>
          </a:p>
        </p:txBody>
      </p:sp>
    </p:spTree>
    <p:extLst>
      <p:ext uri="{BB962C8B-B14F-4D97-AF65-F5344CB8AC3E}">
        <p14:creationId xmlns:p14="http://schemas.microsoft.com/office/powerpoint/2010/main" val="372591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3C486-5F7E-4573-801B-AFFC0B8A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Use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40B8-AD0C-4462-B772-BDC8E079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Multiplication row in left matrix with column in right matrix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line is expressed between the coordinate axes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75A5A-C016-4CE5-B951-DC49A561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ea typeface="+mj-lt"/>
                <a:cs typeface="+mj-lt"/>
              </a:rPr>
              <a:t>Sigmoid Function</a:t>
            </a:r>
          </a:p>
          <a:p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F1C3-344B-4B79-B9C3-BA145860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The main reason why we </a:t>
            </a:r>
            <a:r>
              <a:rPr lang="en-US" b="1">
                <a:ea typeface="+mj-lt"/>
                <a:cs typeface="+mj-lt"/>
              </a:rPr>
              <a:t>use sigmoid function</a:t>
            </a:r>
            <a:r>
              <a:rPr lang="en-US">
                <a:ea typeface="+mj-lt"/>
                <a:cs typeface="+mj-lt"/>
              </a:rPr>
              <a:t> is because it exists between (0 to 1).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Since probability of anything exists only between the range of 0 and 1, </a:t>
            </a:r>
            <a:r>
              <a:rPr lang="en-US" b="1">
                <a:ea typeface="+mj-lt"/>
                <a:cs typeface="+mj-lt"/>
              </a:rPr>
              <a:t>sigmoid</a:t>
            </a:r>
            <a:r>
              <a:rPr lang="en-US">
                <a:ea typeface="+mj-lt"/>
                <a:cs typeface="+mj-lt"/>
              </a:rPr>
              <a:t> is the right choice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9B16D1-3CDD-45DD-8279-719AC04B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568879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933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48617-7B58-435A-8DCE-F11C151C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32" y="107661"/>
            <a:ext cx="3682049" cy="5557519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  <a:p>
            <a:r>
              <a:rPr lang="en-US">
                <a:ea typeface="+mj-lt"/>
                <a:cs typeface="+mj-lt"/>
              </a:rPr>
              <a:t>Perceptron Learning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41AA-B3D5-4D65-ABC9-039C71A4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As being supervised in nature, to calculate the error, there would be a comparison between the desired/target output and the actual output. If there is any difference found, then a change must be made to the weights of connection.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4AE03-A966-489E-9576-F78B026EC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27" y="2563267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It is My job to predict if a passenger survived the sinking of the Titanic or not. For each in the test set, I must predict a 0 or 1 value for the Target variable.</a:t>
            </a: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386E8-1BD3-409C-B010-3F10DF0B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27" y="915837"/>
            <a:ext cx="6974915" cy="1359884"/>
          </a:xfrm>
        </p:spPr>
        <p:txBody>
          <a:bodyPr>
            <a:normAutofit/>
          </a:bodyPr>
          <a:lstStyle/>
          <a:p>
            <a:r>
              <a:rPr lang="en-US"/>
              <a:t>Problem Goal: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02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3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638EF7-8C0A-43FC-BC6F-0F60CE27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578120" y="643467"/>
            <a:ext cx="7035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6A0-0FDC-44E2-8BED-34EC034F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60" y="237058"/>
            <a:ext cx="9404723" cy="1400530"/>
          </a:xfrm>
        </p:spPr>
        <p:txBody>
          <a:bodyPr/>
          <a:lstStyle/>
          <a:p>
            <a:r>
              <a:rPr lang="en-US"/>
              <a:t> Accuracy of the Model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DED51-D6F6-46FA-AF4B-37EE0EBF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86" y="1153249"/>
            <a:ext cx="11038575" cy="5462856"/>
          </a:xfrm>
        </p:spPr>
      </p:pic>
    </p:spTree>
    <p:extLst>
      <p:ext uri="{BB962C8B-B14F-4D97-AF65-F5344CB8AC3E}">
        <p14:creationId xmlns:p14="http://schemas.microsoft.com/office/powerpoint/2010/main" val="112372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CA6-8398-484B-BA8E-41D5A1D7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Submission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577E-C3BC-4B10-9105-12F7DFE5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0.77272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84138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A724ED-68F1-468F-BD82-A964FD72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22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5E7E7-5543-4454-B4B2-3A53F218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7992-2CDD-4245-A3C1-EFF24F78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Train.csv </a:t>
            </a:r>
            <a:r>
              <a:rPr lang="en-US">
                <a:ea typeface="+mj-lt"/>
                <a:cs typeface="+mj-lt"/>
              </a:rPr>
              <a:t>[891 rows x 12 columns]</a:t>
            </a:r>
            <a:endParaRPr lang="en-US"/>
          </a:p>
          <a:p>
            <a:r>
              <a:rPr lang="en-US"/>
              <a:t>Test.csv </a:t>
            </a:r>
            <a:r>
              <a:rPr lang="en-US">
                <a:ea typeface="+mj-lt"/>
                <a:cs typeface="+mj-lt"/>
              </a:rPr>
              <a:t>[418 rows x 11 columns]</a:t>
            </a:r>
          </a:p>
        </p:txBody>
      </p:sp>
    </p:spTree>
    <p:extLst>
      <p:ext uri="{BB962C8B-B14F-4D97-AF65-F5344CB8AC3E}">
        <p14:creationId xmlns:p14="http://schemas.microsoft.com/office/powerpoint/2010/main" val="39820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D23B-17D4-4EC1-BC81-7798A23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2D4CA"/>
                </a:solidFill>
              </a:rPr>
              <a:t>Load data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4B702DA-EA6D-4CFD-9334-2E56E8398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58" y="1243558"/>
            <a:ext cx="10796317" cy="4793410"/>
          </a:xfrm>
        </p:spPr>
      </p:pic>
    </p:spTree>
    <p:extLst>
      <p:ext uri="{BB962C8B-B14F-4D97-AF65-F5344CB8AC3E}">
        <p14:creationId xmlns:p14="http://schemas.microsoft.com/office/powerpoint/2010/main" val="392100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13179C-35A0-4A5B-A4F5-B0CE01DB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54666" y="643467"/>
            <a:ext cx="9482667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8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2F989-5EC5-414F-B629-23462DEB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Description of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D2CE-267A-4FF5-8296-CFAEFDB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PassengerId :Unique Identification number </a:t>
            </a:r>
            <a:endParaRPr lang="en-US" sz="17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700">
                <a:ea typeface="+mn-lt"/>
                <a:cs typeface="+mn-lt"/>
              </a:rPr>
              <a:t>Survived: Dead or Alived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Pclass: </a:t>
            </a:r>
            <a:r>
              <a:rPr lang="en-US" sz="1700">
                <a:ea typeface="+mj-lt"/>
                <a:cs typeface="+mj-lt"/>
              </a:rPr>
              <a:t> Passenger Class (1 = 1st; 2 = 2nd; 3 = 3rd)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Name:</a:t>
            </a:r>
            <a:r>
              <a:rPr lang="en-US" sz="1700">
                <a:ea typeface="+mj-lt"/>
                <a:cs typeface="+mj-lt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Sex: Gender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Age: Numaric Value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SibSp:</a:t>
            </a:r>
            <a:r>
              <a:rPr lang="en-US" sz="1700">
                <a:ea typeface="+mj-lt"/>
                <a:cs typeface="+mj-lt"/>
              </a:rPr>
              <a:t>Number of Siblings/Spouses Aboard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Parch:</a:t>
            </a:r>
            <a:r>
              <a:rPr lang="en-US" sz="1700">
                <a:ea typeface="+mj-lt"/>
                <a:cs typeface="+mj-lt"/>
              </a:rPr>
              <a:t>Number of Parents/Children Aboard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Ticket:</a:t>
            </a:r>
            <a:r>
              <a:rPr lang="en-US" sz="1700">
                <a:ea typeface="+mj-lt"/>
                <a:cs typeface="+mj-lt"/>
              </a:rPr>
              <a:t>Ticket Number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Fare:</a:t>
            </a:r>
            <a:r>
              <a:rPr lang="en-US" sz="1700">
                <a:ea typeface="+mj-lt"/>
                <a:cs typeface="+mj-lt"/>
              </a:rPr>
              <a:t>Passenger Fare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Cabin:</a:t>
            </a:r>
            <a:r>
              <a:rPr lang="en-US" sz="1700">
                <a:ea typeface="+mj-lt"/>
                <a:cs typeface="+mj-lt"/>
              </a:rPr>
              <a:t>Cabin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Embarked:</a:t>
            </a:r>
            <a:r>
              <a:rPr lang="en-US" sz="1700">
                <a:ea typeface="+mj-lt"/>
                <a:cs typeface="+mj-lt"/>
              </a:rPr>
              <a:t>Port of Embarkation (C = Cherbourg; Q = Queenstown; S = Southampton)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0951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6DBC4-BF49-4340-917B-9F25C297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66" y="2005354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98C8-803B-4CE8-A999-42B1CAC1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Choosing informative, discriminating and independent features is a crucial step for effective algorithms in pattern recognition, classification and regression.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['Pclass', 'Sex', 'Parch', 'SibSp', 'Survived']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605B-92CB-4406-A3AB-E9795463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 choose the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A498-FB99-4A26-B0E3-9CA3E9E9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PassengerID don't </a:t>
            </a:r>
            <a:r>
              <a:rPr lang="en">
                <a:ea typeface="+mj-lt"/>
                <a:cs typeface="+mj-lt"/>
              </a:rPr>
              <a:t>Effect</a:t>
            </a:r>
            <a:r>
              <a:rPr lang="en"/>
              <a:t> on Survival .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Some Colums Containing the missing values.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Pclass is contributing to a persons chance of survival.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high probabilty of survival with 1 to 3 realitves.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Females had more possibility of Survive.</a:t>
            </a:r>
          </a:p>
          <a:p>
            <a:pPr>
              <a:buClr>
                <a:srgbClr val="8AD0D6"/>
              </a:buClr>
            </a:pPr>
            <a:r>
              <a:rPr lang="en-US"/>
              <a:t>Another reason is, this 4 features gave me the best outputs.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29C59DC-D1E0-426D-B83D-F7D320E59E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4797" b="102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A5BEF-9008-4E4D-9F99-F0DB32AA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47" y="-1758351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Training Target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9ABDA-5F24-4736-A8E2-8FA47919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068" y="3080852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cap="all"/>
              <a:t> </a:t>
            </a:r>
            <a:r>
              <a:rPr lang="en-US" sz="4000" b="1" cap="all"/>
              <a:t>['Survived'] ?</a:t>
            </a:r>
          </a:p>
        </p:txBody>
      </p:sp>
    </p:spTree>
    <p:extLst>
      <p:ext uri="{BB962C8B-B14F-4D97-AF65-F5344CB8AC3E}">
        <p14:creationId xmlns:p14="http://schemas.microsoft.com/office/powerpoint/2010/main" val="126003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Analytical Information Systems</vt:lpstr>
      <vt:lpstr>Problem Goal:</vt:lpstr>
      <vt:lpstr>Datasets:</vt:lpstr>
      <vt:lpstr>Load data</vt:lpstr>
      <vt:lpstr>PowerPoint Presentation</vt:lpstr>
      <vt:lpstr>Description of data:</vt:lpstr>
      <vt:lpstr>Feature Selection</vt:lpstr>
      <vt:lpstr>How I choose the features?</vt:lpstr>
      <vt:lpstr>Training Target</vt:lpstr>
      <vt:lpstr>Bias</vt:lpstr>
      <vt:lpstr>Split Train Data</vt:lpstr>
      <vt:lpstr>Fitting The Model</vt:lpstr>
      <vt:lpstr>About Perceptrons</vt:lpstr>
      <vt:lpstr>Why Perceptrons?  </vt:lpstr>
      <vt:lpstr>Perceptron Mechanism</vt:lpstr>
      <vt:lpstr>How it Works ?</vt:lpstr>
      <vt:lpstr>Use of Dot Product</vt:lpstr>
      <vt:lpstr>Sigmoid Function </vt:lpstr>
      <vt:lpstr> Perceptron Learning rule</vt:lpstr>
      <vt:lpstr>PowerPoint Presentation</vt:lpstr>
      <vt:lpstr> Accuracy of the Model </vt:lpstr>
      <vt:lpstr>Submission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176</cp:revision>
  <dcterms:created xsi:type="dcterms:W3CDTF">2020-10-23T02:11:24Z</dcterms:created>
  <dcterms:modified xsi:type="dcterms:W3CDTF">2020-11-07T20:41:31Z</dcterms:modified>
</cp:coreProperties>
</file>